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6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3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3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4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4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4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40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6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8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3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8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4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2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1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77F1-03F8-4FF6-A18C-59FA648AD18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17/11/2022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212E-36D8-4409-98FD-B4F20213214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334500" cy="1569660"/>
          </a:xfrm>
          <a:prstGeom prst="rect">
            <a:avLst/>
          </a:prstGeom>
          <a:blipFill>
            <a:blip r:embed="rId3">
              <a:alphaModFix amt="8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prstClr val="black"/>
                </a:solidFill>
                <a:latin typeface="Altone Trial" pitchFamily="2" charset="0"/>
              </a:rPr>
              <a:t>Escuela Normal de Educación Preescolar </a:t>
            </a:r>
            <a:endParaRPr lang="es-MX" sz="4800" dirty="0">
              <a:solidFill>
                <a:prstClr val="black"/>
              </a:solidFill>
              <a:latin typeface="Altone Trial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0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830" y="0"/>
            <a:ext cx="2644170" cy="264417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81000" y="2644170"/>
            <a:ext cx="3429000" cy="283845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62425" y="3244036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 err="1" smtClean="0">
                <a:solidFill>
                  <a:prstClr val="black"/>
                </a:solidFill>
                <a:latin typeface="Altone Trial" pitchFamily="2" charset="0"/>
              </a:rPr>
              <a:t>Cotidiáfonos</a:t>
            </a:r>
            <a:r>
              <a:rPr lang="es-MX" sz="6600" dirty="0" smtClean="0">
                <a:solidFill>
                  <a:prstClr val="black"/>
                </a:solidFill>
                <a:latin typeface="Altone Trial" pitchFamily="2" charset="0"/>
              </a:rPr>
              <a:t> </a:t>
            </a:r>
            <a:endParaRPr lang="es-MX" sz="6600" dirty="0">
              <a:solidFill>
                <a:prstClr val="black"/>
              </a:solidFill>
              <a:latin typeface="Altone Trial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24300" y="5288340"/>
            <a:ext cx="8324850" cy="584775"/>
          </a:xfrm>
          <a:prstGeom prst="rect">
            <a:avLst/>
          </a:prstGeom>
          <a:pattFill prst="lgCheck">
            <a:fgClr>
              <a:srgbClr val="D5A97D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  <a:latin typeface="Altone Trial" pitchFamily="2" charset="0"/>
              </a:rPr>
              <a:t>Ana Gabriela Zertuche Betancourt  1 “A”</a:t>
            </a:r>
            <a:endParaRPr lang="es-MX" sz="3200" dirty="0">
              <a:solidFill>
                <a:prstClr val="black"/>
              </a:solidFill>
              <a:latin typeface="Altone Trial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4774" y="6082486"/>
            <a:ext cx="9744075" cy="584775"/>
          </a:xfrm>
          <a:prstGeom prst="rect">
            <a:avLst/>
          </a:prstGeom>
          <a:pattFill prst="lgCheck">
            <a:fgClr>
              <a:srgbClr val="D5A97D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  <a:latin typeface="Altone Trial" pitchFamily="2" charset="0"/>
              </a:rPr>
              <a:t>Prof. MANUEL FEDERICO RODRIGUEZ AGUILAR</a:t>
            </a:r>
            <a:endParaRPr lang="es-MX" sz="3200" dirty="0">
              <a:solidFill>
                <a:prstClr val="black"/>
              </a:solidFill>
              <a:latin typeface="Altone Trial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24100" y="1708487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prstClr val="black"/>
                </a:solidFill>
                <a:latin typeface="Altone Trial" pitchFamily="2" charset="0"/>
              </a:rPr>
              <a:t>Expresión y Apreciación Artística: Cantos, ritmos y juegos </a:t>
            </a:r>
            <a:endParaRPr lang="es-MX" sz="2800" dirty="0">
              <a:solidFill>
                <a:prstClr val="black"/>
              </a:solidFill>
              <a:latin typeface="Altone 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57500" y="0"/>
            <a:ext cx="9334500" cy="830997"/>
          </a:xfrm>
          <a:prstGeom prst="rect">
            <a:avLst/>
          </a:prstGeom>
          <a:blipFill>
            <a:blip r:embed="rId3">
              <a:alphaModFix amt="8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prstClr val="black"/>
                </a:solidFill>
                <a:latin typeface="Altone Trial" pitchFamily="2" charset="0"/>
              </a:rPr>
              <a:t>Propósito de unidad </a:t>
            </a:r>
            <a:endParaRPr lang="es-MX" sz="4800" dirty="0">
              <a:solidFill>
                <a:prstClr val="black"/>
              </a:solidFill>
              <a:latin typeface="Altone Trial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4325" y="1154847"/>
            <a:ext cx="11630025" cy="3970318"/>
          </a:xfrm>
          <a:prstGeom prst="rect">
            <a:avLst/>
          </a:prstGeom>
          <a:noFill/>
          <a:ln w="28575">
            <a:solidFill>
              <a:srgbClr val="A16B35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  <a:latin typeface="AR CENA" panose="02000000000000000000" pitchFamily="2" charset="0"/>
              </a:rPr>
              <a:t>Comprender la importancia de la música en el desarrollo integral de los y las niñas, mediante la investigación y el análisis reflexivo sobre la expresión musical de su cultura, y reconocerse a sí mismo como un ser sensible y creativo, y logre con sus alumnos el mismo reconocimiento, así como promover la expresión musical, al aplicar este lenguaje artístico como un recurso pedagógico en su práctica profesional, desde una perspectiva intercultural e incluyente</a:t>
            </a:r>
            <a:endParaRPr lang="es-MX" sz="3600" dirty="0">
              <a:solidFill>
                <a:prstClr val="black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3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57500" y="0"/>
            <a:ext cx="9334500" cy="830997"/>
          </a:xfrm>
          <a:prstGeom prst="rect">
            <a:avLst/>
          </a:prstGeom>
          <a:blipFill>
            <a:blip r:embed="rId2">
              <a:alphaModFix amt="8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 err="1" smtClean="0">
                <a:latin typeface="Altone Trial" pitchFamily="2" charset="0"/>
              </a:rPr>
              <a:t>Cotidiáfonos</a:t>
            </a:r>
            <a:r>
              <a:rPr lang="es-MX" sz="4800" dirty="0" smtClean="0">
                <a:latin typeface="Altone Trial" pitchFamily="2" charset="0"/>
              </a:rPr>
              <a:t> </a:t>
            </a:r>
            <a:endParaRPr lang="es-MX" sz="4800" dirty="0">
              <a:latin typeface="Altone Trial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4325" y="1154847"/>
            <a:ext cx="11630025" cy="3970318"/>
          </a:xfrm>
          <a:prstGeom prst="rect">
            <a:avLst/>
          </a:prstGeom>
          <a:noFill/>
          <a:ln w="28575">
            <a:solidFill>
              <a:srgbClr val="A16B35"/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R CENA" panose="02000000000000000000" pitchFamily="2" charset="0"/>
              </a:rPr>
              <a:t>Los </a:t>
            </a:r>
            <a:r>
              <a:rPr lang="es-MX" sz="3600" dirty="0" err="1" smtClean="0">
                <a:latin typeface="AR CENA" panose="02000000000000000000" pitchFamily="2" charset="0"/>
              </a:rPr>
              <a:t>cotidiáfonos</a:t>
            </a:r>
            <a:r>
              <a:rPr lang="es-MX" sz="3600" dirty="0" smtClean="0">
                <a:latin typeface="AR CENA" panose="02000000000000000000" pitchFamily="2" charset="0"/>
              </a:rPr>
              <a:t> son instrumentos sonoros realizados con materiales y objetos de uso cotidiano que podemos encontrar en el día a día. Se caracterizan por su sencilla construcción y por la reproducción de sonidos gracias a la excitación del mismo. Los </a:t>
            </a:r>
            <a:r>
              <a:rPr lang="es-MX" sz="3600" dirty="0" err="1" smtClean="0">
                <a:latin typeface="AR CENA" panose="02000000000000000000" pitchFamily="2" charset="0"/>
              </a:rPr>
              <a:t>Cotidiáfonos</a:t>
            </a:r>
            <a:r>
              <a:rPr lang="es-MX" sz="3600" dirty="0" smtClean="0">
                <a:latin typeface="AR CENA" panose="02000000000000000000" pitchFamily="2" charset="0"/>
              </a:rPr>
              <a:t> deben su nombre a que son instrumentos sonoros realizados con objetos y materiales de uso cotidianos, de sencilla construcción, que producen sonidos mediante simples mecanismos.</a:t>
            </a:r>
            <a:endParaRPr lang="es-MX" sz="3600" dirty="0">
              <a:latin typeface="AR CENA" panose="020000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732" y="4392627"/>
            <a:ext cx="3284245" cy="24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57500" y="0"/>
            <a:ext cx="9334500" cy="830997"/>
          </a:xfrm>
          <a:prstGeom prst="rect">
            <a:avLst/>
          </a:prstGeom>
          <a:blipFill>
            <a:blip r:embed="rId4">
              <a:alphaModFix amt="8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 err="1" smtClean="0">
                <a:latin typeface="Altone Trial" pitchFamily="2" charset="0"/>
              </a:rPr>
              <a:t>Cotidiáfonos</a:t>
            </a:r>
            <a:r>
              <a:rPr lang="es-MX" sz="4800" dirty="0" smtClean="0">
                <a:latin typeface="Altone Trial" pitchFamily="2" charset="0"/>
              </a:rPr>
              <a:t> </a:t>
            </a:r>
            <a:endParaRPr lang="es-MX" sz="4800" dirty="0">
              <a:latin typeface="Altone Trial" pitchFamily="2" charset="0"/>
            </a:endParaRPr>
          </a:p>
        </p:txBody>
      </p:sp>
      <p:pic>
        <p:nvPicPr>
          <p:cNvPr id="3" name="314644198_5638428342940024_622278663985992202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799" y="1905000"/>
            <a:ext cx="6576811" cy="36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Panorámica</PresentationFormat>
  <Paragraphs>10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Altone Trial</vt:lpstr>
      <vt:lpstr>AR CENA</vt:lpstr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</cp:revision>
  <dcterms:created xsi:type="dcterms:W3CDTF">2022-11-17T06:42:43Z</dcterms:created>
  <dcterms:modified xsi:type="dcterms:W3CDTF">2022-11-17T06:43:06Z</dcterms:modified>
</cp:coreProperties>
</file>