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9" r:id="rId4"/>
  </p:sldMasterIdLst>
  <p:notesMasterIdLst>
    <p:notesMasterId r:id="rId9"/>
  </p:notesMasterIdLst>
  <p:sldIdLst>
    <p:sldId id="256" r:id="rId5"/>
    <p:sldId id="257" r:id="rId6"/>
    <p:sldId id="308" r:id="rId7"/>
    <p:sldId id="311" r:id="rId8"/>
  </p:sldIdLst>
  <p:sldSz cx="9144000" cy="5143500" type="screen16x9"/>
  <p:notesSz cx="6858000" cy="9144000"/>
  <p:embeddedFontLst>
    <p:embeddedFont>
      <p:font typeface="Aharoni" panose="02010803020104030203" pitchFamily="2" charset="-79"/>
      <p:bold r:id="rId10"/>
    </p:embeddedFont>
    <p:embeddedFont>
      <p:font typeface="Bebas Neue" panose="020B0606020202050201" pitchFamily="34" charset="0"/>
      <p:regular r:id="rId11"/>
    </p:embeddedFont>
    <p:embeddedFont>
      <p:font typeface="Oxygen" panose="02000503000000000000" pitchFamily="2" charset="0"/>
      <p:regular r:id="rId12"/>
      <p:bold r:id="rId13"/>
    </p:embeddedFont>
    <p:embeddedFont>
      <p:font typeface="Oxygen Light" panose="02000303000000000000" pitchFamily="2" charset="0"/>
      <p:regular r:id="rId14"/>
      <p:bold r:id="rId15"/>
    </p:embeddedFont>
    <p:embeddedFont>
      <p:font typeface="Peachy Mochi" panose="02000500000000000000" pitchFamily="50" charset="0"/>
      <p:regular r:id="rId16"/>
    </p:embeddedFont>
    <p:embeddedFont>
      <p:font typeface="Poiret One" panose="00000500000000000000" pitchFamily="2" charset="0"/>
      <p:regular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29115B6-C047-4345-AA70-1A3944262263}">
  <a:tblStyle styleId="{B29115B6-C047-4345-AA70-1A394426226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0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customXml" Target="../customXml/item2.xml"/><Relationship Id="rId16" Type="http://schemas.openxmlformats.org/officeDocument/2006/relationships/font" Target="fonts/font7.fntdata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2.fntdata"/><Relationship Id="rId5" Type="http://schemas.openxmlformats.org/officeDocument/2006/relationships/slide" Target="slides/slide1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delyn Lopez" userId="3ded0489c3d9d780" providerId="LiveId" clId="{4D538FC1-7DC7-4ED8-B5DB-B1219CEFF0B7}"/>
    <pc:docChg chg="modSld">
      <pc:chgData name="Madelyn Lopez" userId="3ded0489c3d9d780" providerId="LiveId" clId="{4D538FC1-7DC7-4ED8-B5DB-B1219CEFF0B7}" dt="2022-11-16T15:03:45.544" v="0" actId="2711"/>
      <pc:docMkLst>
        <pc:docMk/>
      </pc:docMkLst>
      <pc:sldChg chg="modSp mod">
        <pc:chgData name="Madelyn Lopez" userId="3ded0489c3d9d780" providerId="LiveId" clId="{4D538FC1-7DC7-4ED8-B5DB-B1219CEFF0B7}" dt="2022-11-16T15:03:45.544" v="0" actId="2711"/>
        <pc:sldMkLst>
          <pc:docMk/>
          <pc:sldMk cId="3234312333" sldId="311"/>
        </pc:sldMkLst>
        <pc:spChg chg="mod">
          <ac:chgData name="Madelyn Lopez" userId="3ded0489c3d9d780" providerId="LiveId" clId="{4D538FC1-7DC7-4ED8-B5DB-B1219CEFF0B7}" dt="2022-11-16T15:03:45.544" v="0" actId="2711"/>
          <ac:spMkLst>
            <pc:docMk/>
            <pc:sldMk cId="3234312333" sldId="311"/>
            <ac:spMk id="17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a25f85cae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a25f85cae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ac439249f7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ac439249f7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ac439249f7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ac439249f7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41264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ac439249f7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ac439249f7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1246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3999" cy="514400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49000" y="970200"/>
            <a:ext cx="3852000" cy="241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5200"/>
              <a:buNone/>
              <a:defRPr sz="4400" b="1">
                <a:latin typeface="Poiret One"/>
                <a:ea typeface="Poiret One"/>
                <a:cs typeface="Poiret One"/>
                <a:sym typeface="Poiret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49000" y="3380700"/>
            <a:ext cx="3852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latin typeface="Oxygen"/>
                <a:ea typeface="Oxygen"/>
                <a:cs typeface="Oxygen"/>
                <a:sym typeface="Oxygen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Oxygen"/>
              <a:buChar char="●"/>
              <a:defRPr sz="1400">
                <a:latin typeface="Oxygen"/>
                <a:ea typeface="Oxygen"/>
                <a:cs typeface="Oxygen"/>
                <a:sym typeface="Oxygen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Oxygen"/>
              <a:buChar char="○"/>
              <a:defRPr>
                <a:latin typeface="Oxygen"/>
                <a:ea typeface="Oxygen"/>
                <a:cs typeface="Oxygen"/>
                <a:sym typeface="Oxygen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Oxygen"/>
              <a:buChar char="■"/>
              <a:defRPr>
                <a:latin typeface="Oxygen"/>
                <a:ea typeface="Oxygen"/>
                <a:cs typeface="Oxygen"/>
                <a:sym typeface="Oxygen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Oxygen"/>
              <a:buChar char="●"/>
              <a:defRPr>
                <a:latin typeface="Oxygen"/>
                <a:ea typeface="Oxygen"/>
                <a:cs typeface="Oxygen"/>
                <a:sym typeface="Oxygen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Oxygen"/>
              <a:buChar char="○"/>
              <a:defRPr>
                <a:latin typeface="Oxygen"/>
                <a:ea typeface="Oxygen"/>
                <a:cs typeface="Oxygen"/>
                <a:sym typeface="Oxygen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Oxygen"/>
              <a:buChar char="■"/>
              <a:defRPr>
                <a:latin typeface="Oxygen"/>
                <a:ea typeface="Oxygen"/>
                <a:cs typeface="Oxygen"/>
                <a:sym typeface="Oxygen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Oxygen"/>
              <a:buChar char="●"/>
              <a:defRPr>
                <a:latin typeface="Oxygen"/>
                <a:ea typeface="Oxygen"/>
                <a:cs typeface="Oxygen"/>
                <a:sym typeface="Oxygen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Oxygen"/>
              <a:buChar char="○"/>
              <a:defRPr>
                <a:latin typeface="Oxygen"/>
                <a:ea typeface="Oxygen"/>
                <a:cs typeface="Oxygen"/>
                <a:sym typeface="Oxygen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Oxygen"/>
              <a:buChar char="■"/>
              <a:defRPr>
                <a:latin typeface="Oxygen"/>
                <a:ea typeface="Oxygen"/>
                <a:cs typeface="Oxygen"/>
                <a:sym typeface="Oxyge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4_1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3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iret One"/>
              <a:buNone/>
              <a:defRPr sz="2800">
                <a:solidFill>
                  <a:schemeClr val="dk1"/>
                </a:solidFill>
                <a:latin typeface="Poiret One"/>
                <a:ea typeface="Poiret One"/>
                <a:cs typeface="Poiret One"/>
                <a:sym typeface="Poiret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Oxygen Light"/>
              <a:buChar char="●"/>
              <a:defRPr sz="1800"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Oxygen Light"/>
              <a:buChar char="○"/>
              <a:defRPr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Oxygen Light"/>
              <a:buChar char="■"/>
              <a:defRPr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Oxygen Light"/>
              <a:buChar char="●"/>
              <a:defRPr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Oxygen Light"/>
              <a:buChar char="○"/>
              <a:defRPr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Oxygen Light"/>
              <a:buChar char="■"/>
              <a:defRPr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Oxygen Light"/>
              <a:buChar char="●"/>
              <a:defRPr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Oxygen Light"/>
              <a:buChar char="○"/>
              <a:defRPr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Oxygen Light"/>
              <a:buChar char="■"/>
              <a:defRPr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75" r:id="rId4"/>
    <p:sldLayoutId id="2147483677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4"/>
          <p:cNvSpPr txBox="1">
            <a:spLocks noGrp="1"/>
          </p:cNvSpPr>
          <p:nvPr>
            <p:ph type="ctrTitle"/>
          </p:nvPr>
        </p:nvSpPr>
        <p:spPr>
          <a:xfrm>
            <a:off x="2654711" y="113810"/>
            <a:ext cx="6292644" cy="119388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200" dirty="0">
                <a:solidFill>
                  <a:schemeClr val="bg1">
                    <a:lumMod val="10000"/>
                  </a:schemeClr>
                </a:solidFill>
              </a:rPr>
              <a:t>ESCUELA NORMAL DE EDUCACION PREESCOLAR </a:t>
            </a:r>
            <a:endParaRPr sz="3200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168" name="Google Shape;168;p34"/>
          <p:cNvSpPr txBox="1">
            <a:spLocks noGrp="1"/>
          </p:cNvSpPr>
          <p:nvPr>
            <p:ph type="subTitle" idx="1"/>
          </p:nvPr>
        </p:nvSpPr>
        <p:spPr>
          <a:xfrm>
            <a:off x="4269658" y="3617657"/>
            <a:ext cx="4677697" cy="14120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solidFill>
                  <a:schemeClr val="bg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MAESTRO: FEDERICO RDZ. AGUILAR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solidFill>
                  <a:schemeClr val="bg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ACTIVIDAD: </a:t>
            </a:r>
            <a:r>
              <a:rPr lang="es-MX" u="sng" dirty="0">
                <a:solidFill>
                  <a:schemeClr val="bg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COTIDIAFONOS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u="sng" dirty="0">
                <a:solidFill>
                  <a:schemeClr val="bg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MADELYN LOPEZ ALVIZO 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76B3AB6-CF03-18A9-E5D8-76C4C251A7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516" b="95484" l="1802" r="96396">
                        <a14:foregroundMark x1="1802" y1="4516" x2="2703" y2="62581"/>
                        <a14:foregroundMark x1="2703" y1="62581" x2="62162" y2="92258"/>
                        <a14:foregroundMark x1="62162" y1="92258" x2="89189" y2="83226"/>
                        <a14:foregroundMark x1="85586" y1="86452" x2="9910" y2="85806"/>
                        <a14:foregroundMark x1="9910" y1="85806" x2="2703" y2="59355"/>
                        <a14:foregroundMark x1="30631" y1="92903" x2="72973" y2="92258"/>
                        <a14:foregroundMark x1="65766" y1="93548" x2="39640" y2="93548"/>
                        <a14:foregroundMark x1="65766" y1="95484" x2="44144" y2="95484"/>
                        <a14:foregroundMark x1="91892" y1="81935" x2="91892" y2="29677"/>
                        <a14:foregroundMark x1="91892" y1="29677" x2="97297" y2="78710"/>
                        <a14:foregroundMark x1="1802" y1="4516" x2="77477" y2="11613"/>
                        <a14:foregroundMark x1="77477" y1="11613" x2="8108" y2="838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639" y="113810"/>
            <a:ext cx="676910" cy="944880"/>
          </a:xfrm>
          <a:prstGeom prst="rect">
            <a:avLst/>
          </a:prstGeom>
          <a:noFill/>
        </p:spPr>
      </p:pic>
      <p:sp>
        <p:nvSpPr>
          <p:cNvPr id="3" name="Google Shape;167;p34">
            <a:extLst>
              <a:ext uri="{FF2B5EF4-FFF2-40B4-BE49-F238E27FC236}">
                <a16:creationId xmlns:a16="http://schemas.microsoft.com/office/drawing/2014/main" id="{5B7C80C3-63C1-5FD3-5954-33116D897E37}"/>
              </a:ext>
            </a:extLst>
          </p:cNvPr>
          <p:cNvSpPr txBox="1">
            <a:spLocks/>
          </p:cNvSpPr>
          <p:nvPr/>
        </p:nvSpPr>
        <p:spPr>
          <a:xfrm>
            <a:off x="2654711" y="1747195"/>
            <a:ext cx="6292644" cy="1641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oiret One"/>
              <a:buNone/>
              <a:defRPr sz="4400" b="1" i="0" u="none" strike="noStrike" cap="none">
                <a:solidFill>
                  <a:schemeClr val="dk1"/>
                </a:solidFill>
                <a:latin typeface="Poiret One"/>
                <a:ea typeface="Poiret One"/>
                <a:cs typeface="Poiret One"/>
                <a:sym typeface="Poiret On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5200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5200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5200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5200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5200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5200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5200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Bebas Neue"/>
              <a:buNone/>
              <a:defRPr sz="5200" b="0" i="0" u="none" strike="noStrike" cap="none">
                <a:solidFill>
                  <a:srgbClr val="191919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r>
              <a:rPr lang="es-MX" sz="2800" dirty="0">
                <a:solidFill>
                  <a:schemeClr val="accent1"/>
                </a:solidFill>
                <a:latin typeface="Peachy Mochi" panose="02000500000000000000" pitchFamily="50" charset="0"/>
              </a:rPr>
              <a:t>Expresión y apreciación artística: cantos ritmos y juegos.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solidFill>
                  <a:schemeClr val="tx1">
                    <a:lumMod val="50000"/>
                  </a:schemeClr>
                </a:solidFill>
              </a:rPr>
              <a:t>PROPOSITOS DE LA UNIDAD </a:t>
            </a:r>
            <a:endParaRPr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74" name="Google Shape;174;p35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s-MX" dirty="0">
                <a:solidFill>
                  <a:schemeClr val="bg2"/>
                </a:solidFill>
              </a:rPr>
              <a:t>COMPRENDER LA IMPORTANCIA DE LA MUSICA EN EL DESARROLLO INTEGRAL DE LOS NIÑOS, MEDIANTE LA INVESTIGACION Y EL ANALISIS REFLEXIVO SOBRE LLA EXPRESION MUSICAL DE SU CULTURA Y CONOCERSE A SI MISMO COMO UN SER CREATIVO Y SENSIBLE, Y LOGRE CON SUS ALUMNOS EL MISMO RECONOCIMIENTO, ASI COMO PROMOVER LA EXPRESION MUSICAL, AL APLICAR EL LENGUAJE COMO UN RECURSO PEDAGOGICO EN SU PRACTICA PROFESIONAL, DESDE UNA PERSPECTIVA INTERCULTURAL E INCLUYENTE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200" dirty="0">
                <a:solidFill>
                  <a:schemeClr val="tx1">
                    <a:lumMod val="50000"/>
                  </a:schemeClr>
                </a:solidFill>
              </a:rPr>
              <a:t>¿Qué es un Cotidiáfono?</a:t>
            </a:r>
            <a:endParaRPr sz="32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74" name="Google Shape;174;p35"/>
          <p:cNvSpPr txBox="1">
            <a:spLocks noGrp="1"/>
          </p:cNvSpPr>
          <p:nvPr>
            <p:ph type="body" idx="1"/>
          </p:nvPr>
        </p:nvSpPr>
        <p:spPr>
          <a:xfrm>
            <a:off x="720000" y="1506437"/>
            <a:ext cx="7704000" cy="19643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>
              <a:lnSpc>
                <a:spcPct val="100000"/>
              </a:lnSpc>
            </a:pPr>
            <a:r>
              <a:rPr lang="es-MX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Los Cotidiáfonos deben su nombre a que son </a:t>
            </a:r>
            <a:r>
              <a:rPr lang="es-MX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instrumentos sonoros realizados con objetos y materiales de uso cotidianos, de sencilla construcción, que producen sonidos mediante simples mecanismos</a:t>
            </a:r>
            <a:r>
              <a:rPr lang="es-MX" dirty="0">
                <a:solidFill>
                  <a:schemeClr val="bg2"/>
                </a:solidFill>
              </a:rPr>
              <a:t>.</a:t>
            </a:r>
          </a:p>
          <a:p>
            <a:pPr marL="285750" indent="-285750">
              <a:lnSpc>
                <a:spcPct val="100000"/>
              </a:lnSpc>
            </a:pPr>
            <a:r>
              <a:rPr lang="es-MX" b="0" i="0" dirty="0">
                <a:solidFill>
                  <a:srgbClr val="000000"/>
                </a:solidFill>
                <a:effectLst/>
                <a:latin typeface="+mn-lt"/>
              </a:rPr>
              <a:t> Instrumentos sonoros realizados con materiales y objetos de uso cotidiano que podemos encontrar en el día a día. Se caracterizan por su sencilla construcción y por la reproducción de sonidos gracias a la excitación del mismo.</a:t>
            </a:r>
            <a:endParaRPr lang="es-MX" dirty="0">
              <a:solidFill>
                <a:schemeClr val="bg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7184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200" dirty="0">
                <a:solidFill>
                  <a:schemeClr val="tx1">
                    <a:lumMod val="50000"/>
                  </a:schemeClr>
                </a:solidFill>
              </a:rPr>
              <a:t>Tipos de cotidiáfonos </a:t>
            </a:r>
            <a:endParaRPr sz="32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74" name="Google Shape;174;p35"/>
          <p:cNvSpPr txBox="1">
            <a:spLocks noGrp="1"/>
          </p:cNvSpPr>
          <p:nvPr>
            <p:ph type="body" idx="1"/>
          </p:nvPr>
        </p:nvSpPr>
        <p:spPr>
          <a:xfrm>
            <a:off x="720000" y="1506437"/>
            <a:ext cx="7704000" cy="19643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s-MX" sz="1800" b="1" i="0" dirty="0">
                <a:solidFill>
                  <a:srgbClr val="000000"/>
                </a:solidFill>
                <a:effectLst/>
                <a:latin typeface="+mn-lt"/>
              </a:rPr>
              <a:t>Simples</a:t>
            </a:r>
            <a:r>
              <a:rPr lang="es-MX" b="0" i="0" dirty="0">
                <a:solidFill>
                  <a:srgbClr val="000000"/>
                </a:solidFill>
                <a:effectLst/>
                <a:latin typeface="+mn-lt"/>
              </a:rPr>
              <a:t>: </a:t>
            </a:r>
            <a:r>
              <a:rPr lang="es-MX" sz="1600" b="0" i="0" dirty="0">
                <a:solidFill>
                  <a:srgbClr val="000000"/>
                </a:solidFill>
                <a:effectLst/>
                <a:latin typeface="+mn-lt"/>
              </a:rPr>
              <a:t>son aquellos instrumentos sonoros que ya están fabricados como las bolsas de plástico, placas de radiografía, materiales de metálicos…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s-MX" sz="1800" b="1" i="0" dirty="0">
                <a:solidFill>
                  <a:srgbClr val="000000"/>
                </a:solidFill>
                <a:effectLst/>
                <a:latin typeface="+mn-lt"/>
              </a:rPr>
              <a:t>Compuestos</a:t>
            </a:r>
            <a:r>
              <a:rPr lang="es-MX" sz="1600" b="0" i="0" dirty="0">
                <a:solidFill>
                  <a:srgbClr val="000000"/>
                </a:solidFill>
                <a:effectLst/>
                <a:latin typeface="+mn-lt"/>
              </a:rPr>
              <a:t>: son aquellos instrumentos sonoros que requieren de herramientas para su fabricación.</a:t>
            </a:r>
          </a:p>
          <a:p>
            <a:pPr marL="0" indent="0">
              <a:lnSpc>
                <a:spcPct val="100000"/>
              </a:lnSpc>
              <a:buNone/>
            </a:pPr>
            <a:endParaRPr lang="es-MX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312333"/>
      </p:ext>
    </p:extLst>
  </p:cSld>
  <p:clrMapOvr>
    <a:masterClrMapping/>
  </p:clrMapOvr>
</p:sld>
</file>

<file path=ppt/theme/theme1.xml><?xml version="1.0" encoding="utf-8"?>
<a:theme xmlns:a="http://schemas.openxmlformats.org/drawingml/2006/main" name="Minimalist Aesthetic Slideshow by Slidesgo">
  <a:themeElements>
    <a:clrScheme name="Simple Light">
      <a:dk1>
        <a:srgbClr val="6D5B57"/>
      </a:dk1>
      <a:lt1>
        <a:srgbClr val="F2E1D8"/>
      </a:lt1>
      <a:dk2>
        <a:srgbClr val="595959"/>
      </a:dk2>
      <a:lt2>
        <a:srgbClr val="B08980"/>
      </a:lt2>
      <a:accent1>
        <a:srgbClr val="6D5B57"/>
      </a:accent1>
      <a:accent2>
        <a:srgbClr val="F2E1D8"/>
      </a:accent2>
      <a:accent3>
        <a:srgbClr val="595959"/>
      </a:accent3>
      <a:accent4>
        <a:srgbClr val="B08980"/>
      </a:accent4>
      <a:accent5>
        <a:srgbClr val="F2E1D8"/>
      </a:accent5>
      <a:accent6>
        <a:srgbClr val="595959"/>
      </a:accent6>
      <a:hlink>
        <a:srgbClr val="59595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79F6016FE1DA4899E58AB544CAF5D7" ma:contentTypeVersion="3" ma:contentTypeDescription="Create a new document." ma:contentTypeScope="" ma:versionID="d038aedbc64bc79fce1de0609f2426cd">
  <xsd:schema xmlns:xsd="http://www.w3.org/2001/XMLSchema" xmlns:xs="http://www.w3.org/2001/XMLSchema" xmlns:p="http://schemas.microsoft.com/office/2006/metadata/properties" xmlns:ns3="93b54127-4b02-456e-b3c8-8187f13cc38e" targetNamespace="http://schemas.microsoft.com/office/2006/metadata/properties" ma:root="true" ma:fieldsID="82791c6b8c89f85ece7693cf2737d6d8" ns3:_="">
    <xsd:import namespace="93b54127-4b02-456e-b3c8-8187f13cc38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b54127-4b02-456e-b3c8-8187f13cc3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3b54127-4b02-456e-b3c8-8187f13cc38e" xsi:nil="true"/>
  </documentManagement>
</p:properties>
</file>

<file path=customXml/itemProps1.xml><?xml version="1.0" encoding="utf-8"?>
<ds:datastoreItem xmlns:ds="http://schemas.openxmlformats.org/officeDocument/2006/customXml" ds:itemID="{26640498-5BBA-45FE-9F34-4FDB9ED9C8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D05257D-487B-410D-8BE3-9766E5206A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b54127-4b02-456e-b3c8-8187f13cc3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7246633-80BF-46B4-8D1A-C5CEC90F9328}">
  <ds:schemaRefs>
    <ds:schemaRef ds:uri="http://schemas.microsoft.com/office/2006/metadata/properties"/>
    <ds:schemaRef ds:uri="http://purl.org/dc/elements/1.1/"/>
    <ds:schemaRef ds:uri="93b54127-4b02-456e-b3c8-8187f13cc38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222</Words>
  <Application>Microsoft Office PowerPoint</Application>
  <PresentationFormat>Presentación en pantalla (16:9)</PresentationFormat>
  <Paragraphs>13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3" baseType="lpstr">
      <vt:lpstr>Oxygen</vt:lpstr>
      <vt:lpstr>Bebas Neue</vt:lpstr>
      <vt:lpstr>Poiret One</vt:lpstr>
      <vt:lpstr>arial</vt:lpstr>
      <vt:lpstr>Oxygen Light</vt:lpstr>
      <vt:lpstr>Aharoni</vt:lpstr>
      <vt:lpstr>arial</vt:lpstr>
      <vt:lpstr>Peachy Mochi</vt:lpstr>
      <vt:lpstr>Minimalist Aesthetic Slideshow by Slidesgo</vt:lpstr>
      <vt:lpstr>ESCUELA NORMAL DE EDUCACION PREESCOLAR </vt:lpstr>
      <vt:lpstr>PROPOSITOS DE LA UNIDAD </vt:lpstr>
      <vt:lpstr>¿Qué es un Cotidiáfono?</vt:lpstr>
      <vt:lpstr>Tipos de cotidiáfonos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ACERCAMIENTO  A PRACTICAS EDUCATIVAS Y COMUNITARIAS </dc:title>
  <cp:lastModifiedBy>MADELYN LOPEZ� ALVIZO</cp:lastModifiedBy>
  <cp:revision>5</cp:revision>
  <dcterms:modified xsi:type="dcterms:W3CDTF">2022-11-16T15:03:51Z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0x0101005379F6016FE1DA4899E58AB544CAF5D7</vt:lpwstr>
  </property>
</Properties>
</file>