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90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71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908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8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23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8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50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40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0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1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17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B07-A5CC-4CD9-A10D-57EBE684C9C9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66AD0-4F3F-4F6C-920C-327AC69F3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78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89409" y="347729"/>
            <a:ext cx="8577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EDUCACION PREESOCLAR DEL ESTADO DE COAHUILA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072" y="934605"/>
            <a:ext cx="1865532" cy="161679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30817" y="2655147"/>
            <a:ext cx="95303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Nombre del estudiante normalista: Andrea Elizabeth Aguirre Rodríguez</a:t>
            </a:r>
          </a:p>
          <a:p>
            <a:pPr algn="ctr"/>
            <a:r>
              <a:rPr lang="es-MX" dirty="0" smtClean="0"/>
              <a:t> </a:t>
            </a:r>
          </a:p>
          <a:p>
            <a:pPr algn="ctr"/>
            <a:r>
              <a:rPr lang="es-MX" dirty="0" smtClean="0"/>
              <a:t>Grado: 3    Sección: B   Numero de lista: 01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Institución de practica: Jardín de niños Ma. Guadalupe Valdés de Salinas 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Clave: 05EJN0054E  Zona escolar: 106    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Grado en el que se realiza su practica: Primero y Segundo Sección: A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Nombre del profesor(a) Titular: Ana Gabriela Chacón de la Peña  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Total de alumnos: 32                           Periodo de practica: 21 de noviembre al 02 de diciembre 2022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23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>
                <a:solidFill>
                  <a:schemeClr val="tx1"/>
                </a:solidFill>
              </a:rPr>
              <a:t> </a:t>
            </a:r>
            <a:endParaRPr lang="es-MX" dirty="0" smtClean="0">
              <a:solidFill>
                <a:schemeClr val="tx1"/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-1" y="-5441"/>
            <a:ext cx="12192001" cy="6868881"/>
            <a:chOff x="-1" y="-5441"/>
            <a:chExt cx="12192001" cy="6868881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189385" y="-1491925"/>
              <a:ext cx="5500594" cy="9772331"/>
            </a:xfrm>
            <a:prstGeom prst="rect">
              <a:avLst/>
            </a:prstGeom>
          </p:spPr>
        </p:pic>
        <p:sp>
          <p:nvSpPr>
            <p:cNvPr id="4" name="CuadroTexto 3"/>
            <p:cNvSpPr txBox="1"/>
            <p:nvPr/>
          </p:nvSpPr>
          <p:spPr>
            <a:xfrm>
              <a:off x="3070336" y="1792288"/>
              <a:ext cx="5615188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600" b="1" i="1" dirty="0" smtClean="0">
                  <a:latin typeface="AR CENA" panose="02000000000000000000" pitchFamily="2" charset="0"/>
                </a:rPr>
                <a:t>INSTRUMENTOS</a:t>
              </a:r>
            </a:p>
            <a:p>
              <a:pPr algn="ctr"/>
              <a:r>
                <a:rPr lang="es-MX" sz="6600" b="1" i="1" dirty="0" smtClean="0">
                  <a:latin typeface="AR CENA" panose="02000000000000000000" pitchFamily="2" charset="0"/>
                </a:rPr>
                <a:t>DE </a:t>
              </a:r>
            </a:p>
            <a:p>
              <a:pPr algn="ctr"/>
              <a:r>
                <a:rPr lang="es-MX" sz="6600" b="1" i="1" dirty="0" smtClean="0">
                  <a:latin typeface="AR CENA" panose="02000000000000000000" pitchFamily="2" charset="0"/>
                </a:rPr>
                <a:t>EVALUACION </a:t>
              </a:r>
              <a:endParaRPr lang="es-MX" sz="6600" b="1" i="1" dirty="0">
                <a:latin typeface="AR CENA" panose="02000000000000000000" pitchFamily="2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38867" y="4230990"/>
              <a:ext cx="1986298" cy="237017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8" name="Triángulo rectángulo 7"/>
            <p:cNvSpPr/>
            <p:nvPr/>
          </p:nvSpPr>
          <p:spPr>
            <a:xfrm rot="5400000">
              <a:off x="135227" y="-135228"/>
              <a:ext cx="1661375" cy="1931831"/>
            </a:xfrm>
            <a:prstGeom prst="rt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Triángulo rectángulo 8"/>
            <p:cNvSpPr/>
            <p:nvPr/>
          </p:nvSpPr>
          <p:spPr>
            <a:xfrm>
              <a:off x="0" y="4816699"/>
              <a:ext cx="1798478" cy="2046741"/>
            </a:xfrm>
            <a:prstGeom prst="rt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Triángulo rectángulo 9"/>
            <p:cNvSpPr/>
            <p:nvPr/>
          </p:nvSpPr>
          <p:spPr>
            <a:xfrm rot="10800000">
              <a:off x="10084158" y="-5441"/>
              <a:ext cx="2107842" cy="1931831"/>
            </a:xfrm>
            <a:prstGeom prst="rt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Triángulo rectángulo 10"/>
            <p:cNvSpPr/>
            <p:nvPr/>
          </p:nvSpPr>
          <p:spPr>
            <a:xfrm rot="16200000">
              <a:off x="10395397" y="5061397"/>
              <a:ext cx="1661375" cy="1931831"/>
            </a:xfrm>
            <a:prstGeom prst="rt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6204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>
                <a:solidFill>
                  <a:schemeClr val="tx1"/>
                </a:solidFill>
              </a:rPr>
              <a:t> </a:t>
            </a: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687650" y="56084"/>
            <a:ext cx="52932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 CENA" panose="02000000000000000000" pitchFamily="2" charset="0"/>
              </a:rPr>
              <a:t>INSTRUMENTO DE EVALUACION: LISTA DE COTEJO </a:t>
            </a:r>
          </a:p>
          <a:p>
            <a:endParaRPr lang="es-MX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06804"/>
              </p:ext>
            </p:extLst>
          </p:nvPr>
        </p:nvGraphicFramePr>
        <p:xfrm>
          <a:off x="637656" y="1416675"/>
          <a:ext cx="1091668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8343"/>
                <a:gridCol w="5458343"/>
              </a:tblGrid>
              <a:tr h="2633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CAMPOS DE FORMACIÓN ACADÉMICA  </a:t>
                      </a:r>
                    </a:p>
                    <a:p>
                      <a:pPr algn="ctr"/>
                      <a:endParaRPr lang="es-MX" sz="1050" dirty="0">
                        <a:latin typeface="+mn-lt"/>
                      </a:endParaRPr>
                    </a:p>
                  </a:txBody>
                  <a:tcPr>
                    <a:lnB w="38100" cmpd="sng"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ORGANIZADOR CURRICULAR</a:t>
                      </a:r>
                      <a:r>
                        <a:rPr lang="es-MX" sz="10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1:</a:t>
                      </a:r>
                      <a:endParaRPr lang="es-MX" sz="105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33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</a:t>
                      </a:r>
                      <a:r>
                        <a:rPr lang="es-MX" sz="10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COMPRENSIÓN DEL MUNDO NATURAL Y SOCIAL</a:t>
                      </a:r>
                      <a:endParaRPr lang="es-MX" sz="105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5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MUNDO</a:t>
                      </a:r>
                      <a:r>
                        <a:rPr lang="es-MX" sz="105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NATURAL</a:t>
                      </a:r>
                      <a:endParaRPr lang="es-MX" sz="105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5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33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APRENDIZAJES ESPERADOS </a:t>
                      </a:r>
                      <a:endParaRPr lang="es-MX" sz="105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50" b="1" dirty="0">
                        <a:latin typeface="+mn-lt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latin typeface="+mn-lt"/>
                        </a:rPr>
                        <a:t>ORGANIZADOR CURRICULAR 2:</a:t>
                      </a:r>
                      <a:endParaRPr lang="es-MX" sz="105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3361">
                <a:tc>
                  <a:txBody>
                    <a:bodyPr/>
                    <a:lstStyle/>
                    <a:p>
                      <a:pPr algn="ctr"/>
                      <a:r>
                        <a:rPr lang="es-MX" sz="1050" b="1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EXPERIMENTA CON OBJETOS Y MATERIALES PARA PONER A PRUEBA IDEAS Y SUPUESTOS</a:t>
                      </a:r>
                      <a:endParaRPr lang="es-MX" sz="105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</a:t>
                      </a:r>
                      <a:r>
                        <a:rPr lang="es-MX" sz="105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NATURALEZA</a:t>
                      </a:r>
                      <a:endParaRPr lang="es-MX" sz="105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5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12057"/>
              </p:ext>
            </p:extLst>
          </p:nvPr>
        </p:nvGraphicFramePr>
        <p:xfrm>
          <a:off x="116850" y="3122270"/>
          <a:ext cx="11704320" cy="3548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864"/>
                <a:gridCol w="2340864"/>
                <a:gridCol w="2340864"/>
                <a:gridCol w="2340864"/>
                <a:gridCol w="2340864"/>
              </a:tblGrid>
              <a:tr h="376779"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INDICADOR</a:t>
                      </a:r>
                      <a:endParaRPr lang="es-MX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LO</a:t>
                      </a:r>
                      <a:r>
                        <a:rPr lang="es-MX" sz="10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LOGRA</a:t>
                      </a:r>
                      <a:endParaRPr lang="es-MX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  <a:r>
                        <a:rPr lang="es-MX" sz="10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LOGRADO </a:t>
                      </a:r>
                      <a:endParaRPr lang="es-MX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PROCESO</a:t>
                      </a:r>
                      <a:endParaRPr lang="es-MX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DESCRIBE</a:t>
                      </a:r>
                      <a:r>
                        <a:rPr lang="es-MX" sz="10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EL DESEMPEÑO DEL LOGRO DEL INDICADOR </a:t>
                      </a:r>
                      <a:endParaRPr lang="es-MX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8737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OBSERVA</a:t>
                      </a:r>
                      <a:r>
                        <a:rPr lang="es-MX" sz="1050" baseline="0" dirty="0" smtClean="0">
                          <a:latin typeface="+mn-lt"/>
                        </a:rPr>
                        <a:t> DE MANERA </a:t>
                      </a:r>
                      <a:r>
                        <a:rPr lang="es-MX" sz="1050" baseline="0" dirty="0" smtClean="0">
                          <a:latin typeface="+mn-lt"/>
                        </a:rPr>
                        <a:t>DETENDIDA EL PROCESO DEL EXPERIMENTO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8737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MUESTRA INTERES CON EL</a:t>
                      </a:r>
                      <a:r>
                        <a:rPr lang="es-MX" sz="1050" baseline="0" dirty="0" smtClean="0">
                          <a:latin typeface="+mn-lt"/>
                        </a:rPr>
                        <a:t> </a:t>
                      </a:r>
                      <a:r>
                        <a:rPr lang="es-MX" sz="1050" dirty="0" smtClean="0">
                          <a:latin typeface="+mn-lt"/>
                        </a:rPr>
                        <a:t>TEMA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4799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COMPARA</a:t>
                      </a:r>
                      <a:r>
                        <a:rPr lang="es-MX" sz="1050" baseline="0" dirty="0" smtClean="0">
                          <a:latin typeface="+mn-lt"/>
                        </a:rPr>
                        <a:t> </a:t>
                      </a:r>
                      <a:r>
                        <a:rPr lang="es-MX" sz="1050" baseline="0" dirty="0" smtClean="0">
                          <a:latin typeface="+mn-lt"/>
                        </a:rPr>
                        <a:t>LOS PROCESO DEL EXPERIMENTO CON OTROS 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7923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PARTICIPA CON CONTINUIDAD </a:t>
                      </a:r>
                      <a:r>
                        <a:rPr lang="es-MX" sz="1050" dirty="0" smtClean="0">
                          <a:latin typeface="+mn-lt"/>
                        </a:rPr>
                        <a:t> 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8737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IDENTIFICA </a:t>
                      </a:r>
                      <a:r>
                        <a:rPr lang="es-MX" sz="1050" dirty="0" smtClean="0">
                          <a:latin typeface="+mn-lt"/>
                        </a:rPr>
                        <a:t>LA</a:t>
                      </a:r>
                      <a:r>
                        <a:rPr lang="es-MX" sz="1050" baseline="0" dirty="0" smtClean="0">
                          <a:latin typeface="+mn-lt"/>
                        </a:rPr>
                        <a:t> REACCION DE CADA EXPERIMENTO 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8737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CONVIVE</a:t>
                      </a:r>
                      <a:r>
                        <a:rPr lang="es-MX" sz="1050" baseline="0" dirty="0" smtClean="0">
                          <a:latin typeface="+mn-lt"/>
                        </a:rPr>
                        <a:t> Y SE RELACIONA CON SUS COMPAÑEROS </a:t>
                      </a:r>
                      <a:r>
                        <a:rPr lang="es-MX" sz="1050" baseline="0" dirty="0" smtClean="0">
                          <a:latin typeface="+mn-lt"/>
                        </a:rPr>
                        <a:t> </a:t>
                      </a:r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1053">
                <a:tc>
                  <a:txBody>
                    <a:bodyPr/>
                    <a:lstStyle/>
                    <a:p>
                      <a:pPr algn="just"/>
                      <a:r>
                        <a:rPr lang="es-MX" sz="1050" dirty="0" smtClean="0">
                          <a:latin typeface="+mn-lt"/>
                        </a:rPr>
                        <a:t>PONE</a:t>
                      </a:r>
                      <a:r>
                        <a:rPr lang="es-MX" sz="1050" baseline="0" dirty="0" smtClean="0">
                          <a:latin typeface="+mn-lt"/>
                        </a:rPr>
                        <a:t> A PPREUBA SUS IDEAS DE LO QUE  OCRRE EN EL PORCESO DE EXPERIMENTACION </a:t>
                      </a:r>
                      <a:endParaRPr lang="es-MX" sz="105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5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3687650" y="394638"/>
            <a:ext cx="48166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Jardín de niños Ma. Guadalupe Valdés de Salinas 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Clave: 05EJN0054E  Zona escolar: 106  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Calle 18 N°1630  CP. 25225, saltillo Coahuila colonia: Brisas Poniente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Grado:  1 y 2° Sección: A </a:t>
            </a:r>
          </a:p>
          <a:p>
            <a:pPr algn="ctr"/>
            <a:r>
              <a:rPr lang="es-MX" sz="1200" u="sng" dirty="0" smtClean="0"/>
              <a:t>Fecha: 21 de noviembre al 02 de diciembre del 2022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98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>
                <a:solidFill>
                  <a:schemeClr val="tx1"/>
                </a:solidFill>
              </a:rPr>
              <a:t> </a:t>
            </a: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618963" y="126989"/>
            <a:ext cx="544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 CENA" panose="02000000000000000000" pitchFamily="2" charset="0"/>
              </a:rPr>
              <a:t>INSTRUMENTO DE EVALUACION: PRUEBA OBJETIVA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880834" y="527099"/>
            <a:ext cx="44303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Jardín de niños Ma. Guadalupe Valdés de Salinas 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Clave: 05EJN0054E  Zona escolar: 106  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Calle 18 N°1630  CP. 25225, saltillo Coahuila colonia: Brisas Poniente</a:t>
            </a:r>
          </a:p>
          <a:p>
            <a:pPr algn="ctr"/>
            <a:r>
              <a:rPr lang="es-MX" sz="1200" u="sng" dirty="0" smtClean="0">
                <a:solidFill>
                  <a:schemeClr val="tx1"/>
                </a:solidFill>
              </a:rPr>
              <a:t>Grado:  1 y 2° Sección: A </a:t>
            </a:r>
          </a:p>
          <a:p>
            <a:pPr algn="ctr"/>
            <a:r>
              <a:rPr lang="es-MX" sz="1200" u="sng" dirty="0" smtClean="0"/>
              <a:t>Fecha: 21 de noviembre al 02 de diciembre del 2022</a:t>
            </a:r>
          </a:p>
          <a:p>
            <a:endParaRPr lang="es-MX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65405"/>
              </p:ext>
            </p:extLst>
          </p:nvPr>
        </p:nvGraphicFramePr>
        <p:xfrm>
          <a:off x="1197732" y="1544189"/>
          <a:ext cx="996825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4125"/>
                <a:gridCol w="4984125"/>
              </a:tblGrid>
              <a:tr h="658098">
                <a:tc>
                  <a:txBody>
                    <a:bodyPr/>
                    <a:lstStyle/>
                    <a:p>
                      <a:pPr algn="ctr"/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APRENDIZAJE ESPERADO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OBTIENE, REGISTRA, REPRESENTA Y DESCRIBE INFORMACIÓN PARA RESPONDER  DUDAS Y AMPLIAR SU CONOCIMIENTO EN RELACIÓN CON PLANTAS, ANIMALES Y OTROS ELEMENTOS NATURALES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107583" y="2355952"/>
            <a:ext cx="10805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ACTIVIDAD: GLOBO NO NEWTONIANO</a:t>
            </a:r>
          </a:p>
          <a:p>
            <a:r>
              <a:rPr lang="es-MX" sz="1400" dirty="0" smtClean="0"/>
              <a:t>REGISTRO DE OBSERVACION: </a:t>
            </a:r>
          </a:p>
          <a:p>
            <a:r>
              <a:rPr lang="es-MX" sz="1400" dirty="0" smtClean="0"/>
              <a:t>REALIZA Y ORGANIZA SEGÚN TUS SABERES PREVIOS LA SIGUIENTE TABLA DE ACUERDO A LO OBSERVADO EN EL EXPERIENTO.</a:t>
            </a:r>
            <a:endParaRPr lang="es-MX" sz="1400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249895"/>
              </p:ext>
            </p:extLst>
          </p:nvPr>
        </p:nvGraphicFramePr>
        <p:xfrm>
          <a:off x="513009" y="3221829"/>
          <a:ext cx="11165982" cy="2905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994"/>
                <a:gridCol w="3721994"/>
                <a:gridCol w="3721994"/>
              </a:tblGrid>
              <a:tr h="776466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AL MEZCLAR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</a:rPr>
                        <a:t> LA MAICENA CON EL AGUA EN LA BOTELLA ¿Qué OCURRIO?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¿COMO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</a:rPr>
                        <a:t> SE SIENTE EL GLOBO LLENO DE LA MEZCLA 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¿QUE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</a:rPr>
                        <a:t> PASA SI DEJAS CAER LOS DOS GLOBOS? ¿ NOTASTE ALGUNA DIFERENCIA? 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2905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61" y="5469108"/>
            <a:ext cx="847322" cy="1258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995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>
                <a:solidFill>
                  <a:schemeClr val="tx1"/>
                </a:solidFill>
              </a:rPr>
              <a:t> </a:t>
            </a: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483734" y="128788"/>
            <a:ext cx="52245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 CENA" panose="02000000000000000000" pitchFamily="2" charset="0"/>
              </a:rPr>
              <a:t>INSTRUMENTO DE EVALUACION: ESCALA ESTIMATIVA </a:t>
            </a:r>
            <a:endParaRPr lang="es-MX" sz="2000" dirty="0" smtClean="0"/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305835" y="467342"/>
            <a:ext cx="35803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Jardín de niños Ma. Guadalupe Valdés de Salinas </a:t>
            </a:r>
          </a:p>
          <a:p>
            <a:pPr algn="ctr"/>
            <a:r>
              <a:rPr lang="es-MX" sz="1100" u="sng" dirty="0" smtClean="0">
                <a:solidFill>
                  <a:schemeClr val="tx1"/>
                </a:solidFill>
              </a:rPr>
              <a:t>Clave: 05EJN0054E  Zona escolar: 106  </a:t>
            </a:r>
          </a:p>
          <a:p>
            <a:pPr algn="ctr"/>
            <a:r>
              <a:rPr lang="es-MX" sz="1100" u="sng" dirty="0" smtClean="0">
                <a:solidFill>
                  <a:schemeClr val="tx1"/>
                </a:solidFill>
              </a:rPr>
              <a:t>Calle 18 N°1630  CP. 25225, saltillo Coahuila colonia: Brisas Poniente</a:t>
            </a:r>
          </a:p>
          <a:p>
            <a:pPr algn="ctr"/>
            <a:r>
              <a:rPr lang="es-MX" sz="1100" u="sng" dirty="0" smtClean="0">
                <a:solidFill>
                  <a:schemeClr val="tx1"/>
                </a:solidFill>
              </a:rPr>
              <a:t>Grado:  1 y 2° Sección: A </a:t>
            </a:r>
          </a:p>
          <a:p>
            <a:pPr algn="ctr"/>
            <a:r>
              <a:rPr lang="es-MX" sz="1100" u="sng" dirty="0" smtClean="0"/>
              <a:t>Fecha: 21 de noviembre al 02 de diciembre del 2022</a:t>
            </a:r>
          </a:p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29182"/>
              </p:ext>
            </p:extLst>
          </p:nvPr>
        </p:nvGraphicFramePr>
        <p:xfrm>
          <a:off x="1171975" y="1621462"/>
          <a:ext cx="9968250" cy="658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4125"/>
                <a:gridCol w="4984125"/>
              </a:tblGrid>
              <a:tr h="658098">
                <a:tc>
                  <a:txBody>
                    <a:bodyPr/>
                    <a:lstStyle/>
                    <a:p>
                      <a:pPr algn="ctr"/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APRENDIZAJE ESPERADO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EXPERIMENTA CON OBJETOS Y MATERIALES PARA PONER A PRUEBA IDEAS Y SUPUESTOS</a:t>
                      </a:r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34163"/>
              </p:ext>
            </p:extLst>
          </p:nvPr>
        </p:nvGraphicFramePr>
        <p:xfrm>
          <a:off x="1197735" y="2393920"/>
          <a:ext cx="99038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385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PROPOSITO: EVALUAR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LOS SABERES PREVIOS DE UN EXPERIMENTO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45609"/>
              </p:ext>
            </p:extLst>
          </p:nvPr>
        </p:nvGraphicFramePr>
        <p:xfrm>
          <a:off x="425003" y="2883317"/>
          <a:ext cx="111273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73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NIVELES DE LOGRO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785416"/>
              </p:ext>
            </p:extLst>
          </p:nvPr>
        </p:nvGraphicFramePr>
        <p:xfrm>
          <a:off x="360611" y="3295441"/>
          <a:ext cx="11230375" cy="32301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46075"/>
                <a:gridCol w="2246075"/>
                <a:gridCol w="2246075"/>
                <a:gridCol w="2246075"/>
                <a:gridCol w="2246075"/>
              </a:tblGrid>
              <a:tr h="48750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INDICADORES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MUY BIEN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BIEN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REGULAR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DEFICIENTE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7509">
                <a:tc>
                  <a:txBody>
                    <a:bodyPr/>
                    <a:lstStyle/>
                    <a:p>
                      <a:pPr algn="just"/>
                      <a:r>
                        <a:rPr lang="es-MX" sz="1200" baseline="0" dirty="0" smtClean="0"/>
                        <a:t>ANALIZA LOS PASOS Y LA INFORMACIÓN SOBRE EL TEMA </a:t>
                      </a:r>
                      <a:endParaRPr lang="es-MX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509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MUESTRA CREATIVIDAD Y VARIEDAD</a:t>
                      </a:r>
                      <a:r>
                        <a:rPr lang="es-MX" sz="1200" baseline="0" dirty="0" smtClean="0"/>
                        <a:t> EN EL USO DE MATERIALES </a:t>
                      </a:r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7509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LOGRA EXPERIMENTAR NUEVOS SABERES PREVIOS </a:t>
                      </a:r>
                      <a:endParaRPr lang="es-MX" sz="1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487509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SIGUES INDICACIONES SOBRE</a:t>
                      </a:r>
                      <a:r>
                        <a:rPr lang="es-MX" sz="1200" baseline="0" dirty="0" smtClean="0"/>
                        <a:t> COMO SE REALIZA EL EXPERIMENTO</a:t>
                      </a:r>
                      <a:endParaRPr lang="es-MX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509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EXPONE</a:t>
                      </a:r>
                      <a:r>
                        <a:rPr lang="es-MX" sz="1200" baseline="0" dirty="0" smtClean="0"/>
                        <a:t> EL PRODUCTO MEDIANTE A LO QUE OBSERVO </a:t>
                      </a:r>
                      <a:endParaRPr lang="es-MX" sz="1200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836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537</Words>
  <Application>Microsoft Office PowerPoint</Application>
  <PresentationFormat>Panorámica</PresentationFormat>
  <Paragraphs>85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Aharoni</vt:lpstr>
      <vt:lpstr>AR CENA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14</cp:revision>
  <dcterms:created xsi:type="dcterms:W3CDTF">2022-11-17T16:36:54Z</dcterms:created>
  <dcterms:modified xsi:type="dcterms:W3CDTF">2022-11-18T04:08:09Z</dcterms:modified>
</cp:coreProperties>
</file>