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93" r:id="rId6"/>
    <p:sldId id="282" r:id="rId7"/>
    <p:sldId id="297" r:id="rId8"/>
    <p:sldId id="296" r:id="rId9"/>
    <p:sldId id="309" r:id="rId10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D81FC6F-EC9F-4B46-9357-8E6FCA642C0A}">
          <p14:sldIdLst>
            <p14:sldId id="256"/>
            <p14:sldId id="293"/>
            <p14:sldId id="282"/>
            <p14:sldId id="297"/>
            <p14:sldId id="296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4BEDA"/>
    <a:srgbClr val="FFBDBD"/>
    <a:srgbClr val="FF9999"/>
    <a:srgbClr val="CCFF99"/>
    <a:srgbClr val="CCFF66"/>
    <a:srgbClr val="CDFFFF"/>
    <a:srgbClr val="FFFF99"/>
    <a:srgbClr val="FF33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" y="1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" y="0"/>
            <a:ext cx="8209787" cy="245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8228077" y="0"/>
            <a:ext cx="915924" cy="2453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1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1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105155" cy="105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5637" y="6455665"/>
            <a:ext cx="9008745" cy="245745"/>
            <a:chOff x="135636" y="6455664"/>
            <a:chExt cx="9008745" cy="245745"/>
          </a:xfrm>
        </p:grpSpPr>
        <p:sp>
          <p:nvSpPr>
            <p:cNvPr id="4" name="object 4"/>
            <p:cNvSpPr/>
            <p:nvPr/>
          </p:nvSpPr>
          <p:spPr>
            <a:xfrm>
              <a:off x="135636" y="6455664"/>
              <a:ext cx="8209788" cy="245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65236" y="6455664"/>
              <a:ext cx="778764" cy="2453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5" name="Picture 1" descr="bullet2espa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2espa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2espa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2espa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bullet2espa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9974B22-51A3-0ECF-B6A4-0599103D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72" y="4755198"/>
            <a:ext cx="115447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2700DA8-D0A1-077C-628C-EB5AFF94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72" y="4755198"/>
            <a:ext cx="115447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233C50E1-95D5-75CF-0286-7515F440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72" y="4755198"/>
            <a:ext cx="115447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818FED1-6D15-91B6-35C1-E35D8680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72" y="4755198"/>
            <a:ext cx="115447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0685BA7C-CA4D-D327-E6A4-B820D00A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54D93E2-3428-F4C6-04D5-AA1088CB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3AD1048-CBB9-76EF-1D4F-21C5282E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CE97CC7-C0A2-0805-9ED3-2FB21A820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C0BA918-AA74-2C88-DBD7-70A7C0E6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9C832A5-4843-EFC9-2EDB-B7CA81B2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D21C9B00-185D-DCFC-8E7A-4515D1DE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057E1CE-E3A9-759D-FC26-062BA2451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382BC27B-75E1-9E3B-7CC7-13BE6798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3DBB5DF-4FB0-E0AD-9267-688A5FEB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BAF39BD6-C4AD-6FB2-F30F-07FA135E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CA0B087-9ECC-7FAD-C16D-C04C5D83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D96DA8A2-5328-6729-1DD2-CF7F6670E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B907DAD-D671-68A5-FF01-F7437832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7ECFC40-9C02-2D7C-0DCD-D7185E221BC7}"/>
              </a:ext>
            </a:extLst>
          </p:cNvPr>
          <p:cNvSpPr txBox="1"/>
          <p:nvPr/>
        </p:nvSpPr>
        <p:spPr>
          <a:xfrm>
            <a:off x="0" y="1"/>
            <a:ext cx="9144000" cy="68775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2022-2023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CURSO: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Innovación y Trabajo Docente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s-MX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Mtro. Gerardo Garza Alcalá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s-MX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Quinto Semestre                             	 Sección: ¨B¨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Alumna: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Andrea Victoria Sanguino Rocamontes #19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 de aprendizaje II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 2 PRÁCTICAS INNOVADORAS: CASOS, EJEMPLOS, PROPUESTAS.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 Plantea las necesidades formativas de los alumnos de acuerdo con sus procesos de desarrollo y de aprendizaje, con base en los nuevos enfoques pedagógicos.</a:t>
            </a:r>
          </a:p>
          <a:p>
            <a:pPr algn="ctr"/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 Establece relaciones entre los principios, conceptos disciplinarios y contenidos del plan y programas de estudio en función del logro de aprendizaje de sus alumnos, asegurando la coherencia y continuidad entre los distintos grados y niveles educativos.</a:t>
            </a:r>
          </a:p>
          <a:p>
            <a:pPr algn="ctr"/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 Utiliza metodologías pertinentes y actualizadas para promover el aprendizaje de los alumnos en los diferentes campos, áreas y ámbitos que propone el currículum, considerando los contextos y su desarrollo.</a:t>
            </a:r>
          </a:p>
          <a:p>
            <a:pPr algn="ctr"/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 Incorpora los recursos y medios didácticos idóneos para favorecer el aprendizaje de acuerdo con el conocimiento de los procesos de desarrollo cognitivo y socioemocional de los alumnos.</a:t>
            </a:r>
          </a:p>
          <a:p>
            <a:pPr algn="ctr"/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 Elabora diagnósticos de los intereses, motivaciones y necesidades</a:t>
            </a:r>
            <a:r>
              <a:rPr lang="es-E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formativas de los alumnos para organizar las actividades de aprendizaje, así como las adecuaciones curriculares y didácticas pertinentes.</a:t>
            </a:r>
          </a:p>
          <a:p>
            <a:pPr algn="ctr"/>
            <a:r>
              <a:rPr lang="es-E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Selecciona estrategias que favorecen el desarrollo intelectual, físico, social y emocional de los alumnos para procurar el logro de los aprendizajes.</a:t>
            </a:r>
          </a:p>
          <a:p>
            <a:pPr algn="ctr"/>
            <a:r>
              <a:rPr lang="es-E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Emplea los medios tecnológicos y las fuentes de información científica disponibles para mantenerse actualizado respecto a los diversos campos de conocimiento que intervienen en su trabajo docente.</a:t>
            </a:r>
          </a:p>
          <a:p>
            <a:pPr algn="ctr"/>
            <a:r>
              <a:rPr lang="es-E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Construye escenarios y experiencias de aprendizaje utilizando diversos recursos metodológicos y tecnológicos para favorecer la educación inclusiva.</a:t>
            </a:r>
          </a:p>
          <a:p>
            <a:pPr algn="ctr"/>
            <a:r>
              <a:rPr lang="es-E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Evalúa el aprendizaje de sus alumnos mediante la aplicación de distintas teorías, métodos e instrumentos considerando las áreas, campos y ámbitos de conocimiento, así como los saberes correspondientes al grado y nivel educativo.</a:t>
            </a:r>
          </a:p>
          <a:p>
            <a:pPr algn="ctr"/>
            <a:r>
              <a:rPr lang="es-E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Elabora propuestas para mejorar los resultados de su enseñanza y los aprendizajes de sus alumnos.</a:t>
            </a:r>
          </a:p>
          <a:p>
            <a:pPr algn="ctr"/>
            <a:r>
              <a:rPr lang="es-E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Utiliza los recursos metodológicos y técnicos de la investigación para explicar, comprender situaciones educativas y mejorar su docencia.</a:t>
            </a:r>
          </a:p>
          <a:p>
            <a:pPr algn="ctr"/>
            <a:r>
              <a:rPr lang="es-E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Orienta su actuación profesional con sentido ético-valoral y asume los diversos principios y reglas que aseguran una mejor convivencia institucional y social, en beneficio de los alumnos y de la comunidad escolar.</a:t>
            </a:r>
          </a:p>
          <a:p>
            <a:pPr algn="ctr"/>
            <a:r>
              <a:rPr lang="es-E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Decide las estrategias pedagógicas para minimizar o eliminar las barreras para el aprendizaje y la participación asegurando una educación inclusiva.</a:t>
            </a:r>
          </a:p>
          <a:p>
            <a:pPr algn="ctr"/>
            <a:endParaRPr lang="es-ES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</a:t>
            </a:r>
          </a:p>
          <a:p>
            <a:pPr algn="ctr"/>
            <a:endParaRPr lang="es-ES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                                                                            Noviembre de 2022</a:t>
            </a:r>
          </a:p>
          <a:p>
            <a:pPr algn="ctr"/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1.png" descr="Imagen que contiene señal&#10;&#10;Descripción generada automáticamente">
            <a:extLst>
              <a:ext uri="{FF2B5EF4-FFF2-40B4-BE49-F238E27FC236}">
                <a16:creationId xmlns:a16="http://schemas.microsoft.com/office/drawing/2014/main" id="{0096C236-1B2C-6BBF-894B-4B444163F09C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524001" y="447209"/>
            <a:ext cx="642620" cy="80962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105155" cy="105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5637" y="6455665"/>
            <a:ext cx="9008745" cy="245745"/>
            <a:chOff x="135636" y="6455664"/>
            <a:chExt cx="9008745" cy="245745"/>
          </a:xfrm>
        </p:grpSpPr>
        <p:sp>
          <p:nvSpPr>
            <p:cNvPr id="4" name="object 4"/>
            <p:cNvSpPr/>
            <p:nvPr/>
          </p:nvSpPr>
          <p:spPr>
            <a:xfrm>
              <a:off x="135636" y="6455664"/>
              <a:ext cx="8209788" cy="245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65236" y="6455664"/>
              <a:ext cx="778764" cy="2453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5" name="Picture 1" descr="bullet2espa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2espa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2espa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2espa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bullet2espa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9974B22-51A3-0ECF-B6A4-0599103D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72" y="4755198"/>
            <a:ext cx="115447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2700DA8-D0A1-077C-628C-EB5AFF94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72" y="4755198"/>
            <a:ext cx="115447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233C50E1-95D5-75CF-0286-7515F440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72" y="4755198"/>
            <a:ext cx="115447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818FED1-6D15-91B6-35C1-E35D8680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872" y="4755198"/>
            <a:ext cx="115447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0685BA7C-CA4D-D327-E6A4-B820D00A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54D93E2-3428-F4C6-04D5-AA1088CB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3AD1048-CBB9-76EF-1D4F-21C5282E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CE97CC7-C0A2-0805-9ED3-2FB21A820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C0BA918-AA74-2C88-DBD7-70A7C0E6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9C832A5-4843-EFC9-2EDB-B7CA81B2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D21C9B00-185D-DCFC-8E7A-4515D1DE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057E1CE-E3A9-759D-FC26-062BA2451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382BC27B-75E1-9E3B-7CC7-13BE6798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3DBB5DF-4FB0-E0AD-9267-688A5FEB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BAF39BD6-C4AD-6FB2-F30F-07FA135E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CA0B087-9ECC-7FAD-C16D-C04C5D83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D96DA8A2-5328-6729-1DD2-CF7F6670E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B907DAD-D671-68A5-FF01-F7437832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7ECFC40-9C02-2D7C-0DCD-D7185E221BC7}"/>
              </a:ext>
            </a:extLst>
          </p:cNvPr>
          <p:cNvSpPr txBox="1"/>
          <p:nvPr/>
        </p:nvSpPr>
        <p:spPr>
          <a:xfrm>
            <a:off x="0" y="2"/>
            <a:ext cx="9144000" cy="70326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EDUCACION PRESCOLAR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Quinto semestre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 2022  -  2023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estudiante normalista.    Andrea Victoria Sanguino Rocamontes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lista del alumno(a)      19                                  Grado:     3°     Sección  C      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 de práctica:   Jardín de Niños: Guadalupe González Ortiz T.M.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Clave del Jardín de Niños:    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05EJN0097C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Escolar: 103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en el que realiza la práctica   3°       Sección  C  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profesor(a) titular:     Lic.  Norma Rosales Hernández         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niños    31            Número de niños     16    Número de niñas  15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Período de práctica:           21 de noviembre al 02 de diciembre de 2022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                                                               Noviembre 2022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1.png" descr="Imagen que contiene señal&#10;&#10;Descripción generada automáticamente">
            <a:extLst>
              <a:ext uri="{FF2B5EF4-FFF2-40B4-BE49-F238E27FC236}">
                <a16:creationId xmlns:a16="http://schemas.microsoft.com/office/drawing/2014/main" id="{0096C236-1B2C-6BBF-894B-4B444163F09C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030346" y="216408"/>
            <a:ext cx="1151255" cy="12313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949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16645"/>
              </p:ext>
            </p:extLst>
          </p:nvPr>
        </p:nvGraphicFramePr>
        <p:xfrm>
          <a:off x="898046" y="2379385"/>
          <a:ext cx="7347907" cy="4318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6987">
                  <a:extLst>
                    <a:ext uri="{9D8B030D-6E8A-4147-A177-3AD203B41FA5}">
                      <a16:colId xmlns:a16="http://schemas.microsoft.com/office/drawing/2014/main" val="1866943389"/>
                    </a:ext>
                  </a:extLst>
                </a:gridCol>
                <a:gridCol w="1472099">
                  <a:extLst>
                    <a:ext uri="{9D8B030D-6E8A-4147-A177-3AD203B41FA5}">
                      <a16:colId xmlns:a16="http://schemas.microsoft.com/office/drawing/2014/main" val="1731262025"/>
                    </a:ext>
                  </a:extLst>
                </a:gridCol>
                <a:gridCol w="1316852">
                  <a:extLst>
                    <a:ext uri="{9D8B030D-6E8A-4147-A177-3AD203B41FA5}">
                      <a16:colId xmlns:a16="http://schemas.microsoft.com/office/drawing/2014/main" val="650321265"/>
                    </a:ext>
                  </a:extLst>
                </a:gridCol>
              </a:tblGrid>
              <a:tr h="195511">
                <a:tc gridSpan="6"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-ES" sz="900" b="1" dirty="0">
                          <a:latin typeface="Century Gothic" panose="020B0502020202020204" pitchFamily="34" charset="0"/>
                          <a:cs typeface="TeXGyreAdventor"/>
                        </a:rPr>
                        <a:t>Nombre de la situación didáctica: “Guardianes de la Tierra”</a:t>
                      </a:r>
                      <a:endParaRPr sz="900" b="1" dirty="0">
                        <a:latin typeface="Century Gothic" panose="020B0502020202020204" pitchFamily="34" charset="0"/>
                        <a:cs typeface="TeXGyreAdventor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91">
                <a:tc>
                  <a:txBody>
                    <a:bodyPr/>
                    <a:lstStyle/>
                    <a:p>
                      <a:pPr marL="125095" marR="117475" indent="252729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dirty="0">
                          <a:latin typeface="Century Gothic" panose="020B0502020202020204" pitchFamily="34" charset="0"/>
                          <a:cs typeface="TeXGyreAdventor"/>
                        </a:rPr>
                        <a:t>Campo  fo</a:t>
                      </a:r>
                      <a:r>
                        <a:rPr sz="900" b="1" spc="-10" dirty="0">
                          <a:latin typeface="Century Gothic" panose="020B0502020202020204" pitchFamily="34" charset="0"/>
                          <a:cs typeface="TeXGyreAdventor"/>
                        </a:rPr>
                        <a:t>rm</a:t>
                      </a:r>
                      <a:r>
                        <a:rPr sz="900" b="1" dirty="0">
                          <a:latin typeface="Century Gothic" panose="020B0502020202020204" pitchFamily="34" charset="0"/>
                          <a:cs typeface="TeXGyreAdventor"/>
                        </a:rPr>
                        <a:t>ativ</a:t>
                      </a:r>
                      <a:r>
                        <a:rPr sz="900" b="1" spc="-5" dirty="0">
                          <a:latin typeface="Century Gothic" panose="020B0502020202020204" pitchFamily="34" charset="0"/>
                          <a:cs typeface="TeXGyreAdventor"/>
                        </a:rPr>
                        <a:t>o</a:t>
                      </a:r>
                      <a:r>
                        <a:rPr sz="900" b="1" spc="-15" dirty="0">
                          <a:latin typeface="Century Gothic" panose="020B0502020202020204" pitchFamily="34" charset="0"/>
                          <a:cs typeface="TeXGyreAdventor"/>
                        </a:rPr>
                        <a:t>/</a:t>
                      </a:r>
                      <a:r>
                        <a:rPr sz="900" b="1" dirty="0">
                          <a:latin typeface="Century Gothic" panose="020B0502020202020204" pitchFamily="34" charset="0"/>
                          <a:cs typeface="TeXGyreAdventor"/>
                        </a:rPr>
                        <a:t>á</a:t>
                      </a:r>
                      <a:r>
                        <a:rPr sz="900" b="1" spc="-10" dirty="0">
                          <a:latin typeface="Century Gothic" panose="020B0502020202020204" pitchFamily="34" charset="0"/>
                          <a:cs typeface="TeXGyreAdventor"/>
                        </a:rPr>
                        <a:t>r</a:t>
                      </a:r>
                      <a:r>
                        <a:rPr sz="900" b="1" spc="-15" dirty="0">
                          <a:latin typeface="Century Gothic" panose="020B0502020202020204" pitchFamily="34" charset="0"/>
                          <a:cs typeface="TeXGyreAdventor"/>
                        </a:rPr>
                        <a:t>e</a:t>
                      </a:r>
                      <a:r>
                        <a:rPr sz="900" b="1" dirty="0">
                          <a:latin typeface="Century Gothic" panose="020B0502020202020204" pitchFamily="34" charset="0"/>
                          <a:cs typeface="TeXGyreAdventor"/>
                        </a:rPr>
                        <a:t>a</a:t>
                      </a:r>
                      <a:endParaRPr sz="900" dirty="0">
                        <a:latin typeface="Century Gothic" panose="020B0502020202020204" pitchFamily="34" charset="0"/>
                        <a:cs typeface="TeXGyreAdventor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179070" marR="107950" indent="-66040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Century Gothic" panose="020B0502020202020204" pitchFamily="34" charset="0"/>
                          <a:cs typeface="TeXGyreAdventor"/>
                        </a:rPr>
                        <a:t>O</a:t>
                      </a:r>
                      <a:r>
                        <a:rPr sz="900" b="1" spc="-10" dirty="0">
                          <a:latin typeface="Century Gothic" panose="020B0502020202020204" pitchFamily="34" charset="0"/>
                          <a:cs typeface="TeXGyreAdventor"/>
                        </a:rPr>
                        <a:t>r</a:t>
                      </a:r>
                      <a:r>
                        <a:rPr sz="900" b="1" dirty="0">
                          <a:latin typeface="Century Gothic" panose="020B0502020202020204" pitchFamily="34" charset="0"/>
                          <a:cs typeface="TeXGyreAdventor"/>
                        </a:rPr>
                        <a:t>ga</a:t>
                      </a:r>
                      <a:r>
                        <a:rPr sz="900" b="1" spc="-5" dirty="0">
                          <a:latin typeface="Century Gothic" panose="020B0502020202020204" pitchFamily="34" charset="0"/>
                          <a:cs typeface="TeXGyreAdventor"/>
                        </a:rPr>
                        <a:t>niz</a:t>
                      </a:r>
                      <a:r>
                        <a:rPr sz="900" b="1" dirty="0">
                          <a:latin typeface="Century Gothic" panose="020B0502020202020204" pitchFamily="34" charset="0"/>
                          <a:cs typeface="TeXGyreAdventor"/>
                        </a:rPr>
                        <a:t>ad</a:t>
                      </a:r>
                      <a:r>
                        <a:rPr sz="900" b="1" spc="-5" dirty="0">
                          <a:latin typeface="Century Gothic" panose="020B0502020202020204" pitchFamily="34" charset="0"/>
                          <a:cs typeface="TeXGyreAdventor"/>
                        </a:rPr>
                        <a:t>or  curricular</a:t>
                      </a:r>
                      <a:r>
                        <a:rPr sz="900" b="1" spc="-50" dirty="0">
                          <a:latin typeface="Century Gothic" panose="020B0502020202020204" pitchFamily="34" charset="0"/>
                          <a:cs typeface="TeXGyreAdventor"/>
                        </a:rPr>
                        <a:t> </a:t>
                      </a:r>
                      <a:r>
                        <a:rPr sz="900" b="1" dirty="0">
                          <a:latin typeface="Century Gothic" panose="020B0502020202020204" pitchFamily="34" charset="0"/>
                          <a:cs typeface="TeXGyreAdventor"/>
                        </a:rPr>
                        <a:t>1</a:t>
                      </a:r>
                      <a:endParaRPr sz="900" dirty="0">
                        <a:latin typeface="Century Gothic" panose="020B0502020202020204" pitchFamily="34" charset="0"/>
                        <a:cs typeface="TeXGyreAdventor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33350" indent="-66040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Century Gothic" panose="020B0502020202020204" pitchFamily="34" charset="0"/>
                          <a:cs typeface="TeXGyreAdventor"/>
                        </a:rPr>
                        <a:t>O</a:t>
                      </a:r>
                      <a:r>
                        <a:rPr sz="900" b="1" spc="-10" dirty="0">
                          <a:latin typeface="Century Gothic" panose="020B0502020202020204" pitchFamily="34" charset="0"/>
                          <a:cs typeface="TeXGyreAdventor"/>
                        </a:rPr>
                        <a:t>r</a:t>
                      </a:r>
                      <a:r>
                        <a:rPr sz="900" b="1" dirty="0">
                          <a:latin typeface="Century Gothic" panose="020B0502020202020204" pitchFamily="34" charset="0"/>
                          <a:cs typeface="TeXGyreAdventor"/>
                        </a:rPr>
                        <a:t>ga</a:t>
                      </a:r>
                      <a:r>
                        <a:rPr sz="900" b="1" spc="-5" dirty="0">
                          <a:latin typeface="Century Gothic" panose="020B0502020202020204" pitchFamily="34" charset="0"/>
                          <a:cs typeface="TeXGyreAdventor"/>
                        </a:rPr>
                        <a:t>niz</a:t>
                      </a:r>
                      <a:r>
                        <a:rPr sz="900" b="1" dirty="0">
                          <a:latin typeface="Century Gothic" panose="020B0502020202020204" pitchFamily="34" charset="0"/>
                          <a:cs typeface="TeXGyreAdventor"/>
                        </a:rPr>
                        <a:t>ad</a:t>
                      </a:r>
                      <a:r>
                        <a:rPr sz="900" b="1" spc="-5" dirty="0">
                          <a:latin typeface="Century Gothic" panose="020B0502020202020204" pitchFamily="34" charset="0"/>
                          <a:cs typeface="TeXGyreAdventor"/>
                        </a:rPr>
                        <a:t>or  curricular</a:t>
                      </a:r>
                      <a:r>
                        <a:rPr sz="900" b="1" spc="-50" dirty="0">
                          <a:latin typeface="Century Gothic" panose="020B0502020202020204" pitchFamily="34" charset="0"/>
                          <a:cs typeface="TeXGyreAdventor"/>
                        </a:rPr>
                        <a:t> </a:t>
                      </a:r>
                      <a:r>
                        <a:rPr sz="900" b="1" dirty="0">
                          <a:latin typeface="Century Gothic" panose="020B0502020202020204" pitchFamily="34" charset="0"/>
                          <a:cs typeface="TeXGyreAdventor"/>
                        </a:rPr>
                        <a:t>2</a:t>
                      </a:r>
                      <a:endParaRPr sz="900">
                        <a:latin typeface="Century Gothic" panose="020B0502020202020204" pitchFamily="34" charset="0"/>
                        <a:cs typeface="TeXGyreAdventor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CC8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MX" sz="900" b="1" dirty="0">
                          <a:latin typeface="Century Gothic" panose="020B0502020202020204" pitchFamily="34" charset="0"/>
                          <a:cs typeface="TeXGyreAdventor"/>
                        </a:rPr>
                        <a:t>Aprendizaje</a:t>
                      </a:r>
                      <a:r>
                        <a:rPr lang="es-MX" sz="900" b="1" spc="-25" dirty="0">
                          <a:latin typeface="Century Gothic" panose="020B0502020202020204" pitchFamily="34" charset="0"/>
                          <a:cs typeface="TeXGyreAdventor"/>
                        </a:rPr>
                        <a:t> </a:t>
                      </a:r>
                      <a:r>
                        <a:rPr lang="es-MX" sz="900" b="1" spc="-5" dirty="0">
                          <a:latin typeface="Century Gothic" panose="020B0502020202020204" pitchFamily="34" charset="0"/>
                          <a:cs typeface="TeXGyreAdventor"/>
                        </a:rPr>
                        <a:t>esperado</a:t>
                      </a:r>
                      <a:endParaRPr sz="900" dirty="0">
                        <a:latin typeface="Century Gothic" panose="020B0502020202020204" pitchFamily="34" charset="0"/>
                        <a:cs typeface="TeXGyreAdventor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DBA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ES" sz="900" b="1" dirty="0">
                          <a:latin typeface="Century Gothic" panose="020B0502020202020204" pitchFamily="34" charset="0"/>
                          <a:cs typeface="TeXGyreAdventor"/>
                        </a:rPr>
                        <a:t>Énfasis</a:t>
                      </a:r>
                      <a:endParaRPr sz="900" b="1" dirty="0">
                        <a:latin typeface="Century Gothic" panose="020B0502020202020204" pitchFamily="34" charset="0"/>
                        <a:cs typeface="TeXGyreAdventor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4775">
                <a:tc>
                  <a:txBody>
                    <a:bodyPr/>
                    <a:lstStyle/>
                    <a:p>
                      <a:pPr marL="137160" marR="130175" lvl="0" indent="126364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MX" sz="900" b="0" baseline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y comprensión del mundo natural social </a:t>
                      </a:r>
                      <a:endParaRPr lang="es-MX" sz="900" b="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37160" marR="130175" indent="126364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5585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s-ES" sz="900" dirty="0">
                          <a:latin typeface="Century Gothic" panose="020B0502020202020204" pitchFamily="34" charset="0"/>
                          <a:cs typeface="Verdana"/>
                        </a:rPr>
                        <a:t>Mundo Natural</a:t>
                      </a: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Cuidado del medio ambiente</a:t>
                      </a:r>
                      <a:r>
                        <a:rPr lang="es-MX" sz="900" b="0" baseline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s-MX" sz="900" b="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65100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latin typeface="Century Gothic" panose="020B0502020202020204" pitchFamily="34" charset="0"/>
                          <a:ea typeface="AGCanYouNotBold" panose="02000803000000000000" pitchFamily="2" charset="0"/>
                        </a:rPr>
                        <a:t>Participa en la conservación del medio ambiente  y propone</a:t>
                      </a:r>
                      <a:r>
                        <a:rPr lang="es-MX" sz="900" baseline="0" dirty="0">
                          <a:latin typeface="Century Gothic" panose="020B0502020202020204" pitchFamily="34" charset="0"/>
                          <a:ea typeface="AGCanYouNotBold" panose="02000803000000000000" pitchFamily="2" charset="0"/>
                        </a:rPr>
                        <a:t> medidas para su preservación, a partir del reconocimiento de algunas fuentes de contaminación del agua, aire y suelo</a:t>
                      </a:r>
                      <a:endParaRPr lang="es-MX" sz="900" dirty="0">
                        <a:latin typeface="Century Gothic" panose="020B0502020202020204" pitchFamily="34" charset="0"/>
                        <a:ea typeface="AGCanYouNotBold" panose="02000803000000000000" pitchFamily="2" charset="0"/>
                      </a:endParaRPr>
                    </a:p>
                    <a:p>
                      <a:pPr marL="165100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lang="es-ES"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marR="151130" indent="-171450" algn="l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sz="900" dirty="0">
                          <a:latin typeface="Century Gothic" panose="020B0502020202020204" pitchFamily="34" charset="0"/>
                          <a:cs typeface="Verdana"/>
                        </a:rPr>
                        <a:t>Participa en la conservación del medio ambiente.</a:t>
                      </a: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735">
                <a:tc>
                  <a:txBody>
                    <a:bodyPr/>
                    <a:lstStyle/>
                    <a:p>
                      <a:pPr marL="137160" marR="130175" lvl="0" indent="126364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MX" sz="900" b="0" baseline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y comprensión del mundo natural social </a:t>
                      </a:r>
                      <a:endParaRPr lang="es-MX" sz="900" b="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37160" marR="130175" indent="126364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5585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Century Gothic" panose="020B0502020202020204" pitchFamily="34" charset="0"/>
                          <a:cs typeface="Verdana"/>
                        </a:rPr>
                        <a:t>Mundo Natural</a:t>
                      </a:r>
                    </a:p>
                    <a:p>
                      <a:pPr marL="235585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Cuidado del medio ambiente</a:t>
                      </a:r>
                      <a:r>
                        <a:rPr lang="es-MX" sz="900" b="0" baseline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s-MX" sz="900" b="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65100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latin typeface="Century Gothic" panose="020B0502020202020204" pitchFamily="34" charset="0"/>
                          <a:ea typeface="AGCanYouNotBold" panose="02000803000000000000" pitchFamily="2" charset="0"/>
                        </a:rPr>
                        <a:t>Identifica</a:t>
                      </a:r>
                      <a:r>
                        <a:rPr lang="es-MX" sz="900" baseline="0" dirty="0">
                          <a:latin typeface="Century Gothic" panose="020B0502020202020204" pitchFamily="34" charset="0"/>
                          <a:ea typeface="AGCanYouNotBold" panose="02000803000000000000" pitchFamily="2" charset="0"/>
                        </a:rPr>
                        <a:t> y explica algunos efectos favorables y desfavorables de la acción humana sobre el medio ambiente </a:t>
                      </a:r>
                      <a:endParaRPr lang="es-MX" sz="900" dirty="0">
                        <a:latin typeface="Century Gothic" panose="020B0502020202020204" pitchFamily="34" charset="0"/>
                        <a:ea typeface="AGCanYouNotBold" panose="02000803000000000000" pitchFamily="2" charset="0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marR="151130" indent="-171450" algn="l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latin typeface="Century Gothic" panose="020B0502020202020204" pitchFamily="34" charset="0"/>
                          <a:ea typeface="AGCanYouNotBold" panose="02000803000000000000" pitchFamily="2" charset="0"/>
                        </a:rPr>
                        <a:t>Identifica</a:t>
                      </a:r>
                      <a:r>
                        <a:rPr lang="es-MX" sz="900" baseline="0" dirty="0">
                          <a:latin typeface="Century Gothic" panose="020B0502020202020204" pitchFamily="34" charset="0"/>
                          <a:ea typeface="AGCanYouNotBold" panose="02000803000000000000" pitchFamily="2" charset="0"/>
                        </a:rPr>
                        <a:t> algunos efectos favorables y desfavorables sobre el medio ambiente. </a:t>
                      </a: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48056"/>
                  </a:ext>
                </a:extLst>
              </a:tr>
              <a:tr h="755015">
                <a:tc>
                  <a:txBody>
                    <a:bodyPr/>
                    <a:lstStyle/>
                    <a:p>
                      <a:pPr marL="137160" marR="130175" indent="126364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s-ES" sz="900" dirty="0">
                          <a:latin typeface="Century Gothic" panose="020B0502020202020204" pitchFamily="34" charset="0"/>
                          <a:cs typeface="Verdana"/>
                        </a:rPr>
                        <a:t>Lenguaje y comunicación</a:t>
                      </a: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5585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s-ES" sz="900" dirty="0">
                          <a:latin typeface="Century Gothic" panose="020B0502020202020204" pitchFamily="34" charset="0"/>
                          <a:cs typeface="Verdana"/>
                        </a:rPr>
                        <a:t>Oralidad</a:t>
                      </a: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s-ES" sz="900" dirty="0">
                          <a:latin typeface="Century Gothic" panose="020B0502020202020204" pitchFamily="34" charset="0"/>
                          <a:cs typeface="Verdana"/>
                        </a:rPr>
                        <a:t>Descripción</a:t>
                      </a: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Century Gothic" panose="020B0502020202020204" pitchFamily="34" charset="0"/>
                          <a:cs typeface="Verdana"/>
                        </a:rPr>
                        <a:t>Menciona características de objetos y personas que conoce y observa. </a:t>
                      </a:r>
                    </a:p>
                    <a:p>
                      <a:pPr marL="165100" algn="l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lang="es-ES"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marR="151130" indent="-171450" algn="l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sz="900" dirty="0">
                          <a:latin typeface="Century Gothic" panose="020B0502020202020204" pitchFamily="34" charset="0"/>
                          <a:cs typeface="Verdana"/>
                        </a:rPr>
                        <a:t>Menciona características de objetos que observa. </a:t>
                      </a:r>
                      <a:endParaRPr sz="9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751463"/>
                  </a:ext>
                </a:extLst>
              </a:tr>
              <a:tr h="244805">
                <a:tc grid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s-ES" sz="900" dirty="0">
                          <a:latin typeface="Century Gothic" panose="020B0502020202020204" pitchFamily="34" charset="0"/>
                          <a:cs typeface="TeXGyreAdventor"/>
                        </a:rPr>
                        <a:t>Fecha de inicio: 21 de noviembre de 2022</a:t>
                      </a:r>
                      <a:endParaRPr sz="900" dirty="0">
                        <a:latin typeface="Century Gothic" panose="020B0502020202020204" pitchFamily="34" charset="0"/>
                        <a:cs typeface="TeXGyreAdventor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D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s-ES" sz="900" dirty="0">
                          <a:latin typeface="Century Gothic" panose="020B0502020202020204" pitchFamily="34" charset="0"/>
                          <a:cs typeface="TeXGyreAdventor"/>
                        </a:rPr>
                        <a:t>Fecha de término: 25 de noviembre de 2022</a:t>
                      </a:r>
                      <a:endParaRPr sz="900" dirty="0">
                        <a:latin typeface="Century Gothic" panose="020B0502020202020204" pitchFamily="34" charset="0"/>
                        <a:cs typeface="TeXGyreAdventor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D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00027"/>
                  </a:ext>
                </a:extLst>
              </a:tr>
            </a:tbl>
          </a:graphicData>
        </a:graphic>
      </p:graphicFrame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80E9CA6-02E5-248E-38C3-7A122AEC1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28328"/>
              </p:ext>
            </p:extLst>
          </p:nvPr>
        </p:nvGraphicFramePr>
        <p:xfrm>
          <a:off x="405607" y="232137"/>
          <a:ext cx="833278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2787">
                  <a:extLst>
                    <a:ext uri="{9D8B030D-6E8A-4147-A177-3AD203B41FA5}">
                      <a16:colId xmlns:a16="http://schemas.microsoft.com/office/drawing/2014/main" val="2706235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Jardín de Niños “Guadalupe Gonzales Ortiz” T.M.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Clave: 05EJN0097C         Z.E.  103             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Prolongación González Ortega N. 25180   (844) 436 56 23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Saltillo, Coahuila. </a:t>
                      </a:r>
                    </a:p>
                  </a:txBody>
                  <a:tcPr>
                    <a:solidFill>
                      <a:srgbClr val="D9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7714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Nombre del docente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: Norma Rosales Hernández               </a:t>
                      </a: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Periodo de práctica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: 21 de noviembre al 2 de diciembre </a:t>
                      </a:r>
                    </a:p>
                    <a:p>
                      <a:pPr algn="l"/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Nombre de la alumna practicante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: Andrea Victoria Sanguino Rocamontes                                                                </a:t>
                      </a: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Grado: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3º     </a:t>
                      </a: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Sección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: C     H: 16 M: 15  T:31</a:t>
                      </a:r>
                    </a:p>
                    <a:p>
                      <a:pPr algn="l"/>
                      <a:endParaRPr lang="es-ES" sz="12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Cronograma semanal de actividades de aprendizaje </a:t>
                      </a:r>
                    </a:p>
                    <a:p>
                      <a:pPr algn="ctr"/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Semana del 21 al 25 de noviembre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3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6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9E9B48B5-87ED-F695-17D7-11A02B4B6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58843"/>
              </p:ext>
            </p:extLst>
          </p:nvPr>
        </p:nvGraphicFramePr>
        <p:xfrm>
          <a:off x="218888" y="1828800"/>
          <a:ext cx="8706217" cy="1805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937">
                  <a:extLst>
                    <a:ext uri="{9D8B030D-6E8A-4147-A177-3AD203B41FA5}">
                      <a16:colId xmlns:a16="http://schemas.microsoft.com/office/drawing/2014/main" val="2367435008"/>
                    </a:ext>
                  </a:extLst>
                </a:gridCol>
              </a:tblGrid>
              <a:tr h="176656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1380"/>
                        </a:lnSpc>
                      </a:pPr>
                      <a:r>
                        <a:rPr sz="1100" b="1" spc="-5" dirty="0">
                          <a:latin typeface="Century Gothic" panose="020B0502020202020204" pitchFamily="34" charset="0"/>
                        </a:rPr>
                        <a:t>LISTA DE COTEJO</a:t>
                      </a:r>
                      <a:r>
                        <a:rPr lang="es-ES" sz="1100" b="1" spc="-5" dirty="0">
                          <a:latin typeface="Century Gothic" panose="020B0502020202020204" pitchFamily="34" charset="0"/>
                        </a:rPr>
                        <a:t> GRUPAL </a:t>
                      </a:r>
                      <a:endParaRPr sz="1100" dirty="0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649">
                <a:tc>
                  <a:txBody>
                    <a:bodyPr/>
                    <a:lstStyle/>
                    <a:p>
                      <a:pPr marL="68580" algn="ctr">
                        <a:lnSpc>
                          <a:spcPts val="1385"/>
                        </a:lnSpc>
                      </a:pPr>
                      <a:r>
                        <a:rPr sz="1100" spc="-10" dirty="0">
                          <a:latin typeface="Century Gothic" panose="020B0502020202020204" pitchFamily="34" charset="0"/>
                        </a:rPr>
                        <a:t>Grado:</a:t>
                      </a:r>
                      <a:r>
                        <a:rPr sz="1100" spc="-65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100" spc="-100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s-ES" sz="1100" spc="-100" dirty="0">
                          <a:latin typeface="Century Gothic" panose="020B0502020202020204" pitchFamily="34" charset="0"/>
                        </a:rPr>
                        <a:t>  Grupo  C</a:t>
                      </a:r>
                    </a:p>
                    <a:p>
                      <a:pPr marL="68580" algn="ctr">
                        <a:lnSpc>
                          <a:spcPts val="1385"/>
                        </a:lnSpc>
                      </a:pPr>
                      <a:r>
                        <a:rPr sz="1100" spc="-5" dirty="0">
                          <a:latin typeface="Century Gothic" panose="020B0502020202020204" pitchFamily="34" charset="0"/>
                        </a:rPr>
                        <a:t>Periodo </a:t>
                      </a:r>
                      <a:r>
                        <a:rPr sz="1100" spc="65" dirty="0">
                          <a:latin typeface="Century Gothic" panose="020B0502020202020204" pitchFamily="34" charset="0"/>
                        </a:rPr>
                        <a:t>de</a:t>
                      </a:r>
                      <a:r>
                        <a:rPr sz="1100" spc="-175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100" spc="-5" dirty="0">
                          <a:latin typeface="Century Gothic" panose="020B0502020202020204" pitchFamily="34" charset="0"/>
                        </a:rPr>
                        <a:t>evaluación: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  <a:p>
                      <a:pPr marL="11747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es-ES" sz="1100" spc="-114" dirty="0">
                          <a:latin typeface="Century Gothic" panose="020B0502020202020204" pitchFamily="34" charset="0"/>
                        </a:rPr>
                        <a:t>noviembre de  2022</a:t>
                      </a:r>
                    </a:p>
                    <a:p>
                      <a:pPr marL="69215">
                        <a:lnSpc>
                          <a:spcPts val="1385"/>
                        </a:lnSpc>
                      </a:pPr>
                      <a:r>
                        <a:rPr sz="1100" spc="-10" dirty="0">
                          <a:latin typeface="Century Gothic" panose="020B0502020202020204" pitchFamily="34" charset="0"/>
                        </a:rPr>
                        <a:t>Fecha: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85"/>
                        </a:lnSpc>
                      </a:pPr>
                      <a:r>
                        <a:rPr lang="es-ES" sz="1100" dirty="0">
                          <a:latin typeface="Century Gothic" panose="020B0502020202020204" pitchFamily="34" charset="0"/>
                        </a:rPr>
                        <a:t>Grado y grupo: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420">
                <a:tc gridSpan="2">
                  <a:txBody>
                    <a:bodyPr/>
                    <a:lstStyle/>
                    <a:p>
                      <a:pPr marL="68580" algn="ctr">
                        <a:lnSpc>
                          <a:spcPts val="1385"/>
                        </a:lnSpc>
                      </a:pPr>
                      <a:r>
                        <a:rPr lang="es-ES" sz="1100" b="1" i="0" dirty="0">
                          <a:latin typeface="Century Gothic" panose="020B0502020202020204" pitchFamily="34" charset="0"/>
                          <a:cs typeface="TeXGyreAdventor"/>
                        </a:rPr>
                        <a:t>Nombre </a:t>
                      </a:r>
                      <a:r>
                        <a:rPr lang="es-ES" sz="1100" b="1" i="0" spc="-5" dirty="0">
                          <a:latin typeface="Century Gothic" panose="020B0502020202020204" pitchFamily="34" charset="0"/>
                          <a:cs typeface="TeXGyreAdventor"/>
                        </a:rPr>
                        <a:t>del Campo de formación académica</a:t>
                      </a:r>
                      <a:r>
                        <a:rPr lang="es-ES" sz="1100" b="0" i="0" spc="-5" dirty="0">
                          <a:latin typeface="Century Gothic" panose="020B0502020202020204" pitchFamily="34" charset="0"/>
                          <a:cs typeface="TeXGyreAdventor"/>
                        </a:rPr>
                        <a:t>: Exploración y comprensión del mundo natural y social. </a:t>
                      </a:r>
                      <a:r>
                        <a:rPr lang="es-ES" sz="1100" b="1" i="0" spc="-5" dirty="0">
                          <a:latin typeface="Century Gothic" panose="020B0502020202020204" pitchFamily="34" charset="0"/>
                          <a:cs typeface="Verdana"/>
                        </a:rPr>
                        <a:t>O.C.1 </a:t>
                      </a:r>
                      <a:r>
                        <a:rPr lang="es-ES" sz="1100" b="0" i="0" spc="-5" dirty="0">
                          <a:latin typeface="Century Gothic" panose="020B0502020202020204" pitchFamily="34" charset="0"/>
                          <a:cs typeface="Verdana"/>
                        </a:rPr>
                        <a:t>Mundo Natural  </a:t>
                      </a:r>
                      <a:r>
                        <a:rPr lang="es-ES" sz="1100" b="1" i="0" spc="-5" dirty="0">
                          <a:latin typeface="Century Gothic" panose="020B0502020202020204" pitchFamily="34" charset="0"/>
                          <a:cs typeface="Verdana"/>
                        </a:rPr>
                        <a:t>O.C 2 </a:t>
                      </a:r>
                      <a:r>
                        <a:rPr lang="es-ES" sz="1100" b="0" i="0" spc="-5" dirty="0">
                          <a:latin typeface="Century Gothic" panose="020B0502020202020204" pitchFamily="34" charset="0"/>
                          <a:cs typeface="Verdana"/>
                        </a:rPr>
                        <a:t>Cuidado del medio ambiente</a:t>
                      </a:r>
                    </a:p>
                    <a:p>
                      <a:pPr marL="68580" marR="0" lvl="0" indent="0" algn="ctr" defTabSz="914400" eaLnBrk="1" fontAlgn="auto" latinLnBrk="0" hangingPunct="1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spc="-5" dirty="0">
                          <a:latin typeface="Century Gothic" panose="020B0502020202020204" pitchFamily="34" charset="0"/>
                          <a:cs typeface="Verdana"/>
                        </a:rPr>
                        <a:t>Aprendizaje esperado: </a:t>
                      </a:r>
                      <a:r>
                        <a:rPr lang="es-ES" sz="1100" b="0" i="0" spc="-5" dirty="0">
                          <a:latin typeface="Century Gothic" panose="020B0502020202020204" pitchFamily="34" charset="0"/>
                          <a:cs typeface="Verdana"/>
                        </a:rPr>
                        <a:t>“</a:t>
                      </a:r>
                      <a:r>
                        <a:rPr lang="es-MX" sz="1100" dirty="0">
                          <a:latin typeface="Century Gothic" panose="020B0502020202020204" pitchFamily="34" charset="0"/>
                          <a:ea typeface="AGCanYouNotBold" panose="02000803000000000000" pitchFamily="2" charset="0"/>
                        </a:rPr>
                        <a:t>Participa en la conservación del medio ambiente  y propone</a:t>
                      </a:r>
                      <a:r>
                        <a:rPr lang="es-MX" sz="1100" baseline="0" dirty="0">
                          <a:latin typeface="Century Gothic" panose="020B0502020202020204" pitchFamily="34" charset="0"/>
                          <a:ea typeface="AGCanYouNotBold" panose="02000803000000000000" pitchFamily="2" charset="0"/>
                        </a:rPr>
                        <a:t> medidas para su preservación, a partir del reconocimiento de algunas fuentes de contaminación del agua, aire y suelo.”</a:t>
                      </a:r>
                      <a:r>
                        <a:rPr lang="es-ES" sz="1100" b="0" i="0" spc="-5" dirty="0">
                          <a:latin typeface="Century Gothic" panose="020B0502020202020204" pitchFamily="34" charset="0"/>
                          <a:cs typeface="Verdana"/>
                        </a:rPr>
                        <a:t> 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3EE8555E-9528-63D7-4936-628F3F5BF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3427"/>
              </p:ext>
            </p:extLst>
          </p:nvPr>
        </p:nvGraphicFramePr>
        <p:xfrm>
          <a:off x="628645" y="3813083"/>
          <a:ext cx="7886701" cy="2698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5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1991">
                <a:tc>
                  <a:txBody>
                    <a:bodyPr/>
                    <a:lstStyle/>
                    <a:p>
                      <a:pPr marL="466725">
                        <a:lnSpc>
                          <a:spcPts val="1390"/>
                        </a:lnSpc>
                      </a:pPr>
                      <a:r>
                        <a:rPr sz="1100" b="0" spc="-5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Aspectos </a:t>
                      </a:r>
                      <a:r>
                        <a:rPr sz="1100" b="0" spc="-1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para</a:t>
                      </a:r>
                      <a:r>
                        <a:rPr sz="1100" b="0" spc="-4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100" b="0" spc="-1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valorar</a:t>
                      </a: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rlito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ts val="1390"/>
                        </a:lnSpc>
                      </a:pPr>
                      <a:r>
                        <a:rPr sz="1100" b="0" spc="-5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</a:t>
                      </a:r>
                      <a:r>
                        <a:rPr lang="es-ES" sz="1100" b="0" spc="5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grado</a:t>
                      </a: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390"/>
                        </a:lnSpc>
                      </a:pPr>
                      <a:r>
                        <a:rPr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sz="1100" b="0" spc="-1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100" b="0" spc="-5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proceso</a:t>
                      </a: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ts val="1390"/>
                        </a:lnSpc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 lo logra</a:t>
                      </a: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89610">
                        <a:lnSpc>
                          <a:spcPts val="1390"/>
                        </a:lnSpc>
                      </a:pPr>
                      <a:r>
                        <a:rPr lang="es-ES" sz="1100" b="0" spc="-5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rlito"/>
                        </a:rPr>
                        <a:t>Escribe el proceso del logro del indicador.</a:t>
                      </a: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rlito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24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rlito"/>
                        </a:rPr>
                        <a:t>Realiza acciones para cuidar el medio ambiente. </a:t>
                      </a: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rlito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924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 lo que conforma su medio ambiente. </a:t>
                      </a: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rlito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991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rlito"/>
                        </a:rPr>
                        <a:t>Evita realizar acciones que desfavorezcan el cuidado del medio ambiente.</a:t>
                      </a: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rlito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916168"/>
                  </a:ext>
                </a:extLst>
              </a:tr>
              <a:tr h="444924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Identifica acciones que contaminan el agua, aire y suelo.</a:t>
                      </a: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rlito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239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2421BCE-69D7-4B1B-D50B-4DC86620E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22866"/>
              </p:ext>
            </p:extLst>
          </p:nvPr>
        </p:nvGraphicFramePr>
        <p:xfrm>
          <a:off x="405604" y="457200"/>
          <a:ext cx="833278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2787">
                  <a:extLst>
                    <a:ext uri="{9D8B030D-6E8A-4147-A177-3AD203B41FA5}">
                      <a16:colId xmlns:a16="http://schemas.microsoft.com/office/drawing/2014/main" val="2706235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Jardín de Niños “Guadalupe Gonzales Ortiz” T.M.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Clave: 05EJN0097C         Z.E.  103             Sector 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Prolongación González Ortega N. 25180   (844) 436 56 23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Saltillo, Coahuila. </a:t>
                      </a:r>
                    </a:p>
                  </a:txBody>
                  <a:tcPr>
                    <a:solidFill>
                      <a:srgbClr val="D9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771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entury Gothic" panose="020B0502020202020204" pitchFamily="34" charset="0"/>
                        </a:rPr>
                        <a:t>Nombre del docente : Norma Rosales Hernández            Grado: 3º     Sección: C     H: 16 M: 15  T:31</a:t>
                      </a:r>
                    </a:p>
                    <a:p>
                      <a:r>
                        <a:rPr lang="es-ES" sz="1200" dirty="0">
                          <a:latin typeface="Century Gothic" panose="020B0502020202020204" pitchFamily="34" charset="0"/>
                        </a:rPr>
                        <a:t>Nombre de la Educadora practicante: Andrea Victoria Sanguino Rocamontes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3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63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0DF2B64-F9ED-5D04-E223-E0F08C3A4991}"/>
              </a:ext>
            </a:extLst>
          </p:cNvPr>
          <p:cNvGrpSpPr/>
          <p:nvPr/>
        </p:nvGrpSpPr>
        <p:grpSpPr>
          <a:xfrm>
            <a:off x="136043" y="6455391"/>
            <a:ext cx="9144000" cy="245660"/>
            <a:chOff x="0" y="0"/>
            <a:chExt cx="9144000" cy="245660"/>
          </a:xfrm>
        </p:grpSpPr>
        <p:pic>
          <p:nvPicPr>
            <p:cNvPr id="4" name="Picture 6" descr="Fondo a puntos | Printables">
              <a:extLst>
                <a:ext uri="{FF2B5EF4-FFF2-40B4-BE49-F238E27FC236}">
                  <a16:creationId xmlns:a16="http://schemas.microsoft.com/office/drawing/2014/main" id="{A195C724-3D18-A025-5F3C-9921F0405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5" b="92375"/>
            <a:stretch/>
          </p:blipFill>
          <p:spPr bwMode="auto">
            <a:xfrm>
              <a:off x="0" y="0"/>
              <a:ext cx="4104779" cy="24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Fondo a puntos | Printables">
              <a:extLst>
                <a:ext uri="{FF2B5EF4-FFF2-40B4-BE49-F238E27FC236}">
                  <a16:creationId xmlns:a16="http://schemas.microsoft.com/office/drawing/2014/main" id="{D214089E-740C-E6F5-3AC9-BFF7BF2145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5" b="92375"/>
            <a:stretch/>
          </p:blipFill>
          <p:spPr bwMode="auto">
            <a:xfrm>
              <a:off x="4104779" y="0"/>
              <a:ext cx="4104779" cy="24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Fondo a puntos | Printables">
              <a:extLst>
                <a:ext uri="{FF2B5EF4-FFF2-40B4-BE49-F238E27FC236}">
                  <a16:creationId xmlns:a16="http://schemas.microsoft.com/office/drawing/2014/main" id="{485BE4D7-A525-9CFC-03FA-A10B9369FC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92" b="92375"/>
            <a:stretch/>
          </p:blipFill>
          <p:spPr bwMode="auto">
            <a:xfrm flipV="1">
              <a:off x="8228679" y="0"/>
              <a:ext cx="915321" cy="24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711BF699-B28C-EB3A-E076-6945708C5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18002"/>
              </p:ext>
            </p:extLst>
          </p:nvPr>
        </p:nvGraphicFramePr>
        <p:xfrm>
          <a:off x="894499" y="2971801"/>
          <a:ext cx="7355002" cy="252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171">
                  <a:extLst>
                    <a:ext uri="{9D8B030D-6E8A-4147-A177-3AD203B41FA5}">
                      <a16:colId xmlns:a16="http://schemas.microsoft.com/office/drawing/2014/main" val="2366574917"/>
                    </a:ext>
                  </a:extLst>
                </a:gridCol>
                <a:gridCol w="1079731">
                  <a:extLst>
                    <a:ext uri="{9D8B030D-6E8A-4147-A177-3AD203B41FA5}">
                      <a16:colId xmlns:a16="http://schemas.microsoft.com/office/drawing/2014/main" val="2735730419"/>
                    </a:ext>
                  </a:extLst>
                </a:gridCol>
                <a:gridCol w="1025824">
                  <a:extLst>
                    <a:ext uri="{9D8B030D-6E8A-4147-A177-3AD203B41FA5}">
                      <a16:colId xmlns:a16="http://schemas.microsoft.com/office/drawing/2014/main" val="2840791617"/>
                    </a:ext>
                  </a:extLst>
                </a:gridCol>
                <a:gridCol w="1031576">
                  <a:extLst>
                    <a:ext uri="{9D8B030D-6E8A-4147-A177-3AD203B41FA5}">
                      <a16:colId xmlns:a16="http://schemas.microsoft.com/office/drawing/2014/main" val="3531687199"/>
                    </a:ext>
                  </a:extLst>
                </a:gridCol>
                <a:gridCol w="198616">
                  <a:extLst>
                    <a:ext uri="{9D8B030D-6E8A-4147-A177-3AD203B41FA5}">
                      <a16:colId xmlns:a16="http://schemas.microsoft.com/office/drawing/2014/main" val="4232219357"/>
                    </a:ext>
                  </a:extLst>
                </a:gridCol>
                <a:gridCol w="1096784">
                  <a:extLst>
                    <a:ext uri="{9D8B030D-6E8A-4147-A177-3AD203B41FA5}">
                      <a16:colId xmlns:a16="http://schemas.microsoft.com/office/drawing/2014/main" val="36245664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735205077"/>
                    </a:ext>
                  </a:extLst>
                </a:gridCol>
                <a:gridCol w="1543900">
                  <a:extLst>
                    <a:ext uri="{9D8B030D-6E8A-4147-A177-3AD203B41FA5}">
                      <a16:colId xmlns:a16="http://schemas.microsoft.com/office/drawing/2014/main" val="3287460310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formativo: Lenguaje y comunicación</a:t>
                      </a:r>
                      <a:endParaRPr lang="es-MX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05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05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E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05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57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OC 1</a:t>
                      </a:r>
                      <a:endParaRPr lang="es-MX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OC2 </a:t>
                      </a:r>
                      <a:endParaRPr lang="es-MX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05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Descripción</a:t>
                      </a:r>
                      <a:endParaRPr lang="es-MX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26119"/>
                  </a:ext>
                </a:extLst>
              </a:tr>
              <a:tr h="579120">
                <a:tc gridSpan="2"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esperado</a:t>
                      </a:r>
                      <a:endParaRPr lang="es-MX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Century Gothic" panose="020B0502020202020204" pitchFamily="34" charset="0"/>
                          <a:cs typeface="Verdana"/>
                        </a:rPr>
                        <a:t>Menciona características de objetos y personas que conoce y observa.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Enfoque: </a:t>
                      </a:r>
                      <a:r>
                        <a:rPr lang="es-ES" sz="1100" dirty="0">
                          <a:latin typeface="Century Gothic" panose="020B0502020202020204" pitchFamily="34" charset="0"/>
                          <a:cs typeface="Verdana"/>
                        </a:rPr>
                        <a:t>Menciona características de objetos que observa.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66405"/>
                  </a:ext>
                </a:extLst>
              </a:tr>
              <a:tr h="416560">
                <a:tc gridSpan="2">
                  <a:txBody>
                    <a:bodyPr/>
                    <a:lstStyle/>
                    <a:p>
                      <a:r>
                        <a:rPr lang="es-ES" sz="1100" dirty="0">
                          <a:latin typeface="Century Gothic" panose="020B0502020202020204" pitchFamily="34" charset="0"/>
                        </a:rPr>
                        <a:t>NIVEL I</a:t>
                      </a:r>
                    </a:p>
                    <a:p>
                      <a:r>
                        <a:rPr lang="es-ES" sz="1100" dirty="0">
                          <a:latin typeface="Century Gothic" panose="020B0502020202020204" pitchFamily="34" charset="0"/>
                        </a:rPr>
                        <a:t>INSUFICIENTE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100" dirty="0">
                          <a:latin typeface="Century Gothic" panose="020B0502020202020204" pitchFamily="34" charset="0"/>
                        </a:rPr>
                        <a:t>NIVEL II</a:t>
                      </a:r>
                    </a:p>
                    <a:p>
                      <a:r>
                        <a:rPr lang="es-ES" sz="1100" dirty="0">
                          <a:latin typeface="Century Gothic" panose="020B0502020202020204" pitchFamily="34" charset="0"/>
                        </a:rPr>
                        <a:t>BÁSICO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100" dirty="0">
                          <a:latin typeface="Century Gothic" panose="020B0502020202020204" pitchFamily="34" charset="0"/>
                        </a:rPr>
                        <a:t>NIVEL III</a:t>
                      </a:r>
                    </a:p>
                    <a:p>
                      <a:r>
                        <a:rPr lang="es-ES" sz="1100" dirty="0">
                          <a:latin typeface="Century Gothic" panose="020B0502020202020204" pitchFamily="34" charset="0"/>
                        </a:rPr>
                        <a:t>SATISFACTORIO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Century Gothic" panose="020B0502020202020204" pitchFamily="34" charset="0"/>
                        </a:rPr>
                        <a:t>NIVEL IV</a:t>
                      </a:r>
                    </a:p>
                    <a:p>
                      <a:r>
                        <a:rPr lang="es-ES" sz="1100" dirty="0">
                          <a:latin typeface="Century Gothic" panose="020B0502020202020204" pitchFamily="34" charset="0"/>
                        </a:rPr>
                        <a:t>SOBRESALIENTE</a:t>
                      </a:r>
                      <a:endParaRPr lang="es-MX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91894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r>
                        <a:rPr lang="es-ES" sz="1100" dirty="0">
                          <a:latin typeface="Century Gothic" panose="020B0502020202020204" pitchFamily="34" charset="0"/>
                        </a:rPr>
                        <a:t>Muestra dificultad para mencionar características de objetos y personas.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Century Gothic" panose="020B0502020202020204" pitchFamily="34" charset="0"/>
                        </a:rPr>
                        <a:t>Logra describir objetos y personas cuando se le cuestiona.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100" dirty="0">
                          <a:latin typeface="Century Gothic" panose="020B0502020202020204" pitchFamily="34" charset="0"/>
                        </a:rPr>
                        <a:t>Describe características de objetos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Century Gothic" panose="020B0502020202020204" pitchFamily="34" charset="0"/>
                        </a:rPr>
                        <a:t>Describe detalladamente características de objetos y personas. </a:t>
                      </a:r>
                      <a:endParaRPr lang="es-MX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45738"/>
                  </a:ext>
                </a:extLst>
              </a:tr>
            </a:tbl>
          </a:graphicData>
        </a:graphic>
      </p:graphicFrame>
      <p:graphicFrame>
        <p:nvGraphicFramePr>
          <p:cNvPr id="8" name="Tabla 11">
            <a:extLst>
              <a:ext uri="{FF2B5EF4-FFF2-40B4-BE49-F238E27FC236}">
                <a16:creationId xmlns:a16="http://schemas.microsoft.com/office/drawing/2014/main" id="{C421EDEA-0A21-9205-FEED-41566FBF2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750822"/>
              </p:ext>
            </p:extLst>
          </p:nvPr>
        </p:nvGraphicFramePr>
        <p:xfrm>
          <a:off x="1209249" y="1990607"/>
          <a:ext cx="6725499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833">
                  <a:extLst>
                    <a:ext uri="{9D8B030D-6E8A-4147-A177-3AD203B41FA5}">
                      <a16:colId xmlns:a16="http://schemas.microsoft.com/office/drawing/2014/main" val="2090888785"/>
                    </a:ext>
                  </a:extLst>
                </a:gridCol>
                <a:gridCol w="2241833">
                  <a:extLst>
                    <a:ext uri="{9D8B030D-6E8A-4147-A177-3AD203B41FA5}">
                      <a16:colId xmlns:a16="http://schemas.microsoft.com/office/drawing/2014/main" val="1889258667"/>
                    </a:ext>
                  </a:extLst>
                </a:gridCol>
                <a:gridCol w="2241833">
                  <a:extLst>
                    <a:ext uri="{9D8B030D-6E8A-4147-A177-3AD203B41FA5}">
                      <a16:colId xmlns:a16="http://schemas.microsoft.com/office/drawing/2014/main" val="302681379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Nombre del alumno:</a:t>
                      </a:r>
                    </a:p>
                    <a:p>
                      <a:endParaRPr lang="es-MX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Fecha:</a:t>
                      </a:r>
                      <a:endParaRPr lang="es-MX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Grado 3º C</a:t>
                      </a:r>
                      <a:endParaRPr lang="es-MX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8992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Periodo de evaluación: Noviembre- diciembre de 2022</a:t>
                      </a:r>
                      <a:endParaRPr lang="es-MX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106832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120FC73-B3A9-01B7-D947-42F43FFC0105}"/>
              </a:ext>
            </a:extLst>
          </p:cNvPr>
          <p:cNvSpPr txBox="1"/>
          <p:nvPr/>
        </p:nvSpPr>
        <p:spPr>
          <a:xfrm>
            <a:off x="2173401" y="1606253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entury Gothic" panose="020B0502020202020204" pitchFamily="34" charset="0"/>
              </a:rPr>
              <a:t>Rúbrica de evaluación “Guardianes de la tierra”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53C1090-C6B6-1633-FAF8-3672B1645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67003"/>
              </p:ext>
            </p:extLst>
          </p:nvPr>
        </p:nvGraphicFramePr>
        <p:xfrm>
          <a:off x="405605" y="328823"/>
          <a:ext cx="833278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2787">
                  <a:extLst>
                    <a:ext uri="{9D8B030D-6E8A-4147-A177-3AD203B41FA5}">
                      <a16:colId xmlns:a16="http://schemas.microsoft.com/office/drawing/2014/main" val="2706235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Jardín de Niños “Guadalupe Gonzales Ortiz” T.M.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Clave: 05EJN0097C         Z.E.  103             Sector 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Prolongación González Ortega N. 25180   (844) 436 56 23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Saltillo, Coahuila. </a:t>
                      </a:r>
                    </a:p>
                  </a:txBody>
                  <a:tcPr>
                    <a:solidFill>
                      <a:srgbClr val="D9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771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entury Gothic" panose="020B0502020202020204" pitchFamily="34" charset="0"/>
                        </a:rPr>
                        <a:t>Nombre del docente : Norma Rosales Hernández            Grado: 3º     Sección: C     H: 16 M: 15  T:31</a:t>
                      </a:r>
                    </a:p>
                    <a:p>
                      <a:r>
                        <a:rPr lang="es-ES" sz="1200" dirty="0">
                          <a:latin typeface="Century Gothic" panose="020B0502020202020204" pitchFamily="34" charset="0"/>
                        </a:rPr>
                        <a:t>Nombre de la Educadora practicante: Andrea Victoria Sanguino Rocamontes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3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7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8B5C8CB-9029-99A9-DD38-9ADBE90357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20FC73-B3A9-01B7-D947-42F43FFC0105}"/>
              </a:ext>
            </a:extLst>
          </p:cNvPr>
          <p:cNvSpPr txBox="1"/>
          <p:nvPr/>
        </p:nvSpPr>
        <p:spPr>
          <a:xfrm>
            <a:off x="3962400" y="1078216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entury Gothic" panose="020B0502020202020204" pitchFamily="34" charset="0"/>
              </a:rPr>
              <a:t>Prueba objetiva (será aplicada la </a:t>
            </a:r>
            <a:r>
              <a:rPr lang="es-ES" sz="1400">
                <a:latin typeface="Century Gothic" panose="020B0502020202020204" pitchFamily="34" charset="0"/>
              </a:rPr>
              <a:t>segunda semana)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53C1090-C6B6-1633-FAF8-3672B1645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67672"/>
              </p:ext>
            </p:extLst>
          </p:nvPr>
        </p:nvGraphicFramePr>
        <p:xfrm>
          <a:off x="431405" y="22127"/>
          <a:ext cx="8281193" cy="119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1193">
                  <a:extLst>
                    <a:ext uri="{9D8B030D-6E8A-4147-A177-3AD203B41FA5}">
                      <a16:colId xmlns:a16="http://schemas.microsoft.com/office/drawing/2014/main" val="2706235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Jardín de Niños “Guadalupe Gonzales Ortiz” T.M.</a:t>
                      </a:r>
                    </a:p>
                    <a:p>
                      <a:pPr algn="ctr"/>
                      <a:r>
                        <a:rPr lang="es-E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Clave: 05EJN0097C         Z.E.  103             Sector </a:t>
                      </a:r>
                    </a:p>
                    <a:p>
                      <a:pPr algn="ctr"/>
                      <a:r>
                        <a:rPr lang="es-E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Prolongación González Ortega N. 25180   (844) 436 56 23</a:t>
                      </a:r>
                    </a:p>
                    <a:p>
                      <a:pPr algn="ctr"/>
                      <a:r>
                        <a:rPr lang="es-E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Saltillo, Coahuila.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0771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Century Gothic" panose="020B0502020202020204" pitchFamily="34" charset="0"/>
                        </a:rPr>
                        <a:t>Nombre del docente : Norma Rosales Hernández            Grado: 3º     Sección: C     H: 16 M: 15  T:31</a:t>
                      </a:r>
                    </a:p>
                    <a:p>
                      <a:r>
                        <a:rPr lang="es-ES" sz="900" dirty="0">
                          <a:latin typeface="Century Gothic" panose="020B0502020202020204" pitchFamily="34" charset="0"/>
                        </a:rPr>
                        <a:t>Nombre de la Educadora practicante: Andrea Victoria Sanguino Rocamontes</a:t>
                      </a:r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3178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3C39CE6-C3FF-12DE-3F0F-341A1E36A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88" y="5352946"/>
            <a:ext cx="3182376" cy="11719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AAF34D-BF45-F92B-24CD-D853C4FEE6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" y="2455944"/>
            <a:ext cx="2235847" cy="26313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5CC6678-7865-6E83-ADD2-42960F97AD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39" y="2803355"/>
            <a:ext cx="2221831" cy="19942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476518-FD51-53C1-CD8D-5159E9F188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7" y="4129235"/>
            <a:ext cx="2287039" cy="27588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2CDB330-839B-978F-FE63-191B64CB16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41" y="2877587"/>
            <a:ext cx="2987752" cy="294120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9115DF9-DDD8-DE6A-4697-5D91834D3490}"/>
              </a:ext>
            </a:extLst>
          </p:cNvPr>
          <p:cNvSpPr/>
          <p:nvPr/>
        </p:nvSpPr>
        <p:spPr>
          <a:xfrm>
            <a:off x="-1" y="189283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1982">
              <a:defRPr/>
            </a:pPr>
            <a:r>
              <a:rPr lang="es-MX" sz="1000" dirty="0">
                <a:latin typeface="Century Gothic" panose="020B0502020202020204" pitchFamily="34" charset="0"/>
                <a:ea typeface="AGCanYouNotBold" panose="02000803000000000000" pitchFamily="2" charset="0"/>
              </a:rPr>
              <a:t>EXPLORACIÓN Y COMPRENSIÓN DEL MUNDO NATURAL Y SOCIAL</a:t>
            </a:r>
            <a:br>
              <a:rPr lang="es-MX" sz="1000" dirty="0">
                <a:latin typeface="Century Gothic" panose="020B0502020202020204" pitchFamily="34" charset="0"/>
                <a:ea typeface="AGCanYouNotBold" panose="02000803000000000000" pitchFamily="2" charset="0"/>
              </a:rPr>
            </a:br>
            <a:r>
              <a:rPr lang="es-MX" sz="1000" dirty="0">
                <a:latin typeface="Century Gothic" panose="020B0502020202020204" pitchFamily="34" charset="0"/>
                <a:ea typeface="AGCanYouNotBold" panose="02000803000000000000" pitchFamily="2" charset="0"/>
              </a:rPr>
              <a:t>Aprendizaje esperado: Identifica y explica algunos efectos favorables y desfavorables de la acción humana sobre el medio ambiente </a:t>
            </a:r>
          </a:p>
          <a:p>
            <a:pPr algn="ctr" defTabSz="971982">
              <a:defRPr/>
            </a:pPr>
            <a:endParaRPr lang="es-MX" sz="1100" dirty="0">
              <a:latin typeface="Century Gothic" panose="020B0502020202020204" pitchFamily="34" charset="0"/>
              <a:ea typeface="AGCanYouNotBold" panose="02000803000000000000" pitchFamily="2" charset="0"/>
            </a:endParaRPr>
          </a:p>
          <a:p>
            <a:pPr algn="ctr" defTabSz="971982">
              <a:defRPr/>
            </a:pPr>
            <a:endParaRPr lang="es-MX" sz="1100" dirty="0">
              <a:latin typeface="Century Gothic" panose="020B0502020202020204" pitchFamily="34" charset="0"/>
              <a:ea typeface="AGCanYouNotBold" panose="02000803000000000000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1B7AC47-8A95-C502-4836-F87247AA2725}"/>
              </a:ext>
            </a:extLst>
          </p:cNvPr>
          <p:cNvSpPr/>
          <p:nvPr/>
        </p:nvSpPr>
        <p:spPr>
          <a:xfrm>
            <a:off x="-1981200" y="1403352"/>
            <a:ext cx="5528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1982">
              <a:defRPr/>
            </a:pPr>
            <a:r>
              <a:rPr lang="es-MX" sz="1600" b="1" dirty="0">
                <a:latin typeface="Century Gothic" panose="020B0502020202020204" pitchFamily="34" charset="0"/>
                <a:ea typeface="AGCanYouNotBold" panose="02000803000000000000" pitchFamily="2" charset="0"/>
              </a:rPr>
              <a:t>Nombre:</a:t>
            </a:r>
          </a:p>
          <a:p>
            <a:pPr algn="ctr" defTabSz="971982">
              <a:defRPr/>
            </a:pPr>
            <a:endParaRPr lang="es-MX" sz="1000" dirty="0">
              <a:latin typeface="Century Gothic" panose="020B0502020202020204" pitchFamily="34" charset="0"/>
              <a:ea typeface="AGCanYouNotBold" panose="02000803000000000000" pitchFamily="2" charset="0"/>
            </a:endParaRPr>
          </a:p>
          <a:p>
            <a:pPr algn="ctr" defTabSz="971982">
              <a:defRPr/>
            </a:pPr>
            <a:endParaRPr lang="es-MX" sz="1000" dirty="0">
              <a:latin typeface="Century Gothic" panose="020B0502020202020204" pitchFamily="34" charset="0"/>
              <a:ea typeface="AGCanYouNotBold" panose="02000803000000000000" pitchFamily="2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5EDFED7-A64A-4984-AA01-59DBF59EC4D5}"/>
              </a:ext>
            </a:extLst>
          </p:cNvPr>
          <p:cNvSpPr/>
          <p:nvPr/>
        </p:nvSpPr>
        <p:spPr>
          <a:xfrm>
            <a:off x="328787" y="1879412"/>
            <a:ext cx="8486425" cy="4627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39D58AF-3641-6470-D6D0-4448DA550406}"/>
              </a:ext>
            </a:extLst>
          </p:cNvPr>
          <p:cNvSpPr/>
          <p:nvPr/>
        </p:nvSpPr>
        <p:spPr>
          <a:xfrm>
            <a:off x="1807688" y="2332734"/>
            <a:ext cx="552862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1982">
              <a:defRPr/>
            </a:pPr>
            <a:r>
              <a:rPr lang="es-MX" sz="1050" dirty="0">
                <a:latin typeface="Century Gothic" panose="020B0502020202020204" pitchFamily="34" charset="0"/>
                <a:ea typeface="AGCanYouNotBold" panose="02000803000000000000" pitchFamily="2" charset="0"/>
              </a:rPr>
              <a:t>Instrucciones: Colorea las acciones favorables para cuidar el medio ambiente</a:t>
            </a:r>
          </a:p>
          <a:p>
            <a:pPr algn="ctr" defTabSz="971982">
              <a:defRPr/>
            </a:pPr>
            <a:endParaRPr lang="es-MX" sz="1000" dirty="0">
              <a:latin typeface="Century Gothic" panose="020B0502020202020204" pitchFamily="34" charset="0"/>
              <a:ea typeface="AGCanYouNotBold" panose="02000803000000000000" pitchFamily="2" charset="0"/>
            </a:endParaRPr>
          </a:p>
          <a:p>
            <a:pPr algn="ctr" defTabSz="971982">
              <a:defRPr/>
            </a:pPr>
            <a:endParaRPr lang="es-MX" sz="1000" dirty="0">
              <a:latin typeface="Century Gothic" panose="020B0502020202020204" pitchFamily="34" charset="0"/>
              <a:ea typeface="AGCanYouNotBold" panose="02000803000000000000" pitchFamily="2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0FEADF-83EB-6247-C96D-7AEF83D28E48}"/>
              </a:ext>
            </a:extLst>
          </p:cNvPr>
          <p:cNvCxnSpPr/>
          <p:nvPr/>
        </p:nvCxnSpPr>
        <p:spPr>
          <a:xfrm>
            <a:off x="1219200" y="1726517"/>
            <a:ext cx="74933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02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970975785E24C8B67AEC49A949F30" ma:contentTypeVersion="9" ma:contentTypeDescription="Create a new document." ma:contentTypeScope="" ma:versionID="a0f664b0d1ecc6f234c372f97183cb4c">
  <xsd:schema xmlns:xsd="http://www.w3.org/2001/XMLSchema" xmlns:xs="http://www.w3.org/2001/XMLSchema" xmlns:p="http://schemas.microsoft.com/office/2006/metadata/properties" xmlns:ns3="c4add773-11b8-468a-a785-7d2e7f138a65" xmlns:ns4="6b2d9319-2c28-451a-a993-fa787c3d113b" targetNamespace="http://schemas.microsoft.com/office/2006/metadata/properties" ma:root="true" ma:fieldsID="fcbf386aedeb33cbadcf4837db4cb7f2" ns3:_="" ns4:_="">
    <xsd:import namespace="c4add773-11b8-468a-a785-7d2e7f138a65"/>
    <xsd:import namespace="6b2d9319-2c28-451a-a993-fa787c3d11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dd773-11b8-468a-a785-7d2e7f138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d9319-2c28-451a-a993-fa787c3d11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59C86F-F9BC-48FD-9FC1-6786FF3631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EEB286-AF11-4066-BD2C-2FEC6181B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add773-11b8-468a-a785-7d2e7f138a65"/>
    <ds:schemaRef ds:uri="6b2d9319-2c28-451a-a993-fa787c3d11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B70DAC-0A4A-4407-86D5-3CABA27EA035}">
  <ds:schemaRefs>
    <ds:schemaRef ds:uri="http://purl.org/dc/elements/1.1/"/>
    <ds:schemaRef ds:uri="http://schemas.microsoft.com/office/2006/metadata/properties"/>
    <ds:schemaRef ds:uri="6b2d9319-2c28-451a-a993-fa787c3d113b"/>
    <ds:schemaRef ds:uri="http://purl.org/dc/terms/"/>
    <ds:schemaRef ds:uri="c4add773-11b8-468a-a785-7d2e7f138a6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5883</TotalTime>
  <Words>1305</Words>
  <Application>Microsoft Office PowerPoint</Application>
  <PresentationFormat>Presentación en pantalla (4:3)</PresentationFormat>
  <Paragraphs>148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VICTORIA SANGUINO ROCAMONTES</dc:creator>
  <cp:lastModifiedBy>Andrea Rocamontes</cp:lastModifiedBy>
  <cp:revision>31</cp:revision>
  <dcterms:created xsi:type="dcterms:W3CDTF">2022-04-04T17:18:10Z</dcterms:created>
  <dcterms:modified xsi:type="dcterms:W3CDTF">2022-11-16T20:54:34Z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2022-04-04T00:00:00Z</vt:filetime>
  </property>
  <property fmtid="{D5CDD505-2E9C-101B-9397-08002B2CF9AE}" pid="5" name="ContentTypeId">
    <vt:lpwstr>0x010100109970975785E24C8B67AEC49A949F30</vt:lpwstr>
  </property>
</Properties>
</file>