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12"/>
  </p:notesMasterIdLst>
  <p:sldIdLst>
    <p:sldId id="271" r:id="rId5"/>
    <p:sldId id="259" r:id="rId6"/>
    <p:sldId id="257" r:id="rId7"/>
    <p:sldId id="258" r:id="rId8"/>
    <p:sldId id="260" r:id="rId9"/>
    <p:sldId id="261" r:id="rId10"/>
    <p:sldId id="26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7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9917-977B-4A04-8E2D-20A1FB4FC49E}" type="datetimeFigureOut">
              <a:rPr lang="es-MX" smtClean="0"/>
              <a:t>05/12/2022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02CD-B6F3-49A3-BF8B-BDA8996B3DC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0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2CD-B6F3-49A3-BF8B-BDA8996B3DC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280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2CD-B6F3-49A3-BF8B-BDA8996B3DC9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045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6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8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8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2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6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4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24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r.net/educacion/revista/redes-sociales-educativas/#:~:text=Una%20red%20social%20educativa%20es,hora%20de%20aprender%20una%20materi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eu.edu.mx/blog/tendencias/redes-sociales-educativas-cuales-son-y-como-utilizarlas/" TargetMode="External"/><Relationship Id="rId4" Type="http://schemas.openxmlformats.org/officeDocument/2006/relationships/hyperlink" Target="https://www.rdstation.com/mx/redes-socia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A8C501-81E5-C11F-DC24-0963F6A96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8909"/>
          <a:stretch/>
        </p:blipFill>
        <p:spPr>
          <a:xfrm>
            <a:off x="0" y="-1"/>
            <a:ext cx="12192000" cy="70370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EF0A5C-B71D-D404-02AD-6630BD8CB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7" t="18485" r="10727" b="18485"/>
          <a:stretch/>
        </p:blipFill>
        <p:spPr>
          <a:xfrm>
            <a:off x="1307868" y="1267730"/>
            <a:ext cx="9576262" cy="4322540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1F65278-7317-F691-9AAA-979193292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6" y="157701"/>
            <a:ext cx="1432523" cy="190644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C7F241-99C2-BA05-C591-CC84AD45B23E}"/>
              </a:ext>
            </a:extLst>
          </p:cNvPr>
          <p:cNvSpPr txBox="1"/>
          <p:nvPr/>
        </p:nvSpPr>
        <p:spPr>
          <a:xfrm>
            <a:off x="2942612" y="162951"/>
            <a:ext cx="67380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Escuela Normal de Educación Preescolar </a:t>
            </a:r>
          </a:p>
        </p:txBody>
      </p:sp>
    </p:spTree>
    <p:extLst>
      <p:ext uri="{BB962C8B-B14F-4D97-AF65-F5344CB8AC3E}">
        <p14:creationId xmlns:p14="http://schemas.microsoft.com/office/powerpoint/2010/main" val="350590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FF0ECF-0631-45E3-833D-A03920B04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9091"/>
          <a:stretch/>
        </p:blipFill>
        <p:spPr>
          <a:xfrm>
            <a:off x="-1866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77B1F4-2201-E3C2-8CAB-1E08ED4B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17" y="758592"/>
            <a:ext cx="4602152" cy="1718225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Mystical Woods Rough Script" panose="02000500000000000000" pitchFamily="2" charset="0"/>
              </a:rPr>
              <a:t>¿Qué son las redes sociales?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6D329-2368-C5F8-DB40-174DD29F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84" y="2494359"/>
            <a:ext cx="4602152" cy="3480066"/>
          </a:xfrm>
        </p:spPr>
        <p:txBody>
          <a:bodyPr>
            <a:normAutofit/>
          </a:bodyPr>
          <a:lstStyle/>
          <a:p>
            <a:r>
              <a:rPr lang="es-MX" dirty="0"/>
              <a:t>Las redes sociales son estructuras formadas en Internet por personas u organizaciones que se conectan a partir de intereses o valores comunes.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i="0" dirty="0">
                <a:effectLst/>
              </a:rPr>
              <a:t>Una red social educativa es una plataforma digital que conecta a profesores y alumnos y, al tiempo, sirve para que los propios estudiantes creen una comunidad en la que compartan su experiencia y sus desafíos a la hora de aprender una materia.</a:t>
            </a:r>
            <a:endParaRPr lang="es-ES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40D5A15-C5CE-E8E8-E9B6-9ACFA41D98C9}"/>
              </a:ext>
            </a:extLst>
          </p:cNvPr>
          <p:cNvGrpSpPr/>
          <p:nvPr/>
        </p:nvGrpSpPr>
        <p:grpSpPr>
          <a:xfrm>
            <a:off x="6095652" y="407588"/>
            <a:ext cx="6034908" cy="6534637"/>
            <a:chOff x="6095652" y="407588"/>
            <a:chExt cx="6034908" cy="6534637"/>
          </a:xfrm>
        </p:grpSpPr>
        <p:pic>
          <p:nvPicPr>
            <p:cNvPr id="7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780974F0-514C-33B4-6D7F-868E87133C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4" t="8638" r="70777" b="66693"/>
            <a:stretch/>
          </p:blipFill>
          <p:spPr bwMode="auto">
            <a:xfrm>
              <a:off x="6827075" y="845936"/>
              <a:ext cx="1001949" cy="1418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5027592B-C1E9-FF92-631F-467E8A93A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32" r="31239" b="67229"/>
            <a:stretch/>
          </p:blipFill>
          <p:spPr bwMode="auto">
            <a:xfrm>
              <a:off x="8256536" y="407588"/>
              <a:ext cx="3219167" cy="156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8CD4094F-255A-8C67-AD47-4C5795C91C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97" b="30744" l="69207" r="83448">
                          <a14:foregroundMark x1="81636" y1="24306" x2="72080" y2="27414"/>
                          <a14:foregroundMark x1="72080" y1="27414" x2="70081" y2="19756"/>
                          <a14:foregroundMark x1="77639" y1="25416" x2="83510" y2="23751"/>
                          <a14:foregroundMark x1="82011" y1="24750" x2="75828" y2="30744"/>
                          <a14:foregroundMark x1="75828" y1="29634" x2="69207" y2="21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58" r="16299" b="69411"/>
            <a:stretch/>
          </p:blipFill>
          <p:spPr bwMode="auto">
            <a:xfrm>
              <a:off x="8066166" y="2340181"/>
              <a:ext cx="1169078" cy="129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C7AB265E-CBCD-FD59-EEF7-32780963A8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416" b="57159" l="81012" r="89944">
                          <a14:foregroundMark x1="87071" y1="26970" x2="87071" y2="25638"/>
                          <a14:foregroundMark x1="86758" y1="51387" x2="86758" y2="51387"/>
                          <a14:foregroundMark x1="82698" y1="56049" x2="82698" y2="56049"/>
                          <a14:foregroundMark x1="82698" y1="56049" x2="81324" y2="571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29" t="22581" r="8809" b="42723"/>
            <a:stretch/>
          </p:blipFill>
          <p:spPr bwMode="auto">
            <a:xfrm>
              <a:off x="11136341" y="2264079"/>
              <a:ext cx="725931" cy="125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CA3987E9-50D3-0AD1-05A4-F0B6A2E24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29" t="59586" r="6516" b="5719"/>
            <a:stretch/>
          </p:blipFill>
          <p:spPr bwMode="auto">
            <a:xfrm>
              <a:off x="11256796" y="4168552"/>
              <a:ext cx="873764" cy="1258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29EB3872-CE72-A73D-D780-E53ED736E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1" t="69410" r="20099" b="-2182"/>
            <a:stretch/>
          </p:blipFill>
          <p:spPr bwMode="auto">
            <a:xfrm>
              <a:off x="9399836" y="3578608"/>
              <a:ext cx="1155726" cy="118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8E0C2F32-2B7B-52D9-0C84-6F94C10FC0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3" t="69411" r="38058"/>
            <a:stretch/>
          </p:blipFill>
          <p:spPr bwMode="auto">
            <a:xfrm>
              <a:off x="7547131" y="5318044"/>
              <a:ext cx="3408602" cy="1624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37C4BFA4-AF3E-6618-7125-DD66401557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1" t="69410" r="73795" b="11187"/>
            <a:stretch/>
          </p:blipFill>
          <p:spPr bwMode="auto">
            <a:xfrm>
              <a:off x="6234804" y="4038082"/>
              <a:ext cx="1444741" cy="149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edes sociales educativas, ¿cuáles son y cómo utilizarlas?">
              <a:extLst>
                <a:ext uri="{FF2B5EF4-FFF2-40B4-BE49-F238E27FC236}">
                  <a16:creationId xmlns:a16="http://schemas.microsoft.com/office/drawing/2014/main" id="{1D39F652-F017-853F-EA99-6E1E5AE1BE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EDF3F4"/>
                </a:clrFrom>
                <a:clrTo>
                  <a:srgbClr val="EDF3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" t="38401" r="80888" b="26903"/>
            <a:stretch/>
          </p:blipFill>
          <p:spPr bwMode="auto">
            <a:xfrm>
              <a:off x="6095652" y="2211298"/>
              <a:ext cx="1488522" cy="177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63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6D9BC8-8D1B-9536-BA48-5DCA53A3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3B845E16-3495-6716-BCD0-D01C2EF2C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52" y="1220537"/>
            <a:ext cx="5888735" cy="38649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MX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Sabemos que en la actualidad la era digital a sido responsable de muchos retos y transformaciones en la educación superior. La educación a incluido a sus procesos educativos las evoluciones tecnológicas, modernizando su sector. </a:t>
            </a:r>
          </a:p>
          <a:p>
            <a:endParaRPr lang="es-MX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Se considera que las redes sociales pueden ser utilizadas como una ventaja para trabajar de forma colaborativa porque son plataformas gratuitas y accesibles que aumentan la motivación e interés de los estudiantes al momento de buscar estrategias que beneficien su aprendizaje. </a:t>
            </a:r>
          </a:p>
          <a:p>
            <a:endParaRPr lang="es-ES" dirty="0"/>
          </a:p>
        </p:txBody>
      </p:sp>
      <p:pic>
        <p:nvPicPr>
          <p:cNvPr id="3074" name="Picture 2" descr="Por qué se habla de Competencia Digital Docente - Si te atreves a enseñar nunca dejes de aprender">
            <a:extLst>
              <a:ext uri="{FF2B5EF4-FFF2-40B4-BE49-F238E27FC236}">
                <a16:creationId xmlns:a16="http://schemas.microsoft.com/office/drawing/2014/main" id="{A80799A7-3521-ECD7-71FC-B165709E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3" y="1687327"/>
            <a:ext cx="4509593" cy="3974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Educación 3.0: Usos de las redes sociales en el aula. Ventajas y  desventajas – REDEM">
            <a:extLst>
              <a:ext uri="{FF2B5EF4-FFF2-40B4-BE49-F238E27FC236}">
                <a16:creationId xmlns:a16="http://schemas.microsoft.com/office/drawing/2014/main" id="{FC50E307-8D64-5D48-CFEF-8B19D1F7B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2939B66-B154-5E15-DCD2-EC162EE0A4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08" b="95313" l="70410" r="96680">
                        <a14:foregroundMark x1="71777" y1="60547" x2="83105" y2="64844"/>
                        <a14:foregroundMark x1="71289" y1="91602" x2="87500" y2="93359"/>
                        <a14:foregroundMark x1="88574" y1="87305" x2="75977" y2="85547"/>
                        <a14:foregroundMark x1="70703" y1="92773" x2="75977" y2="93555"/>
                        <a14:foregroundMark x1="75977" y1="93555" x2="77051" y2="92969"/>
                        <a14:foregroundMark x1="86523" y1="88281" x2="75391" y2="84961"/>
                        <a14:foregroundMark x1="75000" y1="84180" x2="73145" y2="92383"/>
                        <a14:foregroundMark x1="71387" y1="84375" x2="80273" y2="84766"/>
                        <a14:foregroundMark x1="80273" y1="84766" x2="85742" y2="84570"/>
                        <a14:foregroundMark x1="90820" y1="62891" x2="78418" y2="63086"/>
                        <a14:foregroundMark x1="78027" y1="59766" x2="71582" y2="60156"/>
                        <a14:foregroundMark x1="70410" y1="77539" x2="70410" y2="77539"/>
                        <a14:foregroundMark x1="71875" y1="88281" x2="71387" y2="88281"/>
                        <a14:foregroundMark x1="74414" y1="70117" x2="72656" y2="69336"/>
                        <a14:foregroundMark x1="74023" y1="69141" x2="88086" y2="70313"/>
                        <a14:foregroundMark x1="90332" y1="68945" x2="87598" y2="69141"/>
                        <a14:foregroundMark x1="91797" y1="63086" x2="91211" y2="63672"/>
                        <a14:foregroundMark x1="74316" y1="64063" x2="72461" y2="63867"/>
                        <a14:foregroundMark x1="87402" y1="84570" x2="89648" y2="84180"/>
                      </a14:backgroundRemoval>
                    </a14:imgEffect>
                  </a14:imgLayer>
                </a14:imgProps>
              </a:ext>
            </a:extLst>
          </a:blip>
          <a:srcRect l="68285" t="53708"/>
          <a:stretch/>
        </p:blipFill>
        <p:spPr>
          <a:xfrm>
            <a:off x="69744" y="4767412"/>
            <a:ext cx="2993457" cy="21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9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495921E-3D2D-6231-515F-63DC63FD7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B0CB6FC-5D76-F4E6-143C-09260A1BCCEA}"/>
              </a:ext>
            </a:extLst>
          </p:cNvPr>
          <p:cNvSpPr/>
          <p:nvPr/>
        </p:nvSpPr>
        <p:spPr>
          <a:xfrm>
            <a:off x="754144" y="388414"/>
            <a:ext cx="10727703" cy="5663594"/>
          </a:xfrm>
          <a:prstGeom prst="rect">
            <a:avLst/>
          </a:prstGeom>
          <a:solidFill>
            <a:srgbClr val="A6B6B6">
              <a:alpha val="66667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8975F4-FA4E-685A-AEC7-4CEBDDD2BE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269" y="365741"/>
            <a:ext cx="12192000" cy="137160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Mystical Woods Rough Script" panose="02000500000000000000" pitchFamily="2" charset="0"/>
              </a:rPr>
              <a:t>Ventajas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14243-B5B0-4DD3-5955-1F3E7F1A55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4144" y="1504156"/>
            <a:ext cx="10727703" cy="3849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262626"/>
              </a:buClr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+mn-lt"/>
                <a:cs typeface="+mn-lt"/>
              </a:rPr>
              <a:t>Los estudiantes perciben en las redes sociales un aliado para el desarrollo de los procesos académicos. 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buClr>
                <a:srgbClr val="262626"/>
              </a:buClr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+mn-lt"/>
                <a:cs typeface="+mn-lt"/>
              </a:rPr>
              <a:t>Facilitan la comunicación entre compañeros y docentes, interactuando como canal de comunicación en los procesos educativos, además, suelen ser percibidas como herramientas que facilitan, fortalecen y enriquecen los procesos de formación académica en la educación superior.</a:t>
            </a:r>
          </a:p>
          <a:p>
            <a:pPr>
              <a:buClr>
                <a:srgbClr val="262626"/>
              </a:buClr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+mn-lt"/>
                <a:cs typeface="+mn-lt"/>
              </a:rPr>
              <a:t>Las redes sociales son consideradas una fuente de aprendizaje, ya que sus herramientas potencian las actividades de enseñanza-aprendizaje.</a:t>
            </a:r>
          </a:p>
          <a:p>
            <a:pPr>
              <a:buClr>
                <a:srgbClr val="262626"/>
              </a:buClr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  <a:ea typeface="+mn-lt"/>
                <a:cs typeface="+mn-lt"/>
              </a:rPr>
              <a:t>Ayudan durante la asesoría, la resolución de dudas y el acompañamiento en los procesos académicos; a su vez, posibilitan el monitoreo progresivo del estudiante, lo que estimula un mayor contacto y proximidad entre los estudiantes y los docentes.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6 Aplicaciones para estudiantes exitosos – REDEM">
            <a:extLst>
              <a:ext uri="{FF2B5EF4-FFF2-40B4-BE49-F238E27FC236}">
                <a16:creationId xmlns:a16="http://schemas.microsoft.com/office/drawing/2014/main" id="{BE1DF6B6-E12E-A687-A984-E9FDC80A2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/>
          <a:stretch/>
        </p:blipFill>
        <p:spPr bwMode="auto">
          <a:xfrm>
            <a:off x="4617563" y="4927363"/>
            <a:ext cx="2956874" cy="185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3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EEB40B-2034-3CEC-509A-EE6522EC8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52B58D-5EBA-A548-A283-36025D7A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805" y="486706"/>
            <a:ext cx="7242929" cy="1371600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Rough Script" panose="02000500000000000000" pitchFamily="2" charset="0"/>
              </a:rPr>
              <a:t>Desventajas.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01763-5C51-1AE6-660E-17A55B56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804" y="2180251"/>
            <a:ext cx="7242929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1. Dependencia de las redes sociales, que desborda tiempos y límites.</a:t>
            </a:r>
            <a:endParaRPr lang="es-MX" dirty="0">
              <a:latin typeface="Arial Rounded MT Bold" panose="020F0704030504030204" pitchFamily="34" charset="0"/>
            </a:endParaRPr>
          </a:p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2. Distracción exagerada y exceso de información.</a:t>
            </a:r>
            <a:endParaRPr lang="es-MX" dirty="0">
              <a:latin typeface="Arial Rounded MT Bold" panose="020F0704030504030204" pitchFamily="34" charset="0"/>
            </a:endParaRPr>
          </a:p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3. Reducción del contacto físico entre compañeros y con los docentes.</a:t>
            </a:r>
            <a:endParaRPr lang="es-MX" dirty="0">
              <a:latin typeface="Arial Rounded MT Bold" panose="020F0704030504030204" pitchFamily="34" charset="0"/>
            </a:endParaRPr>
          </a:p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4. Problemas de veracidad y confiabilidad de la información consultada.</a:t>
            </a:r>
            <a:endParaRPr lang="es-MX" dirty="0">
              <a:latin typeface="Arial Rounded MT Bold" panose="020F0704030504030204" pitchFamily="34" charset="0"/>
            </a:endParaRPr>
          </a:p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5. Dificultades de acceso a internet.</a:t>
            </a:r>
            <a:endParaRPr lang="es-MX" dirty="0">
              <a:latin typeface="Arial Rounded MT Bold" panose="020F0704030504030204" pitchFamily="34" charset="0"/>
            </a:endParaRPr>
          </a:p>
          <a:p>
            <a:pPr algn="just">
              <a:buClr>
                <a:srgbClr val="262626"/>
              </a:buClr>
              <a:buFont typeface="Garamond"/>
              <a:buChar char="◦"/>
            </a:pPr>
            <a:r>
              <a:rPr lang="es-MX" dirty="0">
                <a:latin typeface="Arial Rounded MT Bold" panose="020F0704030504030204" pitchFamily="34" charset="0"/>
                <a:ea typeface="+mn-lt"/>
                <a:cs typeface="+mn-lt"/>
              </a:rPr>
              <a:t>6. Mala administración del tiempo y desplazamiento de otras prioridades.</a:t>
            </a:r>
            <a:endParaRPr lang="es-MX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C94F5FBA-D424-9063-5EBE-6509A198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3" y="818381"/>
            <a:ext cx="3399937" cy="2556717"/>
          </a:xfrm>
          <a:prstGeom prst="roundRect">
            <a:avLst>
              <a:gd name="adj" fmla="val 3115"/>
            </a:avLst>
          </a:prstGeom>
          <a:ln w="3175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026" name="Picture 2" descr="El explosivo aumento del uso de las redes sociales en Chile durante 2020">
            <a:extLst>
              <a:ext uri="{FF2B5EF4-FFF2-40B4-BE49-F238E27FC236}">
                <a16:creationId xmlns:a16="http://schemas.microsoft.com/office/drawing/2014/main" id="{FB195151-76B8-2FAA-CF08-6205ABB4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2667" l="4000" r="95667">
                        <a14:foregroundMark x1="15556" y1="25667" x2="10556" y2="59667"/>
                        <a14:foregroundMark x1="10556" y1="59667" x2="13444" y2="70833"/>
                        <a14:foregroundMark x1="15889" y1="83500" x2="7111" y2="54833"/>
                        <a14:foregroundMark x1="7111" y1="54833" x2="7111" y2="45167"/>
                        <a14:foregroundMark x1="4000" y1="44667" x2="4556" y2="53000"/>
                        <a14:foregroundMark x1="61667" y1="10500" x2="56667" y2="9833"/>
                        <a14:foregroundMark x1="58444" y1="9000" x2="50000" y2="22667"/>
                        <a14:foregroundMark x1="50000" y1="22667" x2="63222" y2="46167"/>
                        <a14:foregroundMark x1="63222" y1="46167" x2="71778" y2="44167"/>
                        <a14:foregroundMark x1="69889" y1="31167" x2="87444" y2="55667"/>
                        <a14:foregroundMark x1="83333" y1="43500" x2="88667" y2="51667"/>
                        <a14:foregroundMark x1="88667" y1="51667" x2="91444" y2="72333"/>
                        <a14:foregroundMark x1="91444" y1="72333" x2="87000" y2="82333"/>
                        <a14:foregroundMark x1="87000" y1="82333" x2="86333" y2="83167"/>
                        <a14:foregroundMark x1="81222" y1="89667" x2="23333" y2="92500"/>
                        <a14:foregroundMark x1="19333" y1="92833" x2="13444" y2="92667"/>
                        <a14:foregroundMark x1="10667" y1="91833" x2="9444" y2="91500"/>
                        <a14:foregroundMark x1="9778" y1="91167" x2="18333" y2="92000"/>
                        <a14:foregroundMark x1="18333" y1="92000" x2="27444" y2="91167"/>
                        <a14:foregroundMark x1="94778" y1="60500" x2="95667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9" y="3913263"/>
            <a:ext cx="4417106" cy="29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uiExpand="1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A0B5FD-2F6C-51B2-11B9-01113865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>
            <a:normAutofit/>
          </a:bodyPr>
          <a:lstStyle/>
          <a:p>
            <a:endParaRPr lang="es-MX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E3D121-E335-1AC7-39C1-A07EA5C2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EF8B2-E8EC-156B-14FE-22DF9E38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70" y="47603"/>
            <a:ext cx="5656430" cy="44975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es-MX" sz="1600" dirty="0"/>
              <a:t>Debemos</a:t>
            </a:r>
            <a:r>
              <a:rPr lang="en-US" sz="1600" dirty="0"/>
              <a:t> de </a:t>
            </a:r>
            <a:r>
              <a:rPr lang="es-MX" sz="1600" dirty="0"/>
              <a:t>tomar</a:t>
            </a:r>
            <a:r>
              <a:rPr lang="en-US" sz="1600" dirty="0"/>
              <a:t> en cuenta que la educación actual no puede simplemente ignorar los cambios </a:t>
            </a:r>
            <a:r>
              <a:rPr lang="en-US" sz="1600" dirty="0" err="1"/>
              <a:t>tecnológicos</a:t>
            </a:r>
            <a:r>
              <a:rPr lang="en-US" sz="1600" dirty="0"/>
              <a:t> en torno a la </a:t>
            </a:r>
            <a:r>
              <a:rPr lang="en-US" sz="1600" dirty="0" err="1"/>
              <a:t>comunicación</a:t>
            </a:r>
            <a:r>
              <a:rPr lang="en-US" sz="1600" dirty="0"/>
              <a:t> y la nueva forma de creacion, envoi y recepcion de información donde el docente debe replantear sus estrategias y herramientas </a:t>
            </a:r>
            <a:r>
              <a:rPr lang="en-US" sz="1600" dirty="0" err="1"/>
              <a:t>didácticas</a:t>
            </a:r>
            <a:r>
              <a:rPr lang="en-US" sz="1600" dirty="0"/>
              <a:t> para darel paso a nuevos entornos educativos ligados a los desarrollos </a:t>
            </a:r>
            <a:r>
              <a:rPr lang="en-US" sz="1600" dirty="0" err="1"/>
              <a:t>tecnológicos</a:t>
            </a:r>
            <a:r>
              <a:rPr lang="en-US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es-MX" sz="1600" dirty="0"/>
              <a:t>Consideramos</a:t>
            </a:r>
            <a:r>
              <a:rPr lang="en-US" sz="1600" dirty="0"/>
              <a:t> que los estudiantes de hoy en día tienen las </a:t>
            </a:r>
            <a:r>
              <a:rPr lang="es-MX" sz="1600" dirty="0"/>
              <a:t>habilidades y capacidades para adaptarse rápidamente a los cambios tecnológicos y hacer uso de sus ventajas, aunque esto no quita la posibilidad de que exista el mal uso de la tecnología. </a:t>
            </a:r>
            <a:endParaRPr lang="en-US" sz="16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4C5DCCB-8AF9-FECA-BA4D-D3E16C22FC56}"/>
              </a:ext>
            </a:extLst>
          </p:cNvPr>
          <p:cNvGrpSpPr/>
          <p:nvPr/>
        </p:nvGrpSpPr>
        <p:grpSpPr>
          <a:xfrm>
            <a:off x="6984545" y="440650"/>
            <a:ext cx="4706142" cy="6322154"/>
            <a:chOff x="6936080" y="431224"/>
            <a:chExt cx="4706142" cy="632215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46F9A43B-A25E-7739-C52B-B9180EACBDDD}"/>
                </a:ext>
              </a:extLst>
            </p:cNvPr>
            <p:cNvGrpSpPr/>
            <p:nvPr/>
          </p:nvGrpSpPr>
          <p:grpSpPr>
            <a:xfrm>
              <a:off x="7113387" y="431224"/>
              <a:ext cx="2052841" cy="2053370"/>
              <a:chOff x="7251415" y="520541"/>
              <a:chExt cx="2683266" cy="2639253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05609176-7F0E-C999-5989-DCF6CE3E8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1784" y="520541"/>
                <a:ext cx="1905000" cy="1905000"/>
              </a:xfrm>
              <a:prstGeom prst="roundRect">
                <a:avLst>
                  <a:gd name="adj" fmla="val 12708"/>
                </a:avLst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59554FC2-D2D3-BBF7-E776-936A17622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1415" y="2483464"/>
                <a:ext cx="2683266" cy="676330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5A4A676-F9B9-0935-D104-057C0A8C0DD4}"/>
                </a:ext>
              </a:extLst>
            </p:cNvPr>
            <p:cNvGrpSpPr/>
            <p:nvPr/>
          </p:nvGrpSpPr>
          <p:grpSpPr>
            <a:xfrm>
              <a:off x="9961556" y="1878360"/>
              <a:ext cx="1680666" cy="2388885"/>
              <a:chOff x="9976562" y="1866390"/>
              <a:chExt cx="1714974" cy="2482872"/>
            </a:xfrm>
          </p:grpSpPr>
          <p:pic>
            <p:nvPicPr>
              <p:cNvPr id="5122" name="Picture 2" descr="Brainly - Wikipedia, la enciclopedia libre">
                <a:extLst>
                  <a:ext uri="{FF2B5EF4-FFF2-40B4-BE49-F238E27FC236}">
                    <a16:creationId xmlns:a16="http://schemas.microsoft.com/office/drawing/2014/main" id="{3184CA4D-31A8-3EC9-B37F-FF64642534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6562" y="3581363"/>
                <a:ext cx="1714974" cy="767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4" name="Picture 4" descr="Brainly – Ayuda para estudiar - Aplicaciones en Google Play">
                <a:extLst>
                  <a:ext uri="{FF2B5EF4-FFF2-40B4-BE49-F238E27FC236}">
                    <a16:creationId xmlns:a16="http://schemas.microsoft.com/office/drawing/2014/main" id="{6EF9E745-8058-7AE4-DEA3-EE95A1FEC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6562" y="1866390"/>
                <a:ext cx="1714973" cy="1714973"/>
              </a:xfrm>
              <a:prstGeom prst="roundRect">
                <a:avLst>
                  <a:gd name="adj" fmla="val 9287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6" name="Picture 6" descr="Edmodo | CollaborativeTools3.0 Wiki | Fandom">
              <a:extLst>
                <a:ext uri="{FF2B5EF4-FFF2-40B4-BE49-F238E27FC236}">
                  <a16:creationId xmlns:a16="http://schemas.microsoft.com/office/drawing/2014/main" id="{DA94BC6B-69E3-0E68-34D1-DED17020D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0" t="13731" r="6396"/>
            <a:stretch/>
          </p:blipFill>
          <p:spPr bwMode="auto">
            <a:xfrm>
              <a:off x="9476303" y="4749774"/>
              <a:ext cx="1921498" cy="2003604"/>
            </a:xfrm>
            <a:prstGeom prst="roundRect">
              <a:avLst>
                <a:gd name="adj" fmla="val 1185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Docsity.com - Home | Facebook">
              <a:extLst>
                <a:ext uri="{FF2B5EF4-FFF2-40B4-BE49-F238E27FC236}">
                  <a16:creationId xmlns:a16="http://schemas.microsoft.com/office/drawing/2014/main" id="{45ED04BB-C7AB-AAFF-EBCA-71F4A84A1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080" y="3813810"/>
              <a:ext cx="1714974" cy="1714974"/>
            </a:xfrm>
            <a:prstGeom prst="roundRect">
              <a:avLst>
                <a:gd name="adj" fmla="val 1358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10" descr="Redes sociales educativas y la importancia de las mismas - Innovando en  Educación">
            <a:extLst>
              <a:ext uri="{FF2B5EF4-FFF2-40B4-BE49-F238E27FC236}">
                <a16:creationId xmlns:a16="http://schemas.microsoft.com/office/drawing/2014/main" id="{4BA0D128-340E-3C8D-A570-0B4C420A98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DD46EF-2C70-260D-FF39-35C27D65D38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78" b="94157" l="58600" r="92450">
                        <a14:foregroundMark x1="66950" y1="12882" x2="68650" y2="23506"/>
                        <a14:foregroundMark x1="61400" y1="29482" x2="63800" y2="33865"/>
                        <a14:foregroundMark x1="58600" y1="49004" x2="63250" y2="53785"/>
                        <a14:foregroundMark x1="61450" y1="74635" x2="62250" y2="63214"/>
                        <a14:foregroundMark x1="68900" y1="89509" x2="67100" y2="78619"/>
                        <a14:foregroundMark x1="77650" y1="90969" x2="72150" y2="81673"/>
                        <a14:foregroundMark x1="84350" y1="84993" x2="79700" y2="81939"/>
                        <a14:foregroundMark x1="89400" y1="70651" x2="86000" y2="66667"/>
                        <a14:foregroundMark x1="90850" y1="47145" x2="88400" y2="52324"/>
                        <a14:foregroundMark x1="87750" y1="26693" x2="87150" y2="36521"/>
                        <a14:foregroundMark x1="81900" y1="11288" x2="83950" y2="16202"/>
                        <a14:foregroundMark x1="74900" y1="5843" x2="75100" y2="18592"/>
                        <a14:foregroundMark x1="63550" y1="24568" x2="62850" y2="36653"/>
                        <a14:foregroundMark x1="62850" y1="36653" x2="63400" y2="36919"/>
                        <a14:foregroundMark x1="75400" y1="93227" x2="73200" y2="94157"/>
                        <a14:foregroundMark x1="88450" y1="25365" x2="87950" y2="37185"/>
                        <a14:foregroundMark x1="87950" y1="37185" x2="88400" y2="37716"/>
                        <a14:foregroundMark x1="90100" y1="44887" x2="90600" y2="56308"/>
                        <a14:foregroundMark x1="90600" y1="56308" x2="89900" y2="56441"/>
                        <a14:foregroundMark x1="91100" y1="53121" x2="91150" y2="48606"/>
                        <a14:foregroundMark x1="91600" y1="49270" x2="92450" y2="51527"/>
                        <a14:foregroundMark x1="63950" y1="73705" x2="60450" y2="68792"/>
                        <a14:foregroundMark x1="61300" y1="67463" x2="64400" y2="71448"/>
                        <a14:foregroundMark x1="66650" y1="89243" x2="67100" y2="77556"/>
                        <a14:foregroundMark x1="67100" y1="77556" x2="69950" y2="85259"/>
                        <a14:foregroundMark x1="69950" y1="85259" x2="69750" y2="85525"/>
                        <a14:foregroundMark x1="83900" y1="11819" x2="79950" y2="15936"/>
                        <a14:foregroundMark x1="79950" y1="15936" x2="81750" y2="21912"/>
                      </a14:backgroundRemoval>
                    </a14:imgEffect>
                  </a14:imgLayer>
                </a14:imgProps>
              </a:ext>
            </a:extLst>
          </a:blip>
          <a:srcRect l="55278" r="5438"/>
          <a:stretch/>
        </p:blipFill>
        <p:spPr>
          <a:xfrm>
            <a:off x="2068196" y="4545174"/>
            <a:ext cx="2302247" cy="22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2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A685504-9CB9-2195-A40A-BEFD7EDD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82330A-FEF8-F5F3-FC8D-A96C5B99D3BF}"/>
              </a:ext>
            </a:extLst>
          </p:cNvPr>
          <p:cNvSpPr txBox="1"/>
          <p:nvPr/>
        </p:nvSpPr>
        <p:spPr>
          <a:xfrm>
            <a:off x="247453" y="2347523"/>
            <a:ext cx="115360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https://www.redalyc.org/journal/834/83469061001/html/#:~:text=En%20estudios%20previos%20se%20considera,que%20beneficien%20en%20su%20aprendizaje%E2%80%9D%20(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https://www.unir.net/educacion/revista/redes-sociales-educativas/#:~:text=Una%20red%20social%20educativa%20es,hora%20de%20aprender%20una%20materia</a:t>
            </a:r>
            <a:r>
              <a:rPr lang="es-MX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https://www.rdstation.com/mx/redes-sociales/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https://ieu.edu.mx/blog/tendencias/redes-sociales-educativas-cuales-son-y-como-utilizarlas/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77EEEC9-7D68-C4A4-67D5-D25761E222C1}"/>
              </a:ext>
            </a:extLst>
          </p:cNvPr>
          <p:cNvSpPr txBox="1">
            <a:spLocks/>
          </p:cNvSpPr>
          <p:nvPr/>
        </p:nvSpPr>
        <p:spPr>
          <a:xfrm>
            <a:off x="94269" y="365741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ES" dirty="0">
                <a:latin typeface="Mystical Woods Rough Script" panose="02000500000000000000" pitchFamily="2" charset="0"/>
              </a:rPr>
              <a:t>Referencias bibliográficas </a:t>
            </a:r>
          </a:p>
        </p:txBody>
      </p:sp>
    </p:spTree>
    <p:extLst>
      <p:ext uri="{BB962C8B-B14F-4D97-AF65-F5344CB8AC3E}">
        <p14:creationId xmlns:p14="http://schemas.microsoft.com/office/powerpoint/2010/main" val="37983369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6" grpId="0"/>
      <p:bldP spid="6" grpId="1"/>
      <p:bldP spid="6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B6008BBDB8AD4AA20F1436931DCE03" ma:contentTypeVersion="3" ma:contentTypeDescription="Crear nuevo documento." ma:contentTypeScope="" ma:versionID="70be039a3db16ee8c729dc15c17be116">
  <xsd:schema xmlns:xsd="http://www.w3.org/2001/XMLSchema" xmlns:xs="http://www.w3.org/2001/XMLSchema" xmlns:p="http://schemas.microsoft.com/office/2006/metadata/properties" xmlns:ns2="ac1ef215-b0f0-4d84-a008-552031500107" targetNamespace="http://schemas.microsoft.com/office/2006/metadata/properties" ma:root="true" ma:fieldsID="9cf7c1ddb3d47391a7225ad1a51e134c" ns2:_="">
    <xsd:import namespace="ac1ef215-b0f0-4d84-a008-552031500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ef215-b0f0-4d84-a008-552031500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13D4EC-0377-4185-923A-AEA701B57D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AB270-41BD-4BE5-B5E3-595BDC9AB0B1}">
  <ds:schemaRefs>
    <ds:schemaRef ds:uri="ac1ef215-b0f0-4d84-a008-5520315001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38302A-A5DF-4D56-B24C-90725B4F745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ac1ef215-b0f0-4d84-a008-55203150010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Panorámica</PresentationFormat>
  <Paragraphs>33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Garamond</vt:lpstr>
      <vt:lpstr>Gill Sans MT</vt:lpstr>
      <vt:lpstr>Mystical Woods Rough Script</vt:lpstr>
      <vt:lpstr>SavonVTI</vt:lpstr>
      <vt:lpstr>Presentación de PowerPoint</vt:lpstr>
      <vt:lpstr>¿Qué son las redes sociales?</vt:lpstr>
      <vt:lpstr>Presentación de PowerPoint</vt:lpstr>
      <vt:lpstr>Ventajas </vt:lpstr>
      <vt:lpstr>Desventajas.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Teresita Ayala</dc:creator>
  <cp:lastModifiedBy>TERESITA AYALA� AVILA</cp:lastModifiedBy>
  <cp:revision>93</cp:revision>
  <dcterms:created xsi:type="dcterms:W3CDTF">2022-12-01T19:08:10Z</dcterms:created>
  <dcterms:modified xsi:type="dcterms:W3CDTF">2022-12-06T03:45:11Z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0x010100B0B6008BBDB8AD4AA20F1436931DCE03</vt:lpwstr>
  </property>
</Properties>
</file>