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56" r:id="rId6"/>
    <p:sldId id="267" r:id="rId7"/>
    <p:sldId id="268" r:id="rId8"/>
    <p:sldId id="262" r:id="rId9"/>
    <p:sldId id="263" r:id="rId10"/>
    <p:sldId id="265" r:id="rId11"/>
    <p:sldId id="264" r:id="rId12"/>
    <p:sldId id="266" r:id="rId13"/>
    <p:sldId id="257" r:id="rId14"/>
    <p:sldId id="259" r:id="rId15"/>
    <p:sldId id="269" r:id="rId16"/>
    <p:sldId id="258" r:id="rId17"/>
    <p:sldId id="270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A6856-7CFF-487D-929A-26F3CC1C5DC7}" v="340" dt="2022-12-06T03:08:17.270"/>
    <p1510:client id="{57537249-1ED5-4911-B451-C91AC0914D7B}" v="88" dt="2022-12-05T22:22:13.255"/>
    <p1510:client id="{5A8713C5-B058-4A99-AC63-805F6349A98E}" v="46" dt="2022-12-06T04:17:46.476"/>
    <p1510:client id="{66D7AC92-85E5-4B10-8AC6-BFFAE754D864}" v="1414" dt="2022-12-06T01:16:20.014"/>
    <p1510:client id="{6996A87B-F98B-43D5-AC98-A2C7E2E21142}" v="385" dt="2022-12-06T02:19:33.189"/>
    <p1510:client id="{C19DD6AD-5AC3-4F5D-9BC1-EE6881F32E44}" v="136" dt="2022-12-05T21:36:44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7D218-55A8-C6F8-5D1A-C188C322B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F3D936-B22C-F81E-B2A9-EA56AA2F9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B27AD-3AE1-D0CC-287F-0A7E3389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0FD54-4248-F31B-9A8B-73146275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50391-33AB-F5D0-F513-C012B2CA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04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F4F12-FFB7-D617-DC34-8A6D120F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51D40C-C9F0-AC14-FF6D-F85BE0A86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B2648-3B29-578E-B32B-FC7DB75E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BC100-7331-C9A5-AB74-47278C8B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5DA67-F1B8-E5DA-CA7E-247800EA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79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69E65E-E7F4-0879-5823-8C7742EA8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A74B7C-FF49-91AB-CF88-9ECD4D833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275FE-F1F2-3149-6D24-B1B53A51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2A2E9-5281-9E5B-64BA-8F7603EE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8ADB4-ABB9-A065-2551-B5C5961F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623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0730A-6D00-4355-CC30-C4436A39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102EE-B307-F14B-388C-00ACC876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FCCAB-7A4A-4186-5E1D-5F409BE7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151640-54F1-67BF-0CBA-F2837CCA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87A82-84B2-5043-A909-E530DB09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29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366C8-5F6E-4CC0-C00D-9756626B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D7C343-C63B-38DE-3DA7-8AF298BAF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DF605-DA18-B28C-45C1-8DD53EE7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3A0AE-0D35-9B16-095A-EFAC8914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1E0B8-0C55-932F-DA3D-D7AF45D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29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76E9-C46D-45E5-28BC-BF32EEDA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F917AD-1C10-1F45-F9D3-AF2C1482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B449FC-EC4A-FA6F-7106-1FDCF397A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229316-9484-A208-569E-7ABAB9AF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C01084-DE95-859F-5C4E-B296CBC0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71866F-BF8D-31A4-2585-F03ECDFB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851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10AC0-2AA6-3563-1404-DA9AF694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805D60-FF88-1C4A-083C-F54858C6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567393-0710-FF6B-35FE-BA7E795EF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7680E1-24DA-62B6-B326-DCB340A7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F8C35D-AF8B-F910-D2D0-D89BD963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8C99A6-7553-44ED-56FB-C6F673C0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8A628E-3276-21B0-5CDC-0A556561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1B990-FB04-D7F1-73BF-827E523B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8300C-9783-A7E0-D996-84899A32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62CBE0-A0B0-83DE-4E0B-DC61816B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EC2EFC-5D2A-860E-0162-919BACDD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77887F-D32A-9737-014E-8890A201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25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DD5938-087D-EF71-D8EB-C531A23A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A9278E-2BAB-9B72-2EBB-99BDF609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857713-C9DD-9EA2-64E4-5A736075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318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85AC3-2F12-F0F0-CE1E-8D88A8A4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B0117-7C05-A553-348B-C024FA36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FA471E-FD42-3131-7D87-4BD0F70D7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68AB36-039C-4422-1FEC-BC436C26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8CE206-2124-6C0E-9B77-BAD950CB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53990A-31F5-F5F4-C32A-2C96F764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1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07D37-0EE8-D551-8609-B9021D16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DC89A4-823E-F89B-6BDA-53B89E7D8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B66BC3-7398-DD09-39EC-7C373D74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91A6E9-9E39-8505-A727-511B5B3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98B695-5552-B6F1-2AC4-ED0D4088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339480-6F7B-C8D3-838E-220EDDB1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7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F48761-3F50-258B-B9C7-89F0E380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417F8E-8111-8C1C-D502-71AEF3FE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252D4-D683-0D80-CF58-9B1CC9653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8BB9-9BFA-4D9D-B514-3376E5E71755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30677-E11F-67E4-24AE-1A045D06E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E50CD-988F-E0DA-E313-0C8BDA7E8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EBD4-8600-4FF0-AD93-D46E845391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9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amistad-2/" TargetMode="External"/><Relationship Id="rId2" Type="http://schemas.openxmlformats.org/officeDocument/2006/relationships/hyperlink" Target="https://concepto.de/comunid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oncepto.de/informacion/" TargetMode="External"/><Relationship Id="rId4" Type="http://schemas.openxmlformats.org/officeDocument/2006/relationships/hyperlink" Target="https://concepto.de/persona-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3D2BF64E-4DD0-132F-1055-F2D2161C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82"/>
            <a:ext cx="12131613" cy="685723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F1C5D-6C93-9F96-5472-DDB4DD58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2305"/>
            <a:ext cx="10515600" cy="554465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>
                <a:cs typeface="Calibri" panose="020F0502020204030204"/>
              </a:rPr>
              <a:t>ESCUELA NORMAL DE EDUCACION PREESCOLAR </a:t>
            </a:r>
          </a:p>
          <a:p>
            <a:pPr marL="0" indent="0" algn="ctr">
              <a:buNone/>
            </a:pPr>
            <a:endParaRPr lang="es-E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sz="3800" b="1" dirty="0">
                <a:cs typeface="Calibri" panose="020F0502020204030204"/>
              </a:rPr>
              <a:t>LAS REDES SOCIALES EN EDUCACION SUPERIOR </a:t>
            </a:r>
          </a:p>
          <a:p>
            <a:pPr marL="0" indent="0" algn="ctr">
              <a:buNone/>
            </a:pPr>
            <a:endParaRPr lang="es-E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dirty="0">
                <a:cs typeface="Calibri" panose="020F0502020204030204"/>
              </a:rPr>
              <a:t>MATERIA: TECNOLOGIAS DIGITALES PARA EL APRENDIZAJE Y LA ENSEÑANZA </a:t>
            </a:r>
          </a:p>
          <a:p>
            <a:pPr marL="0" indent="0" algn="ctr">
              <a:buNone/>
            </a:pPr>
            <a:endParaRPr lang="es-E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dirty="0">
                <a:cs typeface="Calibri" panose="020F0502020204030204"/>
              </a:rPr>
              <a:t>MAESTRO: JUAN MANUEL MARTINEZ MUZA </a:t>
            </a:r>
          </a:p>
          <a:p>
            <a:pPr marL="0" indent="0" algn="ctr">
              <a:buNone/>
            </a:pPr>
            <a:endParaRPr lang="es-E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sz="2400" dirty="0">
                <a:cs typeface="Calibri" panose="020F0502020204030204"/>
              </a:rPr>
              <a:t>ALUMNAS: MELANNY JAQUELINE NAVA HERRERA #23</a:t>
            </a:r>
          </a:p>
          <a:p>
            <a:pPr marL="0" indent="0" algn="ctr">
              <a:buNone/>
            </a:pPr>
            <a:r>
              <a:rPr lang="es-ES" sz="2400" dirty="0">
                <a:cs typeface="Calibri" panose="020F0502020204030204"/>
              </a:rPr>
              <a:t>BLANCA ISELA DE LA CRUZ  SAUCEDO  #8</a:t>
            </a:r>
          </a:p>
          <a:p>
            <a:pPr marL="0" indent="0" algn="ctr">
              <a:buNone/>
            </a:pPr>
            <a:r>
              <a:rPr lang="es-ES" sz="2400" dirty="0">
                <a:cs typeface="Calibri" panose="020F0502020204030204"/>
              </a:rPr>
              <a:t>YARETZI RESENDIZ FLORES  #27</a:t>
            </a:r>
          </a:p>
          <a:p>
            <a:pPr marL="0" indent="0" algn="ctr">
              <a:buNone/>
            </a:pPr>
            <a:r>
              <a:rPr lang="es-ES" sz="2400" dirty="0">
                <a:cs typeface="Calibri" panose="020F0502020204030204"/>
              </a:rPr>
              <a:t>JESSICA PAULINA RODRIGUEZ VILLANUEVA  #29</a:t>
            </a:r>
          </a:p>
          <a:p>
            <a:pPr marL="0" indent="0" algn="ctr">
              <a:buNone/>
            </a:pPr>
            <a:endParaRPr lang="es-E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s-ES" dirty="0">
                <a:cs typeface="Calibri" panose="020F0502020204030204"/>
              </a:rPr>
              <a:t>GRADO:   1   SECCION:   B</a:t>
            </a:r>
          </a:p>
        </p:txBody>
      </p:sp>
      <p:pic>
        <p:nvPicPr>
          <p:cNvPr id="5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587F4D9-9AD5-8DF4-68BE-8B7D39A8F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9" r="6283" b="-526"/>
          <a:stretch/>
        </p:blipFill>
        <p:spPr>
          <a:xfrm>
            <a:off x="483079" y="260230"/>
            <a:ext cx="1032854" cy="12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F8727-2F5D-9502-D218-900BDC3D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49" y="427985"/>
            <a:ext cx="6586491" cy="1286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s-ES" sz="4100" dirty="0">
                <a:latin typeface="Arial Nova"/>
                <a:cs typeface="Calibri Light"/>
              </a:rPr>
              <a:t>USO POSITIVO DE LAS REDES SOCIALES 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EC629B-9C04-D0B6-CB92-F63E0359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54" y="1877683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1800" dirty="0">
                <a:latin typeface="Arial Nova"/>
                <a:ea typeface="+mn-lt"/>
                <a:cs typeface="+mn-lt"/>
              </a:rPr>
              <a:t> </a:t>
            </a:r>
            <a:r>
              <a:rPr lang="es-ES" sz="2000" dirty="0">
                <a:latin typeface="Arial Nova"/>
                <a:ea typeface="+mn-lt"/>
                <a:cs typeface="+mn-lt"/>
              </a:rPr>
              <a:t>Aprender con las redes sociales: Aprovechar los espacios de interacción y comunicación que se generan entre los jóvenes al formar parte de estas redes</a:t>
            </a:r>
            <a:endParaRPr lang="es-ES"/>
          </a:p>
          <a:p>
            <a:pPr algn="just"/>
            <a:endParaRPr lang="es-ES" sz="2000" dirty="0">
              <a:latin typeface="Arial Nova"/>
              <a:ea typeface="+mn-lt"/>
              <a:cs typeface="+mn-lt"/>
            </a:endParaRPr>
          </a:p>
          <a:p>
            <a:pPr algn="just"/>
            <a:r>
              <a:rPr lang="es-ES" sz="2000" dirty="0">
                <a:latin typeface="Arial Nova"/>
                <a:ea typeface="+mn-lt"/>
                <a:cs typeface="+mn-lt"/>
              </a:rPr>
              <a:t>Aprender a través de las redes sociales: Se considera como una oportunidad de aprendizaje informal en los que los usuarios pueden aprender de manera autónoma e independiente al formar parte de esta red</a:t>
            </a:r>
          </a:p>
          <a:p>
            <a:pPr marL="0" indent="0" algn="just">
              <a:buNone/>
            </a:pPr>
            <a:endParaRPr lang="es-ES" sz="2000" dirty="0">
              <a:latin typeface="Arial Nova"/>
              <a:ea typeface="+mn-lt"/>
              <a:cs typeface="+mn-lt"/>
            </a:endParaRPr>
          </a:p>
          <a:p>
            <a:pPr algn="just"/>
            <a:r>
              <a:rPr lang="es-ES" sz="2000" dirty="0">
                <a:latin typeface="Arial Nova"/>
                <a:ea typeface="+mn-lt"/>
                <a:cs typeface="+mn-lt"/>
              </a:rPr>
              <a:t> Aprender a vivir en un mundo de redes sociales: plantea la necesidad de informar y concienciar a los nuevos usuarios acerca de la importancia que  tienen en la sociedad actual y sobre cómo utilizarlas de manera eficiente. </a:t>
            </a:r>
            <a:endParaRPr lang="es-ES" sz="2000">
              <a:latin typeface="Arial Nova"/>
              <a:cs typeface="Calibri"/>
            </a:endParaRPr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624EF0F-536C-25B7-3807-DE250E03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2456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D8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1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84FD81-5787-086F-18C7-D26ADD0F9CE9}"/>
              </a:ext>
            </a:extLst>
          </p:cNvPr>
          <p:cNvSpPr txBox="1"/>
          <p:nvPr/>
        </p:nvSpPr>
        <p:spPr>
          <a:xfrm>
            <a:off x="254630" y="899344"/>
            <a:ext cx="710581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3210" indent="-285750" algn="just">
              <a:buFont typeface="Arial"/>
              <a:buChar char="•"/>
            </a:pPr>
            <a:r>
              <a:rPr lang="es-ES" sz="2800" dirty="0">
                <a:latin typeface="Arial Nova"/>
              </a:rPr>
              <a:t>Se han convertido en un medio de interacción entre los docentes y los estudiantes que facilitan el desarrollo de los procesos educativos. </a:t>
            </a:r>
            <a:endParaRPr lang="es-ES" sz="2800">
              <a:latin typeface="Arial Nova"/>
              <a:cs typeface="Calibri" panose="020F0502020204030204"/>
            </a:endParaRPr>
          </a:p>
          <a:p>
            <a:pPr algn="just"/>
            <a:endParaRPr lang="es-ES" sz="2800" dirty="0">
              <a:latin typeface="Arial Nova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800" dirty="0">
                <a:latin typeface="Arial Nova"/>
              </a:rPr>
              <a:t>Se convierten en un aliado innovador y creativo que conlleva, la mejora en la enseñanza-aprendizaje y en los procesos de formación. </a:t>
            </a:r>
            <a:endParaRPr lang="es-ES" sz="2800" dirty="0">
              <a:latin typeface="Arial Nova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s-ES" sz="2800" dirty="0">
              <a:latin typeface="Arial Nova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800" dirty="0">
                <a:latin typeface="Arial Nova"/>
              </a:rPr>
              <a:t>Son plataformas gratuitas y accesibles.</a:t>
            </a:r>
            <a:endParaRPr lang="es-ES" sz="2800" dirty="0">
              <a:latin typeface="Arial Nova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s-ES" sz="2800" dirty="0">
              <a:latin typeface="Arial Nova"/>
              <a:cs typeface="Calibri"/>
            </a:endParaRPr>
          </a:p>
        </p:txBody>
      </p:sp>
      <p:pic>
        <p:nvPicPr>
          <p:cNvPr id="3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AA96E5-FE59-CA8E-F4CA-4544CC7F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23" y="121094"/>
            <a:ext cx="4353464" cy="3812228"/>
          </a:xfrm>
          <a:prstGeom prst="rect">
            <a:avLst/>
          </a:prstGeom>
        </p:spPr>
      </p:pic>
      <p:pic>
        <p:nvPicPr>
          <p:cNvPr id="4" name="Imagen 4" descr="Imagen que contiene lego, juguete, tabla, papel&#10;&#10;Descripción generada automáticamente">
            <a:extLst>
              <a:ext uri="{FF2B5EF4-FFF2-40B4-BE49-F238E27FC236}">
                <a16:creationId xmlns:a16="http://schemas.microsoft.com/office/drawing/2014/main" id="{F3486E84-439C-55AD-3A90-568119B1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23" y="3939684"/>
            <a:ext cx="4353464" cy="28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8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Icono&#10;&#10;Descripción generada automáticamente">
            <a:extLst>
              <a:ext uri="{FF2B5EF4-FFF2-40B4-BE49-F238E27FC236}">
                <a16:creationId xmlns:a16="http://schemas.microsoft.com/office/drawing/2014/main" id="{2D6885F8-2D7C-2511-E9E1-4981E7E8B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3" b="393"/>
          <a:stretch/>
        </p:blipFill>
        <p:spPr>
          <a:xfrm>
            <a:off x="2551111" y="10"/>
            <a:ext cx="966964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D9115-18AB-D782-26C2-E276B2A2CC31}"/>
              </a:ext>
            </a:extLst>
          </p:cNvPr>
          <p:cNvSpPr txBox="1"/>
          <p:nvPr/>
        </p:nvSpPr>
        <p:spPr>
          <a:xfrm>
            <a:off x="493143" y="838314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Arial Nova"/>
              </a:rPr>
              <a:t>Permiten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crear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vínculos</a:t>
            </a:r>
            <a:r>
              <a:rPr lang="en-US" sz="2400" dirty="0">
                <a:latin typeface="Arial Nova"/>
              </a:rPr>
              <a:t> con </a:t>
            </a:r>
            <a:r>
              <a:rPr lang="en-US" sz="2400" err="1">
                <a:latin typeface="Arial Nova"/>
              </a:rPr>
              <a:t>los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compañeros</a:t>
            </a:r>
            <a:r>
              <a:rPr lang="en-US" sz="2400" dirty="0">
                <a:latin typeface="Arial Nova"/>
              </a:rPr>
              <a:t> para </a:t>
            </a:r>
            <a:r>
              <a:rPr lang="en-US" sz="2400" err="1">
                <a:latin typeface="Arial Nova"/>
              </a:rPr>
              <a:t>intercambiar</a:t>
            </a:r>
            <a:r>
              <a:rPr lang="en-US" sz="2400" dirty="0">
                <a:latin typeface="Arial Nova"/>
              </a:rPr>
              <a:t> y </a:t>
            </a:r>
            <a:r>
              <a:rPr lang="en-US" sz="2400" err="1">
                <a:latin typeface="Arial Nova"/>
              </a:rPr>
              <a:t>compartir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información</a:t>
            </a:r>
            <a:r>
              <a:rPr lang="en-US" sz="2400" dirty="0">
                <a:latin typeface="Arial Nova"/>
              </a:rPr>
              <a:t> y con </a:t>
            </a:r>
            <a:r>
              <a:rPr lang="en-US" sz="2400" err="1">
                <a:latin typeface="Arial Nova"/>
              </a:rPr>
              <a:t>el</a:t>
            </a:r>
            <a:r>
              <a:rPr lang="en-US" sz="2400" dirty="0">
                <a:latin typeface="Arial Nova"/>
              </a:rPr>
              <a:t> </a:t>
            </a:r>
            <a:r>
              <a:rPr lang="en-US" sz="2400" err="1">
                <a:latin typeface="Arial Nova"/>
              </a:rPr>
              <a:t>docente</a:t>
            </a:r>
            <a:r>
              <a:rPr lang="en-US" sz="2400" dirty="0">
                <a:latin typeface="Arial Nova"/>
              </a:rPr>
              <a:t>. ​</a:t>
            </a:r>
            <a:endParaRPr lang="es-ES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Nova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/>
              </a:rPr>
              <a:t>Son </a:t>
            </a:r>
            <a:r>
              <a:rPr lang="en-US" sz="2400" err="1">
                <a:latin typeface="Arial Nova"/>
              </a:rPr>
              <a:t>fuente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valiosa</a:t>
            </a:r>
            <a:r>
              <a:rPr lang="en-US" sz="2400" dirty="0">
                <a:latin typeface="Arial Nova"/>
              </a:rPr>
              <a:t> de consulta de </a:t>
            </a:r>
            <a:r>
              <a:rPr lang="en-US" sz="2400" err="1">
                <a:latin typeface="Arial Nova"/>
              </a:rPr>
              <a:t>contenidos</a:t>
            </a:r>
            <a:r>
              <a:rPr lang="en-US" sz="2400" dirty="0">
                <a:latin typeface="Arial Nova"/>
              </a:rPr>
              <a:t>, </a:t>
            </a:r>
            <a:r>
              <a:rPr lang="en-US" sz="2400" err="1">
                <a:latin typeface="Arial Nova"/>
              </a:rPr>
              <a:t>recursos</a:t>
            </a:r>
            <a:r>
              <a:rPr lang="en-US" sz="2400" dirty="0">
                <a:latin typeface="Arial Nova"/>
              </a:rPr>
              <a:t> y medio para </a:t>
            </a:r>
            <a:r>
              <a:rPr lang="en-US" sz="2400" err="1">
                <a:latin typeface="Arial Nova"/>
              </a:rPr>
              <a:t>intercambiar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información</a:t>
            </a:r>
            <a:r>
              <a:rPr lang="en-US" sz="2400" dirty="0">
                <a:latin typeface="Arial Nova"/>
              </a:rPr>
              <a:t> que </a:t>
            </a:r>
            <a:r>
              <a:rPr lang="en-US" sz="2400" err="1">
                <a:latin typeface="Arial Nova"/>
              </a:rPr>
              <a:t>puede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facilitar</a:t>
            </a:r>
            <a:r>
              <a:rPr lang="en-US" sz="2400" dirty="0">
                <a:latin typeface="Arial Nova"/>
              </a:rPr>
              <a:t>, </a:t>
            </a:r>
            <a:r>
              <a:rPr lang="en-US" sz="2400" err="1">
                <a:latin typeface="Arial Nova"/>
              </a:rPr>
              <a:t>ampliar</a:t>
            </a:r>
            <a:r>
              <a:rPr lang="en-US" sz="2400" dirty="0">
                <a:latin typeface="Arial Nova"/>
              </a:rPr>
              <a:t> y </a:t>
            </a:r>
            <a:r>
              <a:rPr lang="en-US" sz="2400" err="1">
                <a:latin typeface="Arial Nova"/>
              </a:rPr>
              <a:t>apoyar</a:t>
            </a:r>
            <a:r>
              <a:rPr lang="en-US" sz="2400" dirty="0">
                <a:latin typeface="Arial Nova"/>
              </a:rPr>
              <a:t> la </a:t>
            </a:r>
            <a:r>
              <a:rPr lang="en-US" sz="2400" err="1">
                <a:latin typeface="Arial Nova"/>
              </a:rPr>
              <a:t>elaboración</a:t>
            </a:r>
            <a:r>
              <a:rPr lang="en-US" sz="2400" dirty="0">
                <a:latin typeface="Arial Nova"/>
              </a:rPr>
              <a:t> de las </a:t>
            </a:r>
            <a:r>
              <a:rPr lang="en-US" sz="2400" err="1">
                <a:latin typeface="Arial Nova"/>
              </a:rPr>
              <a:t>actividades</a:t>
            </a:r>
            <a:r>
              <a:rPr lang="en-US" sz="2400" dirty="0">
                <a:latin typeface="Arial Nova"/>
              </a:rPr>
              <a:t> de </a:t>
            </a:r>
            <a:r>
              <a:rPr lang="en-US" sz="2400" err="1">
                <a:latin typeface="Arial Nova"/>
              </a:rPr>
              <a:t>cualquier</a:t>
            </a:r>
            <a:r>
              <a:rPr lang="en-US" sz="2400" dirty="0">
                <a:latin typeface="Arial Nova"/>
              </a:rPr>
              <a:t> </a:t>
            </a:r>
            <a:r>
              <a:rPr lang="en-US" sz="2400" err="1">
                <a:latin typeface="Arial Nova"/>
              </a:rPr>
              <a:t>curso</a:t>
            </a:r>
            <a:r>
              <a:rPr lang="en-US" sz="2400" dirty="0">
                <a:latin typeface="Arial Nova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3223798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ECADF-4EA1-A951-8748-923D7B33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ES" sz="4100">
                <a:latin typeface="Arial Nova"/>
                <a:cs typeface="Calibri Light"/>
              </a:rPr>
              <a:t>USO NEGATIVO DE LAS REDES SOCIALES </a:t>
            </a:r>
            <a:endParaRPr lang="es-ES" sz="4100">
              <a:latin typeface="Arial Nov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B535F-18D3-A717-CDA7-C0EA3B887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450" y="2395268"/>
            <a:ext cx="6586489" cy="37854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s-ES" sz="2400" dirty="0">
                <a:ea typeface="+mn-lt"/>
                <a:cs typeface="+mn-lt"/>
              </a:rPr>
              <a:t>La pérdida de contacto personal supone una amenaza para la capacidad de relacionarse con los demás, pues no fomenta que ellos aprendan de la interacción.</a:t>
            </a:r>
            <a:endParaRPr lang="es-ES"/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Algunos psicólogos alertan sobre las consecuencias del uso abusivo, compulsivo o adictivo de Internet.</a:t>
            </a:r>
          </a:p>
          <a:p>
            <a:pPr algn="just"/>
            <a:endParaRPr lang="es-ES" sz="2400" dirty="0">
              <a:ea typeface="+mn-lt"/>
              <a:cs typeface="+mn-lt"/>
            </a:endParaRPr>
          </a:p>
          <a:p>
            <a:pPr algn="just"/>
            <a:r>
              <a:rPr lang="es-ES" sz="2400" dirty="0">
                <a:ea typeface="+mn-lt"/>
                <a:cs typeface="+mn-lt"/>
              </a:rPr>
              <a:t> El uso de más de seis horas diarias de socialización en línea tiene un impacto negativo en el tiempo y en los hábitos de estudio.</a:t>
            </a:r>
          </a:p>
        </p:txBody>
      </p:sp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466B84FD-E12C-186C-D479-0A7AEDA2A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9" r="157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79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112EB67C-7DAD-8F07-B0E0-DE8D5C9F7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" b="21428"/>
          <a:stretch/>
        </p:blipFill>
        <p:spPr>
          <a:xfrm>
            <a:off x="3424901" y="1919740"/>
            <a:ext cx="5993511" cy="2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3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11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0FA5ECD5-D201-5A94-1199-D44E6E95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34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B6F361-FAB9-C403-CD10-BE84DEC45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1" y="2000404"/>
            <a:ext cx="8652938" cy="2857191"/>
          </a:xfrm>
        </p:spPr>
        <p:txBody>
          <a:bodyPr anchor="ctr">
            <a:normAutofit/>
          </a:bodyPr>
          <a:lstStyle/>
          <a:p>
            <a:r>
              <a:rPr lang="es-MX" sz="7400" b="1" dirty="0">
                <a:ea typeface="+mj-lt"/>
                <a:cs typeface="+mj-lt"/>
              </a:rPr>
              <a:t>REDES SOCIALES EN LA EDUCACIÓN SUPERIOR</a:t>
            </a:r>
            <a:endParaRPr lang="es-MX" sz="7400" b="1" dirty="0">
              <a:cs typeface="Calibri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6578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0AA82-331A-FFC8-6074-26CBFB39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8" y="256096"/>
            <a:ext cx="4541783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/>
              <a:t>¿QUÉ SON LAS REDES SOCIALES?</a:t>
            </a:r>
            <a:endParaRPr lang="es-ES" sz="5400" dirty="0">
              <a:cs typeface="Calibri Light" panose="020F0302020204030204"/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C174D2AE-75D6-A7B1-28C8-C96D62FD1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98" y="2803626"/>
            <a:ext cx="4670770" cy="38517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ES" sz="3000" dirty="0">
                <a:ea typeface="+mn-lt"/>
                <a:cs typeface="+mn-lt"/>
              </a:rPr>
              <a:t>Son </a:t>
            </a:r>
            <a:r>
              <a:rPr lang="es-ES" sz="3000" b="1" dirty="0">
                <a:ea typeface="+mn-lt"/>
                <a:cs typeface="+mn-lt"/>
              </a:rPr>
              <a:t>plataformas digitales formadas por </a:t>
            </a:r>
            <a:r>
              <a:rPr lang="es-ES" sz="30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comunidade</a:t>
            </a:r>
            <a:r>
              <a:rPr lang="es-ES" sz="3000" b="1" u="sng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s-ES" sz="3000" b="1" dirty="0">
                <a:ea typeface="+mn-lt"/>
                <a:cs typeface="+mn-lt"/>
              </a:rPr>
              <a:t> de individuos</a:t>
            </a:r>
            <a:r>
              <a:rPr lang="es-ES" sz="3000" dirty="0">
                <a:ea typeface="+mn-lt"/>
                <a:cs typeface="+mn-lt"/>
              </a:rPr>
              <a:t> con intereses, actividades o relaciones en común (como </a:t>
            </a:r>
            <a:r>
              <a:rPr lang="es-ES" sz="3000" dirty="0">
                <a:ea typeface="+mn-lt"/>
                <a:cs typeface="+mn-lt"/>
                <a:hlinkClick r:id="rId3"/>
              </a:rPr>
              <a:t>amistad</a:t>
            </a:r>
            <a:r>
              <a:rPr lang="es-ES" sz="3000" dirty="0">
                <a:ea typeface="+mn-lt"/>
                <a:cs typeface="+mn-lt"/>
              </a:rPr>
              <a:t>, parentesco, trabajo). Las redes sociales permiten el contacto entre </a:t>
            </a:r>
            <a:r>
              <a:rPr lang="es-ES" sz="3000" dirty="0">
                <a:ea typeface="+mn-lt"/>
                <a:cs typeface="+mn-lt"/>
                <a:hlinkClick r:id="rId4"/>
              </a:rPr>
              <a:t>personas</a:t>
            </a:r>
            <a:r>
              <a:rPr lang="es-ES" sz="3000" dirty="0">
                <a:ea typeface="+mn-lt"/>
                <a:cs typeface="+mn-lt"/>
              </a:rPr>
              <a:t> y funcionan como un medio para comunicarse e intercambiar </a:t>
            </a:r>
            <a:r>
              <a:rPr lang="es-ES" sz="3000" dirty="0">
                <a:ea typeface="+mn-lt"/>
                <a:cs typeface="+mn-lt"/>
                <a:hlinkClick r:id="rId5"/>
              </a:rPr>
              <a:t>información</a:t>
            </a:r>
            <a:r>
              <a:rPr lang="es-ES" sz="3000" dirty="0">
                <a:ea typeface="+mn-lt"/>
                <a:cs typeface="+mn-lt"/>
              </a:rPr>
              <a:t>.</a:t>
            </a:r>
            <a:br>
              <a:rPr lang="es-ES" sz="3000" dirty="0">
                <a:ea typeface="+mn-lt"/>
                <a:cs typeface="+mn-lt"/>
              </a:rPr>
            </a:br>
            <a:br>
              <a:rPr lang="es-ES" sz="2000" dirty="0">
                <a:ea typeface="+mn-lt"/>
                <a:cs typeface="+mn-lt"/>
              </a:rPr>
            </a:br>
            <a:endParaRPr lang="es-ES" sz="2000" dirty="0">
              <a:cs typeface="Calibri" panose="020F0502020204030204"/>
            </a:endParaRPr>
          </a:p>
        </p:txBody>
      </p:sp>
      <p:pic>
        <p:nvPicPr>
          <p:cNvPr id="27" name="Imagen 4">
            <a:extLst>
              <a:ext uri="{FF2B5EF4-FFF2-40B4-BE49-F238E27FC236}">
                <a16:creationId xmlns:a16="http://schemas.microsoft.com/office/drawing/2014/main" id="{CEB49216-7481-D92A-51DB-E3F2460FD2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4" r="2774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497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0AA82-331A-FFC8-6074-26CBFB39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¿PARA QUÉ SIRVEN?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8EE15D-4B10-C96C-C36C-8285698E2615}"/>
              </a:ext>
            </a:extLst>
          </p:cNvPr>
          <p:cNvSpPr/>
          <p:nvPr/>
        </p:nvSpPr>
        <p:spPr>
          <a:xfrm>
            <a:off x="394009" y="2741376"/>
            <a:ext cx="1955320" cy="1207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cs typeface="Calibri"/>
              </a:rPr>
              <a:t>Comunicar y compartir 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5AF2EB7-73AE-DF52-E691-FB31834E2464}"/>
              </a:ext>
            </a:extLst>
          </p:cNvPr>
          <p:cNvSpPr/>
          <p:nvPr/>
        </p:nvSpPr>
        <p:spPr>
          <a:xfrm>
            <a:off x="2891217" y="4654248"/>
            <a:ext cx="1969697" cy="12076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cs typeface="Calibri"/>
              </a:rPr>
              <a:t>Mantener o establecer contacto 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F190B1B-99F7-1670-4708-1A5B6DC6103F}"/>
              </a:ext>
            </a:extLst>
          </p:cNvPr>
          <p:cNvSpPr/>
          <p:nvPr/>
        </p:nvSpPr>
        <p:spPr>
          <a:xfrm>
            <a:off x="5255609" y="2734529"/>
            <a:ext cx="1955320" cy="12076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cs typeface="Calibri"/>
              </a:rPr>
              <a:t>Informarse 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2E24432-D14E-5603-70C7-9D2570319FB8}"/>
              </a:ext>
            </a:extLst>
          </p:cNvPr>
          <p:cNvSpPr/>
          <p:nvPr/>
        </p:nvSpPr>
        <p:spPr>
          <a:xfrm>
            <a:off x="7599803" y="4650484"/>
            <a:ext cx="1969697" cy="12076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cs typeface="Calibri"/>
              </a:rPr>
              <a:t>Entretenerse</a:t>
            </a:r>
            <a:r>
              <a:rPr lang="es-ES" sz="2000" dirty="0">
                <a:cs typeface="Calibri"/>
              </a:rPr>
              <a:t> 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576E7FB-74D5-C7F4-7C1B-520626B90D79}"/>
              </a:ext>
            </a:extLst>
          </p:cNvPr>
          <p:cNvSpPr/>
          <p:nvPr/>
        </p:nvSpPr>
        <p:spPr>
          <a:xfrm>
            <a:off x="9845409" y="2684211"/>
            <a:ext cx="1869056" cy="12076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cs typeface="Calibri"/>
              </a:rPr>
              <a:t>Vender o</a:t>
            </a:r>
          </a:p>
          <a:p>
            <a:pPr algn="ctr"/>
            <a:r>
              <a:rPr lang="es-ES" sz="2400" dirty="0">
                <a:cs typeface="Calibri"/>
              </a:rPr>
              <a:t>comprar </a:t>
            </a:r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6CC058D7-2743-611A-6896-3E69856DF7D6}"/>
              </a:ext>
            </a:extLst>
          </p:cNvPr>
          <p:cNvCxnSpPr/>
          <p:nvPr/>
        </p:nvCxnSpPr>
        <p:spPr>
          <a:xfrm>
            <a:off x="1526875" y="3997821"/>
            <a:ext cx="1374474" cy="1345719"/>
          </a:xfrm>
          <a:prstGeom prst="curvedConnector3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CC6132A4-33F3-5F87-B531-99FF4D8296EA}"/>
              </a:ext>
            </a:extLst>
          </p:cNvPr>
          <p:cNvCxnSpPr>
            <a:cxnSpLocks/>
          </p:cNvCxnSpPr>
          <p:nvPr/>
        </p:nvCxnSpPr>
        <p:spPr>
          <a:xfrm flipV="1">
            <a:off x="9563817" y="3948935"/>
            <a:ext cx="1259456" cy="1299716"/>
          </a:xfrm>
          <a:prstGeom prst="curved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2095E97F-6D91-5E27-2A93-8E9E83A65E33}"/>
              </a:ext>
            </a:extLst>
          </p:cNvPr>
          <p:cNvCxnSpPr>
            <a:cxnSpLocks/>
          </p:cNvCxnSpPr>
          <p:nvPr/>
        </p:nvCxnSpPr>
        <p:spPr>
          <a:xfrm>
            <a:off x="6213894" y="3954689"/>
            <a:ext cx="1374474" cy="1345719"/>
          </a:xfrm>
          <a:prstGeom prst="curved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2F9986F1-702B-5154-3E45-1E4BAA5DBF0B}"/>
              </a:ext>
            </a:extLst>
          </p:cNvPr>
          <p:cNvCxnSpPr>
            <a:cxnSpLocks/>
          </p:cNvCxnSpPr>
          <p:nvPr/>
        </p:nvCxnSpPr>
        <p:spPr>
          <a:xfrm flipV="1">
            <a:off x="4790534" y="3948935"/>
            <a:ext cx="1547003" cy="1385978"/>
          </a:xfrm>
          <a:prstGeom prst="curved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Imagen 3">
            <a:extLst>
              <a:ext uri="{FF2B5EF4-FFF2-40B4-BE49-F238E27FC236}">
                <a16:creationId xmlns:a16="http://schemas.microsoft.com/office/drawing/2014/main" id="{238C15B3-C62D-97B6-3FA2-9BF7A39C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5260585"/>
            <a:ext cx="2326257" cy="1527055"/>
          </a:xfrm>
          <a:prstGeom prst="rect">
            <a:avLst/>
          </a:prstGeom>
        </p:spPr>
      </p:pic>
      <p:pic>
        <p:nvPicPr>
          <p:cNvPr id="4" name="Imagen 5" descr="Icono&#10;&#10;Descripción generada automáticamente">
            <a:extLst>
              <a:ext uri="{FF2B5EF4-FFF2-40B4-BE49-F238E27FC236}">
                <a16:creationId xmlns:a16="http://schemas.microsoft.com/office/drawing/2014/main" id="{381AE507-0687-5590-9F3F-25A7C862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965" y="5367472"/>
            <a:ext cx="2383767" cy="13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3174C3-62C8-2C29-940F-85D45083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2" y="394642"/>
            <a:ext cx="4657238" cy="1956841"/>
          </a:xfrm>
        </p:spPr>
        <p:txBody>
          <a:bodyPr anchor="b">
            <a:noAutofit/>
          </a:bodyPr>
          <a:lstStyle/>
          <a:p>
            <a:pPr algn="ctr"/>
            <a:r>
              <a:rPr lang="es-ES" sz="4800" b="1" dirty="0">
                <a:cs typeface="Calibri Light"/>
              </a:rPr>
              <a:t>REDES SOCIALES PARA EL TRABAJO COLABORATIVO</a:t>
            </a:r>
            <a:endParaRPr lang="es-ES" sz="4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E770-A2C7-658C-6CDF-516F09B0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87" y="2905096"/>
            <a:ext cx="5091448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dirty="0">
                <a:cs typeface="Calibri" panose="020F0502020204030204"/>
              </a:rPr>
              <a:t>Las redes sociales facilitan mucho los trabajos en equipo debido a que las personas ya no necesitan estar presencialmente para poder realizar las actividades. </a:t>
            </a:r>
            <a:endParaRPr lang="es-ES" dirty="0"/>
          </a:p>
          <a:p>
            <a:pPr marL="0" indent="0" algn="just">
              <a:buNone/>
            </a:pPr>
            <a:r>
              <a:rPr lang="es-ES" dirty="0">
                <a:cs typeface="Calibri" panose="020F0502020204030204"/>
              </a:rPr>
              <a:t>Solo es necesario que cada una cuente con internet y una computadora, </a:t>
            </a:r>
            <a:r>
              <a:rPr lang="es-ES" dirty="0" err="1">
                <a:cs typeface="Calibri" panose="020F0502020204030204"/>
              </a:rPr>
              <a:t>tablet</a:t>
            </a:r>
            <a:r>
              <a:rPr lang="es-ES" dirty="0">
                <a:cs typeface="Calibri" panose="020F0502020204030204"/>
              </a:rPr>
              <a:t>, celular, etc.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ADE87F78-3C81-72A6-4B0D-F42AB5BC2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2" r="5208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902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0AA82-331A-FFC8-6074-26CBFB39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¿CÓMO UTILIZARLAS?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cono&#10;&#10;Descripción generada automáticamente">
            <a:hlinkClick r:id="rId2" action="ppaction://hlinksldjump"/>
            <a:extLst>
              <a:ext uri="{FF2B5EF4-FFF2-40B4-BE49-F238E27FC236}">
                <a16:creationId xmlns:a16="http://schemas.microsoft.com/office/drawing/2014/main" id="{8B3A34E0-D330-CB57-A0D7-8991C845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1" t="8154" r="66240" b="67938"/>
          <a:stretch/>
        </p:blipFill>
        <p:spPr>
          <a:xfrm>
            <a:off x="4402480" y="2665966"/>
            <a:ext cx="3735713" cy="3600041"/>
          </a:xfrm>
          <a:prstGeom prst="flowChartConnector">
            <a:avLst/>
          </a:prstGeom>
        </p:spPr>
      </p:pic>
      <p:pic>
        <p:nvPicPr>
          <p:cNvPr id="9" name="Imagen 4" descr="Icono&#10;&#10;Descripción generada automáticamente">
            <a:hlinkClick r:id="rId4" action="ppaction://hlinksldjump"/>
            <a:extLst>
              <a:ext uri="{FF2B5EF4-FFF2-40B4-BE49-F238E27FC236}">
                <a16:creationId xmlns:a16="http://schemas.microsoft.com/office/drawing/2014/main" id="{F55899A6-AEAF-8F07-6C2A-F68215C63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3" t="37692" r="36829" b="38462"/>
          <a:stretch/>
        </p:blipFill>
        <p:spPr>
          <a:xfrm>
            <a:off x="378727" y="2665966"/>
            <a:ext cx="3745273" cy="3600041"/>
          </a:xfrm>
          <a:prstGeom prst="flowChartConnector">
            <a:avLst/>
          </a:prstGeom>
        </p:spPr>
      </p:pic>
      <p:pic>
        <p:nvPicPr>
          <p:cNvPr id="10" name="Imagen 4" descr="Icono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A5A3FD23-9C01-D1F7-6860-0D7068958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2" t="8184" r="6650" b="68031"/>
          <a:stretch/>
        </p:blipFill>
        <p:spPr>
          <a:xfrm>
            <a:off x="8142860" y="2619784"/>
            <a:ext cx="3754880" cy="360004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700366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 descr="Icono&#10;&#10;Descripción generada automáticamente">
            <a:extLst>
              <a:ext uri="{FF2B5EF4-FFF2-40B4-BE49-F238E27FC236}">
                <a16:creationId xmlns:a16="http://schemas.microsoft.com/office/drawing/2014/main" id="{94718988-AF5F-D11A-D809-AA620A24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54" t="35143" r="33939" b="36124"/>
          <a:stretch/>
        </p:blipFill>
        <p:spPr>
          <a:xfrm>
            <a:off x="792018" y="1156494"/>
            <a:ext cx="4668117" cy="4401054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907A567-2FCE-8CD4-53C5-CA713F009BC0}"/>
              </a:ext>
            </a:extLst>
          </p:cNvPr>
          <p:cNvSpPr txBox="1"/>
          <p:nvPr/>
        </p:nvSpPr>
        <p:spPr>
          <a:xfrm>
            <a:off x="6523181" y="1350819"/>
            <a:ext cx="480579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Hacer grupos de chat.</a:t>
            </a:r>
            <a:endParaRPr lang="es-ES"/>
          </a:p>
          <a:p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Iniciar videollamadas.</a:t>
            </a:r>
          </a:p>
          <a:p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Realizar encuestas a los integrantes de un grupo.</a:t>
            </a:r>
          </a:p>
          <a:p>
            <a:pPr marL="457200" indent="-457200">
              <a:buFont typeface="Arial"/>
              <a:buChar char="•"/>
            </a:pPr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Enviar videos, imágenes, documentos.</a:t>
            </a:r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15A5CE-1BB0-E038-58A4-16C7E34E1CFD}"/>
              </a:ext>
            </a:extLst>
          </p:cNvPr>
          <p:cNvSpPr/>
          <p:nvPr/>
        </p:nvSpPr>
        <p:spPr>
          <a:xfrm>
            <a:off x="11408596" y="6266007"/>
            <a:ext cx="613064" cy="498764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064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 descr="Icono&#10;&#10;Descripción generada automáticamente">
            <a:extLst>
              <a:ext uri="{FF2B5EF4-FFF2-40B4-BE49-F238E27FC236}">
                <a16:creationId xmlns:a16="http://schemas.microsoft.com/office/drawing/2014/main" id="{94718988-AF5F-D11A-D809-AA620A24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8" t="5364" r="62885" b="65900"/>
          <a:stretch/>
        </p:blipFill>
        <p:spPr>
          <a:xfrm>
            <a:off x="792018" y="1156494"/>
            <a:ext cx="4663663" cy="4401483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907A567-2FCE-8CD4-53C5-CA713F009BC0}"/>
              </a:ext>
            </a:extLst>
          </p:cNvPr>
          <p:cNvSpPr txBox="1"/>
          <p:nvPr/>
        </p:nvSpPr>
        <p:spPr>
          <a:xfrm>
            <a:off x="6580908" y="1835728"/>
            <a:ext cx="480579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Hacer grupos de chat.</a:t>
            </a:r>
            <a:endParaRPr lang="es-ES"/>
          </a:p>
          <a:p>
            <a:pPr marL="457200" indent="-457200">
              <a:buFont typeface="Arial"/>
              <a:buChar char="•"/>
            </a:pPr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Iniciar videollamadas.</a:t>
            </a:r>
          </a:p>
          <a:p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Compartir información de ideas.</a:t>
            </a:r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6B0FA4-8C21-3A40-C3B2-02866F1E9DFE}"/>
              </a:ext>
            </a:extLst>
          </p:cNvPr>
          <p:cNvSpPr/>
          <p:nvPr/>
        </p:nvSpPr>
        <p:spPr>
          <a:xfrm>
            <a:off x="11408596" y="6266007"/>
            <a:ext cx="613064" cy="498764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3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 descr="Icono&#10;&#10;Descripción generada automáticamente">
            <a:extLst>
              <a:ext uri="{FF2B5EF4-FFF2-40B4-BE49-F238E27FC236}">
                <a16:creationId xmlns:a16="http://schemas.microsoft.com/office/drawing/2014/main" id="{94718988-AF5F-D11A-D809-AA620A248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03" t="5430" r="4091" b="65837"/>
          <a:stretch/>
        </p:blipFill>
        <p:spPr>
          <a:xfrm>
            <a:off x="792018" y="1156494"/>
            <a:ext cx="4667980" cy="4401069"/>
          </a:xfr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907A567-2FCE-8CD4-53C5-CA713F009BC0}"/>
              </a:ext>
            </a:extLst>
          </p:cNvPr>
          <p:cNvSpPr txBox="1"/>
          <p:nvPr/>
        </p:nvSpPr>
        <p:spPr>
          <a:xfrm>
            <a:off x="6419272" y="1835728"/>
            <a:ext cx="480579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Hacer grupos de chat.</a:t>
            </a:r>
            <a:endParaRPr lang="es-ES"/>
          </a:p>
          <a:p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Iniciar videollamadas.</a:t>
            </a:r>
          </a:p>
          <a:p>
            <a:pPr marL="457200" indent="-457200">
              <a:buFont typeface="Arial"/>
              <a:buChar char="•"/>
            </a:pPr>
            <a:endParaRPr lang="es-E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s-ES" sz="3200">
                <a:cs typeface="Calibri"/>
              </a:rPr>
              <a:t>Realizar encuestas a los integrantes del grupo.</a:t>
            </a:r>
          </a:p>
        </p:txBody>
      </p:sp>
      <p:sp>
        <p:nvSpPr>
          <p:cNvPr id="2" name="Botón de acción: ir a inici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9A3B697-FBCB-FE52-3F51-698791D3D119}"/>
              </a:ext>
            </a:extLst>
          </p:cNvPr>
          <p:cNvSpPr/>
          <p:nvPr/>
        </p:nvSpPr>
        <p:spPr>
          <a:xfrm>
            <a:off x="11408596" y="6266007"/>
            <a:ext cx="613064" cy="498764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47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3A6A2C9B44541A1E7DBA85828869F" ma:contentTypeVersion="7" ma:contentTypeDescription="Create a new document." ma:contentTypeScope="" ma:versionID="fedbf44656673c032089e48563b0d4d5">
  <xsd:schema xmlns:xsd="http://www.w3.org/2001/XMLSchema" xmlns:xs="http://www.w3.org/2001/XMLSchema" xmlns:p="http://schemas.microsoft.com/office/2006/metadata/properties" xmlns:ns3="190a0e5a-f5ad-471e-a5fd-c064fd9a5d88" xmlns:ns4="25ecb8fc-1a69-4f03-beee-8c86d28c9e2b" targetNamespace="http://schemas.microsoft.com/office/2006/metadata/properties" ma:root="true" ma:fieldsID="61a8a6ea9e4016f3da358d8690a7f691" ns3:_="" ns4:_="">
    <xsd:import namespace="190a0e5a-f5ad-471e-a5fd-c064fd9a5d88"/>
    <xsd:import namespace="25ecb8fc-1a69-4f03-beee-8c86d28c9e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a0e5a-f5ad-471e-a5fd-c064fd9a5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cb8fc-1a69-4f03-beee-8c86d28c9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0a0e5a-f5ad-471e-a5fd-c064fd9a5d88" xsi:nil="true"/>
  </documentManagement>
</p:properties>
</file>

<file path=customXml/itemProps1.xml><?xml version="1.0" encoding="utf-8"?>
<ds:datastoreItem xmlns:ds="http://schemas.openxmlformats.org/officeDocument/2006/customXml" ds:itemID="{106EC86D-F057-4BD4-ADF2-36A44BF6E9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C26C8-3D77-40CD-B797-956A58844780}">
  <ds:schemaRefs>
    <ds:schemaRef ds:uri="190a0e5a-f5ad-471e-a5fd-c064fd9a5d88"/>
    <ds:schemaRef ds:uri="25ecb8fc-1a69-4f03-beee-8c86d28c9e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2EC712-5CE6-4FAC-9D24-E523243C7092}">
  <ds:schemaRefs>
    <ds:schemaRef ds:uri="http://purl.org/dc/elements/1.1/"/>
    <ds:schemaRef ds:uri="http://purl.org/dc/terms/"/>
    <ds:schemaRef ds:uri="http://schemas.microsoft.com/office/infopath/2007/PartnerControls"/>
    <ds:schemaRef ds:uri="190a0e5a-f5ad-471e-a5fd-c064fd9a5d88"/>
    <ds:schemaRef ds:uri="http://schemas.microsoft.com/office/2006/documentManagement/types"/>
    <ds:schemaRef ds:uri="http://www.w3.org/XML/1998/namespace"/>
    <ds:schemaRef ds:uri="http://purl.org/dc/dcmitype/"/>
    <ds:schemaRef ds:uri="25ecb8fc-1a69-4f03-beee-8c86d28c9e2b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524</Words>
  <Application>Microsoft Office PowerPoint</Application>
  <PresentationFormat>Panorámica</PresentationFormat>
  <Paragraphs>65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REDES SOCIALES EN LA EDUCACIÓN SUPERIOR</vt:lpstr>
      <vt:lpstr>¿QUÉ SON LAS REDES SOCIALES?</vt:lpstr>
      <vt:lpstr>¿PARA QUÉ SIRVEN?</vt:lpstr>
      <vt:lpstr>REDES SOCIALES PARA EL TRABAJO COLABORATIVO</vt:lpstr>
      <vt:lpstr>¿CÓMO UTILIZARLAS?</vt:lpstr>
      <vt:lpstr>Presentación de PowerPoint</vt:lpstr>
      <vt:lpstr>Presentación de PowerPoint</vt:lpstr>
      <vt:lpstr>Presentación de PowerPoint</vt:lpstr>
      <vt:lpstr>USO POSITIVO DE LAS REDES SOCIALES </vt:lpstr>
      <vt:lpstr>Presentación de PowerPoint</vt:lpstr>
      <vt:lpstr>Presentación de PowerPoint</vt:lpstr>
      <vt:lpstr>USO NEGATIVO DE LAS REDES SOCIALES 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 ISELA DE LA CRUZ SAUCEDO</dc:creator>
  <cp:lastModifiedBy>BLANCA ISELA DE LA CRUZ SAUCEDO</cp:lastModifiedBy>
  <cp:revision>2</cp:revision>
  <dcterms:created xsi:type="dcterms:W3CDTF">2022-12-01T19:29:44Z</dcterms:created>
  <dcterms:modified xsi:type="dcterms:W3CDTF">2022-12-06T04:20:32Z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0x010100A983A6A2C9B44541A1E7DBA85828869F</vt:lpwstr>
  </property>
</Properties>
</file>