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95" r:id="rId3"/>
    <p:sldId id="287" r:id="rId4"/>
    <p:sldId id="297" r:id="rId5"/>
    <p:sldId id="257" r:id="rId6"/>
    <p:sldId id="300" r:id="rId7"/>
    <p:sldId id="258" r:id="rId8"/>
    <p:sldId id="301" r:id="rId9"/>
    <p:sldId id="298" r:id="rId10"/>
    <p:sldId id="305" r:id="rId11"/>
    <p:sldId id="304" r:id="rId1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CC00CC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4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6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5796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2509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965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143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674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9663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064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568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8708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023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6123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917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es/resource/5496724/friendship/8-s%c4%b1n%c4%b1f-ingilizce-1-%c3%bcnite-friendship-invitation" TargetMode="External"/><Relationship Id="rId7" Type="http://schemas.openxmlformats.org/officeDocument/2006/relationships/image" Target="../media/image24.jpeg"/><Relationship Id="rId2" Type="http://schemas.openxmlformats.org/officeDocument/2006/relationships/hyperlink" Target="https://www.liveworksheets.com/cg246212to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hyperlink" Target="https://wordwall.net/es/resource/16860711/accepti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2.jpeg"/><Relationship Id="rId7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png"/><Relationship Id="rId7" Type="http://schemas.openxmlformats.org/officeDocument/2006/relationships/image" Target="../media/image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5 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588" y="6115758"/>
            <a:ext cx="9134412" cy="707886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decline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0B5B58B-CF53-2F7A-4C4B-5A71E8CB136A}"/>
              </a:ext>
            </a:extLst>
          </p:cNvPr>
          <p:cNvSpPr txBox="1"/>
          <p:nvPr/>
        </p:nvSpPr>
        <p:spPr>
          <a:xfrm>
            <a:off x="4481457" y="864162"/>
            <a:ext cx="2858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8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48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pic>
        <p:nvPicPr>
          <p:cNvPr id="13" name="Picture 6" descr="3,695 Woman Beckoning Stock Photos, Pictures &amp; Royalty-Free Images - iStock">
            <a:extLst>
              <a:ext uri="{FF2B5EF4-FFF2-40B4-BE49-F238E27FC236}">
                <a16:creationId xmlns:a16="http://schemas.microsoft.com/office/drawing/2014/main" id="{7FE9B29A-C5F7-C582-F563-5D6D2E5148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4" r="624" b="13709"/>
          <a:stretch/>
        </p:blipFill>
        <p:spPr bwMode="auto">
          <a:xfrm>
            <a:off x="97536" y="1569403"/>
            <a:ext cx="3986784" cy="433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F82774F-F3CB-2E27-E5B3-0ABD9F1B64F8}"/>
              </a:ext>
            </a:extLst>
          </p:cNvPr>
          <p:cNvSpPr txBox="1"/>
          <p:nvPr/>
        </p:nvSpPr>
        <p:spPr>
          <a:xfrm>
            <a:off x="1755648" y="2546342"/>
            <a:ext cx="75468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0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sz="40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40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having</a:t>
            </a:r>
            <a:r>
              <a:rPr lang="es-MX" sz="40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dinner</a:t>
            </a:r>
            <a:r>
              <a:rPr lang="es-MX" sz="40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750520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 descr="Invitations: accepting and refusing worksheet">
            <a:extLst>
              <a:ext uri="{FF2B5EF4-FFF2-40B4-BE49-F238E27FC236}">
                <a16:creationId xmlns:a16="http://schemas.microsoft.com/office/drawing/2014/main" id="{A3B1011B-CDDC-D15F-C3D0-327024D25B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5" descr="Invitations: accepting and refusing worksheet">
            <a:extLst>
              <a:ext uri="{FF2B5EF4-FFF2-40B4-BE49-F238E27FC236}">
                <a16:creationId xmlns:a16="http://schemas.microsoft.com/office/drawing/2014/main" id="{5AAC9914-8029-CA90-940E-B63B969C3D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C1110C0-5087-5E22-4A21-71806E61A1F8}"/>
              </a:ext>
            </a:extLst>
          </p:cNvPr>
          <p:cNvSpPr txBox="1"/>
          <p:nvPr/>
        </p:nvSpPr>
        <p:spPr>
          <a:xfrm>
            <a:off x="325677" y="1495651"/>
            <a:ext cx="840496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1.- 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Hey Lisa, ___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_____the new art gallery on the weekend.          	 ________would you like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come________________with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?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:Sorry,___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can’t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exam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______on the weekend.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2.- 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Some of my friends and I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___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sing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_______karaoke tonight. 	_____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join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__________________________________?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Thanks, ___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id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love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too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. I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sounds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fine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____________________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3.- 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There’s a technology show at the International Convention Centre. 	____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_________?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Yes. ___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i’d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love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too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__________. Will they have smartphones? I ___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a new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4.- 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Hey Jim, ___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concert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___a concert tonight at the stadium? I was wondering if ____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____?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Thanks ______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asking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______. But ___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night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_______.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nvitations-2021">
            <a:hlinkClick r:id="" action="ppaction://media"/>
            <a:extLst>
              <a:ext uri="{FF2B5EF4-FFF2-40B4-BE49-F238E27FC236}">
                <a16:creationId xmlns:a16="http://schemas.microsoft.com/office/drawing/2014/main" id="{7B76ADBE-FFEF-32C1-F69F-183F4059B5B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6987.6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7231" y="455330"/>
            <a:ext cx="609600" cy="609600"/>
          </a:xfrm>
          <a:prstGeom prst="rect">
            <a:avLst/>
          </a:prstGeom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965E1663-3C34-C09A-CC58-430A5A971D65}"/>
              </a:ext>
            </a:extLst>
          </p:cNvPr>
          <p:cNvCxnSpPr/>
          <p:nvPr/>
        </p:nvCxnSpPr>
        <p:spPr>
          <a:xfrm>
            <a:off x="0" y="407961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55DB6F7-32DF-B5FF-5717-35BDC6D4C0BA}"/>
              </a:ext>
            </a:extLst>
          </p:cNvPr>
          <p:cNvSpPr txBox="1"/>
          <p:nvPr/>
        </p:nvSpPr>
        <p:spPr>
          <a:xfrm>
            <a:off x="1" y="-112547"/>
            <a:ext cx="4662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/>
              <a:t>Listening</a:t>
            </a:r>
            <a:r>
              <a:rPr lang="es-MX" sz="3200" dirty="0"/>
              <a:t>/</a:t>
            </a:r>
            <a:r>
              <a:rPr lang="es-MX" sz="3200" dirty="0" err="1"/>
              <a:t>SpeakingPractice</a:t>
            </a:r>
            <a:endParaRPr lang="es-MX" sz="3200" b="1" i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DD5997D-9A2E-1420-0898-19179FA81453}"/>
              </a:ext>
            </a:extLst>
          </p:cNvPr>
          <p:cNvSpPr txBox="1"/>
          <p:nvPr/>
        </p:nvSpPr>
        <p:spPr>
          <a:xfrm>
            <a:off x="901874" y="526093"/>
            <a:ext cx="49832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Listen, complete and </a:t>
            </a:r>
            <a:r>
              <a:rPr lang="es-MX" sz="1600" dirty="0" err="1"/>
              <a:t>practice</a:t>
            </a:r>
            <a:r>
              <a:rPr lang="es-MX" sz="1600" dirty="0"/>
              <a:t>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following</a:t>
            </a:r>
            <a:r>
              <a:rPr lang="es-MX" sz="1600" dirty="0"/>
              <a:t> </a:t>
            </a:r>
            <a:r>
              <a:rPr lang="es-MX" sz="1600" dirty="0" err="1"/>
              <a:t>conversations</a:t>
            </a:r>
            <a:r>
              <a:rPr lang="es-MX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736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6BBDEEE-F0F7-CA08-CB88-894230BD3C73}"/>
              </a:ext>
            </a:extLst>
          </p:cNvPr>
          <p:cNvSpPr txBox="1"/>
          <p:nvPr/>
        </p:nvSpPr>
        <p:spPr>
          <a:xfrm>
            <a:off x="0" y="98025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https://www.liveworksheets.com/cg246212to</a:t>
            </a:r>
            <a:endParaRPr lang="es-MX" dirty="0"/>
          </a:p>
          <a:p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49ABE90-6F0A-05E6-22AE-807CB8E119A2}"/>
              </a:ext>
            </a:extLst>
          </p:cNvPr>
          <p:cNvSpPr txBox="1"/>
          <p:nvPr/>
        </p:nvSpPr>
        <p:spPr>
          <a:xfrm>
            <a:off x="0" y="3070675"/>
            <a:ext cx="85615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https://wordwall.net/es/resource/5496724/friendship/8-s%c4%b1n%c4%b1f-ingilizce-1-%c3%bcnite-friendship-invitation</a:t>
            </a:r>
            <a:endParaRPr lang="es-MX" dirty="0"/>
          </a:p>
          <a:p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5F02B8B-1A9A-0330-DAE3-A93ED259C3CE}"/>
              </a:ext>
            </a:extLst>
          </p:cNvPr>
          <p:cNvSpPr txBox="1"/>
          <p:nvPr/>
        </p:nvSpPr>
        <p:spPr>
          <a:xfrm>
            <a:off x="0" y="5188287"/>
            <a:ext cx="685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4"/>
              </a:rPr>
              <a:t>https://wordwall.net/es/resource/16860711/accepting</a:t>
            </a:r>
            <a:endParaRPr lang="es-MX" dirty="0"/>
          </a:p>
          <a:p>
            <a:endParaRPr lang="es-MX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7D02206-6218-1013-8F3C-552B6B01D2E8}"/>
              </a:ext>
            </a:extLst>
          </p:cNvPr>
          <p:cNvSpPr txBox="1"/>
          <p:nvPr/>
        </p:nvSpPr>
        <p:spPr>
          <a:xfrm>
            <a:off x="3505200" y="92319"/>
            <a:ext cx="1781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8B2643F-11C4-B25B-90A3-5FF9B8E1B1DF}"/>
              </a:ext>
            </a:extLst>
          </p:cNvPr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73C60E4C-9935-AAA2-3D48-703528EB2C0A}"/>
              </a:ext>
            </a:extLst>
          </p:cNvPr>
          <p:cNvCxnSpPr/>
          <p:nvPr/>
        </p:nvCxnSpPr>
        <p:spPr>
          <a:xfrm>
            <a:off x="0" y="464234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8B16F83-E812-CE6D-D3DE-1A5F4756A3D7}"/>
              </a:ext>
            </a:extLst>
          </p:cNvPr>
          <p:cNvSpPr txBox="1"/>
          <p:nvPr/>
        </p:nvSpPr>
        <p:spPr>
          <a:xfrm>
            <a:off x="0" y="473840"/>
            <a:ext cx="893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links and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share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02777C9A-4AEC-374D-3F38-2C6F68605BBB}"/>
              </a:ext>
            </a:extLst>
          </p:cNvPr>
          <p:cNvSpPr/>
          <p:nvPr/>
        </p:nvSpPr>
        <p:spPr>
          <a:xfrm>
            <a:off x="44624" y="1298010"/>
            <a:ext cx="832198" cy="317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8438514-E953-8E03-FBE9-93D0BE62AFD5}"/>
              </a:ext>
            </a:extLst>
          </p:cNvPr>
          <p:cNvSpPr txBox="1"/>
          <p:nvPr/>
        </p:nvSpPr>
        <p:spPr>
          <a:xfrm>
            <a:off x="925100" y="1314129"/>
            <a:ext cx="2013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313EDDC6-E197-E5A6-3540-89B476AD90F8}"/>
              </a:ext>
            </a:extLst>
          </p:cNvPr>
          <p:cNvSpPr/>
          <p:nvPr/>
        </p:nvSpPr>
        <p:spPr>
          <a:xfrm>
            <a:off x="32098" y="3627846"/>
            <a:ext cx="832198" cy="317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71EF047-3A58-616F-E0E6-93550BD81090}"/>
              </a:ext>
            </a:extLst>
          </p:cNvPr>
          <p:cNvSpPr txBox="1"/>
          <p:nvPr/>
        </p:nvSpPr>
        <p:spPr>
          <a:xfrm>
            <a:off x="912574" y="3643965"/>
            <a:ext cx="2013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5F253C0D-2042-44E2-9ACA-868B84B68023}"/>
              </a:ext>
            </a:extLst>
          </p:cNvPr>
          <p:cNvSpPr/>
          <p:nvPr/>
        </p:nvSpPr>
        <p:spPr>
          <a:xfrm>
            <a:off x="21660" y="5458730"/>
            <a:ext cx="832198" cy="317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EA66B21-40AE-3006-29D2-8B82DCCAA8EF}"/>
              </a:ext>
            </a:extLst>
          </p:cNvPr>
          <p:cNvSpPr txBox="1"/>
          <p:nvPr/>
        </p:nvSpPr>
        <p:spPr>
          <a:xfrm>
            <a:off x="902136" y="5474849"/>
            <a:ext cx="2013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8CC63BF0-EE80-9593-3F0A-C5F13FA326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88" b="29778"/>
          <a:stretch/>
        </p:blipFill>
        <p:spPr>
          <a:xfrm>
            <a:off x="7359569" y="5277716"/>
            <a:ext cx="1760913" cy="1460906"/>
          </a:xfrm>
          <a:prstGeom prst="rect">
            <a:avLst/>
          </a:prstGeom>
        </p:spPr>
      </p:pic>
      <p:pic>
        <p:nvPicPr>
          <p:cNvPr id="6" name="Imagen 5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F01015CD-FD60-5545-B26E-0EFB197A48E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69" b="31219"/>
          <a:stretch/>
        </p:blipFill>
        <p:spPr>
          <a:xfrm>
            <a:off x="5308037" y="3429000"/>
            <a:ext cx="2159564" cy="1684994"/>
          </a:xfrm>
          <a:prstGeom prst="rect">
            <a:avLst/>
          </a:prstGeom>
        </p:spPr>
      </p:pic>
      <p:pic>
        <p:nvPicPr>
          <p:cNvPr id="8" name="Imagen 7" descr="Escala de tiempo&#10;&#10;Descripción generada automáticamente">
            <a:extLst>
              <a:ext uri="{FF2B5EF4-FFF2-40B4-BE49-F238E27FC236}">
                <a16:creationId xmlns:a16="http://schemas.microsoft.com/office/drawing/2014/main" id="{5EC4230B-1474-CAD8-43C0-2B28C4E9C67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61" b="55225"/>
          <a:stretch/>
        </p:blipFill>
        <p:spPr>
          <a:xfrm>
            <a:off x="4662159" y="1111127"/>
            <a:ext cx="3086100" cy="145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19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AB5B756-F1A5-89F6-BDE4-EF3747770A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94" t="34726" r="21566" b="32306"/>
          <a:stretch/>
        </p:blipFill>
        <p:spPr>
          <a:xfrm>
            <a:off x="284670" y="983412"/>
            <a:ext cx="8676529" cy="54864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9B40348-D386-4782-32D6-08204687623A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DE68EF-F99A-72F5-CCE9-589E4739759B}"/>
              </a:ext>
            </a:extLst>
          </p:cNvPr>
          <p:cNvSpPr txBox="1"/>
          <p:nvPr/>
        </p:nvSpPr>
        <p:spPr>
          <a:xfrm>
            <a:off x="6616456" y="69013"/>
            <a:ext cx="2107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solidFill>
                  <a:schemeClr val="bg1"/>
                </a:solidFill>
              </a:rPr>
              <a:t>Workbook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pg</a:t>
            </a:r>
            <a:r>
              <a:rPr lang="es-MX" dirty="0">
                <a:solidFill>
                  <a:schemeClr val="bg1"/>
                </a:solidFill>
              </a:rPr>
              <a:t> 25 ex1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F55F7A8-5EFC-09B7-225B-BE428E631B19}"/>
              </a:ext>
            </a:extLst>
          </p:cNvPr>
          <p:cNvSpPr txBox="1"/>
          <p:nvPr/>
        </p:nvSpPr>
        <p:spPr>
          <a:xfrm>
            <a:off x="37578" y="450937"/>
            <a:ext cx="5852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Match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words</a:t>
            </a:r>
            <a:r>
              <a:rPr lang="es-MX" sz="1600" dirty="0"/>
              <a:t> in </a:t>
            </a:r>
            <a:r>
              <a:rPr lang="es-MX" sz="1600" dirty="0" err="1"/>
              <a:t>columns</a:t>
            </a:r>
            <a:r>
              <a:rPr lang="es-MX" sz="1600" dirty="0"/>
              <a:t> A and B. </a:t>
            </a:r>
            <a:r>
              <a:rPr lang="es-MX" sz="1600" dirty="0" err="1"/>
              <a:t>Write</a:t>
            </a:r>
            <a:r>
              <a:rPr lang="es-MX" sz="1600" dirty="0"/>
              <a:t>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names</a:t>
            </a:r>
            <a:r>
              <a:rPr lang="es-MX" sz="1600" dirty="0"/>
              <a:t> </a:t>
            </a:r>
            <a:r>
              <a:rPr lang="es-MX" sz="1600" dirty="0" err="1"/>
              <a:t>of</a:t>
            </a:r>
            <a:r>
              <a:rPr lang="es-MX" sz="1600" dirty="0"/>
              <a:t>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events</a:t>
            </a:r>
            <a:endParaRPr lang="es-MX" sz="16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042971F-7709-3907-F4CD-01BCC6AAB613}"/>
              </a:ext>
            </a:extLst>
          </p:cNvPr>
          <p:cNvSpPr txBox="1"/>
          <p:nvPr/>
        </p:nvSpPr>
        <p:spPr>
          <a:xfrm rot="10800000" flipV="1">
            <a:off x="5407508" y="2475020"/>
            <a:ext cx="3553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Birthday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party</a:t>
            </a:r>
            <a:endParaRPr lang="es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1B31139-C63F-ED05-A552-A19449BA30E2}"/>
              </a:ext>
            </a:extLst>
          </p:cNvPr>
          <p:cNvSpPr txBox="1"/>
          <p:nvPr/>
        </p:nvSpPr>
        <p:spPr>
          <a:xfrm rot="10800000" flipV="1">
            <a:off x="5407507" y="3181433"/>
            <a:ext cx="3553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Car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race</a:t>
            </a:r>
            <a:endParaRPr lang="es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E38023D-EF2B-675A-3F28-01D739623079}"/>
              </a:ext>
            </a:extLst>
          </p:cNvPr>
          <p:cNvSpPr txBox="1"/>
          <p:nvPr/>
        </p:nvSpPr>
        <p:spPr>
          <a:xfrm rot="10800000" flipV="1">
            <a:off x="5407506" y="3744686"/>
            <a:ext cx="3553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reunion</a:t>
            </a:r>
            <a:endParaRPr lang="es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946782C-21B1-7464-E803-EC9C09BDE0C4}"/>
              </a:ext>
            </a:extLst>
          </p:cNvPr>
          <p:cNvSpPr txBox="1"/>
          <p:nvPr/>
        </p:nvSpPr>
        <p:spPr>
          <a:xfrm rot="10800000" flipV="1">
            <a:off x="5407506" y="4420352"/>
            <a:ext cx="3553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Medical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appointment</a:t>
            </a:r>
            <a:endParaRPr lang="es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346949E-5E84-80B2-F5C5-D85EAA86A085}"/>
              </a:ext>
            </a:extLst>
          </p:cNvPr>
          <p:cNvSpPr txBox="1"/>
          <p:nvPr/>
        </p:nvSpPr>
        <p:spPr>
          <a:xfrm rot="10800000" flipV="1">
            <a:off x="5407505" y="5075750"/>
            <a:ext cx="3553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Rock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concert</a:t>
            </a:r>
            <a:endParaRPr lang="es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5C68A52-1996-273E-D00D-0904028969E7}"/>
              </a:ext>
            </a:extLst>
          </p:cNvPr>
          <p:cNvSpPr txBox="1"/>
          <p:nvPr/>
        </p:nvSpPr>
        <p:spPr>
          <a:xfrm rot="10800000" flipV="1">
            <a:off x="5407505" y="5689922"/>
            <a:ext cx="3553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Tenni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macth</a:t>
            </a:r>
            <a:endParaRPr lang="es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990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9B40348-D386-4782-32D6-08204687623A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 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DE68EF-F99A-72F5-CCE9-589E4739759B}"/>
              </a:ext>
            </a:extLst>
          </p:cNvPr>
          <p:cNvSpPr txBox="1"/>
          <p:nvPr/>
        </p:nvSpPr>
        <p:spPr>
          <a:xfrm>
            <a:off x="6616456" y="69013"/>
            <a:ext cx="234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solidFill>
                  <a:schemeClr val="bg1"/>
                </a:solidFill>
              </a:rPr>
              <a:t>Studentbook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pg</a:t>
            </a:r>
            <a:r>
              <a:rPr lang="es-MX" dirty="0">
                <a:solidFill>
                  <a:schemeClr val="bg1"/>
                </a:solidFill>
              </a:rPr>
              <a:t> 31 ex4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F55F7A8-5EFC-09B7-225B-BE428E631B19}"/>
              </a:ext>
            </a:extLst>
          </p:cNvPr>
          <p:cNvSpPr txBox="1"/>
          <p:nvPr/>
        </p:nvSpPr>
        <p:spPr>
          <a:xfrm>
            <a:off x="37578" y="450937"/>
            <a:ext cx="4932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Complete </a:t>
            </a:r>
            <a:r>
              <a:rPr lang="es-MX" sz="1600" dirty="0" err="1"/>
              <a:t>the</a:t>
            </a:r>
            <a:r>
              <a:rPr lang="es-MX" sz="1600" dirty="0"/>
              <a:t> chart </a:t>
            </a:r>
            <a:r>
              <a:rPr lang="es-MX" sz="1600" dirty="0" err="1"/>
              <a:t>with</a:t>
            </a:r>
            <a:r>
              <a:rPr lang="es-MX" sz="1600" dirty="0"/>
              <a:t> </a:t>
            </a:r>
            <a:r>
              <a:rPr lang="es-MX" sz="1600" dirty="0" err="1"/>
              <a:t>words</a:t>
            </a:r>
            <a:r>
              <a:rPr lang="es-MX" sz="1600" dirty="0"/>
              <a:t> and </a:t>
            </a:r>
            <a:r>
              <a:rPr lang="es-MX" sz="1600" dirty="0" err="1"/>
              <a:t>phrases</a:t>
            </a:r>
            <a:r>
              <a:rPr lang="es-MX" sz="1600" dirty="0"/>
              <a:t> </a:t>
            </a:r>
            <a:r>
              <a:rPr lang="es-MX" sz="1600" dirty="0" err="1"/>
              <a:t>from</a:t>
            </a:r>
            <a:r>
              <a:rPr lang="es-MX" sz="1600" dirty="0"/>
              <a:t>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list</a:t>
            </a:r>
            <a:r>
              <a:rPr lang="es-MX" sz="1600" dirty="0"/>
              <a:t>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203CFA1-9611-D99D-1281-2FAA40BD13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05" t="53272" r="7562" b="23033"/>
          <a:stretch/>
        </p:blipFill>
        <p:spPr>
          <a:xfrm>
            <a:off x="206945" y="1062447"/>
            <a:ext cx="8728127" cy="527739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E55CA37-A251-5C61-B4C9-7A8967483932}"/>
              </a:ext>
            </a:extLst>
          </p:cNvPr>
          <p:cNvSpPr txBox="1"/>
          <p:nvPr/>
        </p:nvSpPr>
        <p:spPr>
          <a:xfrm>
            <a:off x="3609109" y="248689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6789C66-CA6A-88A3-2818-93A84198D043}"/>
              </a:ext>
            </a:extLst>
          </p:cNvPr>
          <p:cNvSpPr txBox="1"/>
          <p:nvPr/>
        </p:nvSpPr>
        <p:spPr>
          <a:xfrm>
            <a:off x="522629" y="3874326"/>
            <a:ext cx="2310625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A soccer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game</a:t>
            </a:r>
            <a:endParaRPr lang="es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A car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race</a:t>
            </a:r>
            <a:endParaRPr lang="es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beseball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game</a:t>
            </a:r>
            <a:endParaRPr lang="es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A video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game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tournament</a:t>
            </a:r>
            <a:endParaRPr lang="es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CCA842E-6BB8-5EB5-8C95-D5EEA5E0AC44}"/>
              </a:ext>
            </a:extLst>
          </p:cNvPr>
          <p:cNvSpPr txBox="1"/>
          <p:nvPr/>
        </p:nvSpPr>
        <p:spPr>
          <a:xfrm>
            <a:off x="3368196" y="3874326"/>
            <a:ext cx="231062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birthday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party</a:t>
            </a:r>
            <a:endParaRPr lang="es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barbecue</a:t>
            </a:r>
            <a:endParaRPr lang="es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reunion</a:t>
            </a:r>
            <a:endParaRPr lang="es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wdding</a:t>
            </a:r>
            <a:endParaRPr lang="es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05424CE-634E-C51B-5158-4DF6D0F76AD4}"/>
              </a:ext>
            </a:extLst>
          </p:cNvPr>
          <p:cNvSpPr txBox="1"/>
          <p:nvPr/>
        </p:nvSpPr>
        <p:spPr>
          <a:xfrm>
            <a:off x="6197648" y="3874325"/>
            <a:ext cx="2310625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A rock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concert</a:t>
            </a:r>
            <a:endParaRPr lang="es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A musical </a:t>
            </a:r>
          </a:p>
          <a:p>
            <a:pPr algn="l"/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A hip-hop dance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perfomance</a:t>
            </a:r>
            <a:endParaRPr lang="es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A film festival </a:t>
            </a:r>
          </a:p>
        </p:txBody>
      </p:sp>
    </p:spTree>
    <p:extLst>
      <p:ext uri="{BB962C8B-B14F-4D97-AF65-F5344CB8AC3E}">
        <p14:creationId xmlns:p14="http://schemas.microsoft.com/office/powerpoint/2010/main" val="2503502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0" y="365293"/>
            <a:ext cx="409118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Formal and informal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ways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6640145" y="3112786"/>
            <a:ext cx="975845" cy="979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8B2FD82-B19E-E5B1-8EC2-CDF318820F5C}"/>
              </a:ext>
            </a:extLst>
          </p:cNvPr>
          <p:cNvSpPr txBox="1"/>
          <p:nvPr/>
        </p:nvSpPr>
        <p:spPr>
          <a:xfrm>
            <a:off x="0" y="0"/>
            <a:ext cx="9134412" cy="400110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“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6BFEFDD-BF80-89D9-91A1-2D00EFF88E20}"/>
              </a:ext>
            </a:extLst>
          </p:cNvPr>
          <p:cNvSpPr txBox="1"/>
          <p:nvPr/>
        </p:nvSpPr>
        <p:spPr>
          <a:xfrm>
            <a:off x="2668551" y="687944"/>
            <a:ext cx="6287559" cy="21236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Polite </a:t>
            </a:r>
            <a:r>
              <a:rPr lang="es-MX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Friday? </a:t>
            </a:r>
          </a:p>
          <a:p>
            <a:endParaRPr lang="es-MX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Casual </a:t>
            </a:r>
            <a:r>
              <a:rPr lang="es-MX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Friday? </a:t>
            </a:r>
          </a:p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don´t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Friday?</a:t>
            </a:r>
          </a:p>
          <a:p>
            <a:endParaRPr lang="es-MX" sz="2400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Informal </a:t>
            </a:r>
            <a:r>
              <a:rPr lang="es-MX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Friday?</a:t>
            </a:r>
          </a:p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Let´s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Friday.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87905BB-D83A-99B0-F79E-E00D9408F0F4}"/>
              </a:ext>
            </a:extLst>
          </p:cNvPr>
          <p:cNvSpPr txBox="1"/>
          <p:nvPr/>
        </p:nvSpPr>
        <p:spPr>
          <a:xfrm>
            <a:off x="90283" y="3157654"/>
            <a:ext cx="7011975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Polite </a:t>
            </a:r>
            <a:r>
              <a:rPr lang="es-MX" sz="1600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Yes,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I´d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love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Casual </a:t>
            </a:r>
            <a:r>
              <a:rPr lang="es-MX" sz="1600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16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Sure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time?</a:t>
            </a:r>
          </a:p>
          <a:p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Informal </a:t>
            </a:r>
            <a:r>
              <a:rPr lang="es-MX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MX" sz="20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sounds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great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469665B-2039-E54E-7EC9-E4EDDCCD1269}"/>
              </a:ext>
            </a:extLst>
          </p:cNvPr>
          <p:cNvSpPr txBox="1"/>
          <p:nvPr/>
        </p:nvSpPr>
        <p:spPr>
          <a:xfrm>
            <a:off x="64718" y="2847529"/>
            <a:ext cx="418736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Formal and informal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ways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accept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C66717A-D0A0-4885-B836-8B91528B6B48}"/>
              </a:ext>
            </a:extLst>
          </p:cNvPr>
          <p:cNvSpPr txBox="1"/>
          <p:nvPr/>
        </p:nvSpPr>
        <p:spPr>
          <a:xfrm>
            <a:off x="54280" y="4878829"/>
            <a:ext cx="42322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Formal and informal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ways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decline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BA164AD-50AE-4CBC-8846-F3B7E427B263}"/>
              </a:ext>
            </a:extLst>
          </p:cNvPr>
          <p:cNvSpPr txBox="1"/>
          <p:nvPr/>
        </p:nvSpPr>
        <p:spPr>
          <a:xfrm>
            <a:off x="92372" y="5226532"/>
            <a:ext cx="6972308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Polite </a:t>
            </a:r>
            <a:r>
              <a:rPr lang="es-MX" sz="1600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appreciate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invite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unfuntunately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can´t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I´m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sorry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600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Casual </a:t>
            </a:r>
            <a:r>
              <a:rPr lang="es-MX" sz="1600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Maybe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another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I´m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busy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Informal </a:t>
            </a:r>
            <a:r>
              <a:rPr lang="es-MX" sz="1600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Can I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rain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4" descr="Premium Photo | Man is making a hand gesture of invitation or offers help.">
            <a:extLst>
              <a:ext uri="{FF2B5EF4-FFF2-40B4-BE49-F238E27FC236}">
                <a16:creationId xmlns:a16="http://schemas.microsoft.com/office/drawing/2014/main" id="{C7BFB1DD-6716-366F-EB58-BDC76345A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363" y="563671"/>
            <a:ext cx="2801492" cy="206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11,643 imágenes de Girl point left - Imágenes, fotos y vectores de stock |  Shutterstock">
            <a:extLst>
              <a:ext uri="{FF2B5EF4-FFF2-40B4-BE49-F238E27FC236}">
                <a16:creationId xmlns:a16="http://schemas.microsoft.com/office/drawing/2014/main" id="{EAD661B0-2044-5FAA-D6BE-4CA9FA38F7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4" t="4102" r="719" b="24978"/>
          <a:stretch/>
        </p:blipFill>
        <p:spPr bwMode="auto">
          <a:xfrm flipH="1">
            <a:off x="6731120" y="2555310"/>
            <a:ext cx="2312671" cy="233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D154122A-236F-65A0-5DD2-B7FB88EA761E}"/>
              </a:ext>
            </a:extLst>
          </p:cNvPr>
          <p:cNvSpPr txBox="1"/>
          <p:nvPr/>
        </p:nvSpPr>
        <p:spPr>
          <a:xfrm>
            <a:off x="5461347" y="5672344"/>
            <a:ext cx="1440494" cy="5770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s-MX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apologize</a:t>
            </a:r>
            <a:endParaRPr lang="es-MX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s-MX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excuse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justify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refuse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E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8" descr="16,764 Two Things Images, Stock Photos &amp; Vectors | Shutterstock">
            <a:extLst>
              <a:ext uri="{FF2B5EF4-FFF2-40B4-BE49-F238E27FC236}">
                <a16:creationId xmlns:a16="http://schemas.microsoft.com/office/drawing/2014/main" id="{8BE1F84B-15C4-D925-3D1D-141EEA0D24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4" b="9961"/>
          <a:stretch/>
        </p:blipFill>
        <p:spPr bwMode="auto">
          <a:xfrm>
            <a:off x="6688899" y="5004995"/>
            <a:ext cx="2455101" cy="185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412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04AB63F-13B8-EE73-A0B8-C255804F5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32" t="16541" r="35755" b="19560"/>
          <a:stretch/>
        </p:blipFill>
        <p:spPr>
          <a:xfrm>
            <a:off x="112143" y="767749"/>
            <a:ext cx="8619354" cy="596085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53AF922-6AD7-61D6-F941-A8438A0B5F00}"/>
              </a:ext>
            </a:extLst>
          </p:cNvPr>
          <p:cNvSpPr txBox="1"/>
          <p:nvPr/>
        </p:nvSpPr>
        <p:spPr>
          <a:xfrm>
            <a:off x="6764951" y="0"/>
            <a:ext cx="237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30 ex 1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40B62BF0-F59E-5307-BEFB-3A0F979060F2}"/>
              </a:ext>
            </a:extLst>
          </p:cNvPr>
          <p:cNvCxnSpPr/>
          <p:nvPr/>
        </p:nvCxnSpPr>
        <p:spPr>
          <a:xfrm>
            <a:off x="0" y="407961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6A321874-06D5-AEF8-32A1-117A6317F4AF}"/>
              </a:ext>
            </a:extLst>
          </p:cNvPr>
          <p:cNvSpPr txBox="1"/>
          <p:nvPr/>
        </p:nvSpPr>
        <p:spPr>
          <a:xfrm>
            <a:off x="1" y="-112547"/>
            <a:ext cx="4840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/>
              <a:t>Language</a:t>
            </a:r>
            <a:r>
              <a:rPr lang="es-MX" sz="3200" dirty="0"/>
              <a:t> </a:t>
            </a:r>
            <a:r>
              <a:rPr lang="es-MX" sz="3200" dirty="0" err="1"/>
              <a:t>functions</a:t>
            </a:r>
            <a:r>
              <a:rPr lang="es-MX" sz="3200" dirty="0"/>
              <a:t> </a:t>
            </a:r>
            <a:r>
              <a:rPr lang="es-MX" sz="3200" dirty="0" err="1"/>
              <a:t>Practice</a:t>
            </a:r>
            <a:endParaRPr lang="es-MX" sz="3200" b="1" i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0D2202F-D972-8603-85C2-117D5EBE33E0}"/>
              </a:ext>
            </a:extLst>
          </p:cNvPr>
          <p:cNvSpPr txBox="1"/>
          <p:nvPr/>
        </p:nvSpPr>
        <p:spPr>
          <a:xfrm>
            <a:off x="37578" y="450937"/>
            <a:ext cx="7261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/>
              <a:t>Read</a:t>
            </a:r>
            <a:r>
              <a:rPr lang="es-MX" sz="1600" dirty="0"/>
              <a:t>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following</a:t>
            </a:r>
            <a:r>
              <a:rPr lang="es-MX" sz="1600" dirty="0"/>
              <a:t> </a:t>
            </a:r>
            <a:r>
              <a:rPr lang="es-MX" sz="1600" dirty="0" err="1"/>
              <a:t>article</a:t>
            </a:r>
            <a:r>
              <a:rPr lang="es-MX" sz="1600" dirty="0"/>
              <a:t>, </a:t>
            </a:r>
            <a:r>
              <a:rPr lang="es-MX" sz="1600" dirty="0" err="1"/>
              <a:t>practice</a:t>
            </a:r>
            <a:r>
              <a:rPr lang="es-MX" sz="1600" dirty="0"/>
              <a:t> </a:t>
            </a:r>
            <a:r>
              <a:rPr lang="es-MX" sz="1600" dirty="0" err="1"/>
              <a:t>some</a:t>
            </a:r>
            <a:r>
              <a:rPr lang="es-MX" sz="1600" dirty="0"/>
              <a:t> </a:t>
            </a:r>
            <a:r>
              <a:rPr lang="es-MX" sz="1600" dirty="0" err="1"/>
              <a:t>expressions</a:t>
            </a:r>
            <a:r>
              <a:rPr lang="es-MX" sz="1600" dirty="0"/>
              <a:t> </a:t>
            </a:r>
            <a:r>
              <a:rPr lang="es-MX" sz="1600" dirty="0" err="1"/>
              <a:t>to</a:t>
            </a:r>
            <a:r>
              <a:rPr lang="es-MX" sz="1600" dirty="0"/>
              <a:t> decline </a:t>
            </a:r>
            <a:r>
              <a:rPr lang="es-MX" sz="1600" dirty="0" err="1"/>
              <a:t>an</a:t>
            </a:r>
            <a:r>
              <a:rPr lang="es-MX" sz="1600" dirty="0"/>
              <a:t> </a:t>
            </a:r>
            <a:r>
              <a:rPr lang="es-MX" sz="1600" dirty="0" err="1"/>
              <a:t>invitation</a:t>
            </a:r>
            <a:r>
              <a:rPr lang="es-MX" sz="1600" dirty="0"/>
              <a:t> </a:t>
            </a:r>
            <a:r>
              <a:rPr lang="es-MX" sz="1600" dirty="0" err="1"/>
              <a:t>politely</a:t>
            </a:r>
            <a:r>
              <a:rPr lang="es-MX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9339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9952" t="31362" r="6752" b="36803"/>
          <a:stretch/>
        </p:blipFill>
        <p:spPr>
          <a:xfrm>
            <a:off x="175365" y="609026"/>
            <a:ext cx="8680536" cy="5766721"/>
          </a:xfrm>
          <a:prstGeom prst="rect">
            <a:avLst/>
          </a:prstGeom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CF5564F-BF5B-EF1A-3457-E0BE7EEAC3E1}"/>
              </a:ext>
            </a:extLst>
          </p:cNvPr>
          <p:cNvCxnSpPr/>
          <p:nvPr/>
        </p:nvCxnSpPr>
        <p:spPr>
          <a:xfrm>
            <a:off x="0" y="407961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CD152AB9-A336-D87A-1EA6-3DFA02BA1514}"/>
              </a:ext>
            </a:extLst>
          </p:cNvPr>
          <p:cNvSpPr txBox="1"/>
          <p:nvPr/>
        </p:nvSpPr>
        <p:spPr>
          <a:xfrm>
            <a:off x="1" y="-24865"/>
            <a:ext cx="4491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Accept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Decline 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D93E9D4D-EAE8-794B-2F54-B66461AC3674}"/>
              </a:ext>
            </a:extLst>
          </p:cNvPr>
          <p:cNvSpPr/>
          <p:nvPr/>
        </p:nvSpPr>
        <p:spPr>
          <a:xfrm>
            <a:off x="4952998" y="2819399"/>
            <a:ext cx="437679" cy="3965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82A2697F-E03A-B899-2575-7F5ACE10B2C9}"/>
              </a:ext>
            </a:extLst>
          </p:cNvPr>
          <p:cNvSpPr/>
          <p:nvPr/>
        </p:nvSpPr>
        <p:spPr>
          <a:xfrm>
            <a:off x="4273096" y="3830781"/>
            <a:ext cx="437679" cy="3965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2BF8F109-701C-D664-1FFE-E192A0184B87}"/>
              </a:ext>
            </a:extLst>
          </p:cNvPr>
          <p:cNvSpPr/>
          <p:nvPr/>
        </p:nvSpPr>
        <p:spPr>
          <a:xfrm>
            <a:off x="4952997" y="4399305"/>
            <a:ext cx="437679" cy="3965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908BF85-B5E5-9FBA-301D-0E5D943B9727}"/>
              </a:ext>
            </a:extLst>
          </p:cNvPr>
          <p:cNvSpPr/>
          <p:nvPr/>
        </p:nvSpPr>
        <p:spPr>
          <a:xfrm>
            <a:off x="4273095" y="5396345"/>
            <a:ext cx="437679" cy="3965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318046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BA2D593-CA83-F770-4167-D977398FDB0F}"/>
              </a:ext>
            </a:extLst>
          </p:cNvPr>
          <p:cNvSpPr txBox="1"/>
          <p:nvPr/>
        </p:nvSpPr>
        <p:spPr>
          <a:xfrm>
            <a:off x="6754491" y="0"/>
            <a:ext cx="237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30 ex 2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28945FB-D79C-D0A7-FCB4-18AEF7377563}"/>
              </a:ext>
            </a:extLst>
          </p:cNvPr>
          <p:cNvCxnSpPr/>
          <p:nvPr/>
        </p:nvCxnSpPr>
        <p:spPr>
          <a:xfrm>
            <a:off x="0" y="407961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6D95232D-4A5C-B7B0-795B-7E23690E64FE}"/>
              </a:ext>
            </a:extLst>
          </p:cNvPr>
          <p:cNvSpPr txBox="1"/>
          <p:nvPr/>
        </p:nvSpPr>
        <p:spPr>
          <a:xfrm>
            <a:off x="1" y="-112547"/>
            <a:ext cx="3007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/>
              <a:t>SpeakingPractice</a:t>
            </a:r>
            <a:endParaRPr lang="es-MX" sz="3200" b="1" i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ED62FE8-5CEA-BC81-C282-58409E3BCCEE}"/>
              </a:ext>
            </a:extLst>
          </p:cNvPr>
          <p:cNvSpPr txBox="1"/>
          <p:nvPr/>
        </p:nvSpPr>
        <p:spPr>
          <a:xfrm>
            <a:off x="37578" y="450937"/>
            <a:ext cx="6177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/>
              <a:t>Practice</a:t>
            </a:r>
            <a:r>
              <a:rPr lang="es-MX" sz="1600" dirty="0"/>
              <a:t>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following</a:t>
            </a:r>
            <a:r>
              <a:rPr lang="es-MX" sz="1600" dirty="0"/>
              <a:t> </a:t>
            </a:r>
            <a:r>
              <a:rPr lang="es-MX" sz="1600" dirty="0" err="1"/>
              <a:t>conversation</a:t>
            </a:r>
            <a:r>
              <a:rPr lang="es-MX" sz="1600" dirty="0"/>
              <a:t>. “Are </a:t>
            </a:r>
            <a:r>
              <a:rPr lang="es-MX" sz="1600" dirty="0" err="1"/>
              <a:t>you</a:t>
            </a:r>
            <a:r>
              <a:rPr lang="es-MX" sz="1600" dirty="0"/>
              <a:t> </a:t>
            </a:r>
            <a:r>
              <a:rPr lang="es-MX" sz="1600" dirty="0" err="1"/>
              <a:t>doing</a:t>
            </a:r>
            <a:r>
              <a:rPr lang="es-MX" sz="1600" dirty="0"/>
              <a:t> </a:t>
            </a:r>
            <a:r>
              <a:rPr lang="es-MX" sz="1600" dirty="0" err="1"/>
              <a:t>anything</a:t>
            </a:r>
            <a:r>
              <a:rPr lang="es-MX" sz="1600" dirty="0"/>
              <a:t> </a:t>
            </a:r>
            <a:r>
              <a:rPr lang="es-MX" sz="1600" dirty="0" err="1"/>
              <a:t>tomorrow</a:t>
            </a:r>
            <a:r>
              <a:rPr lang="es-MX" sz="1600" dirty="0"/>
              <a:t>?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6498CA5-7296-C1B2-5D28-3A721595C5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95" t="34320" r="82130" b="62598"/>
          <a:stretch/>
        </p:blipFill>
        <p:spPr>
          <a:xfrm>
            <a:off x="146137" y="702157"/>
            <a:ext cx="1708542" cy="22631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E075181-8C6E-4360-C288-FD3998D47D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95" t="38833" r="30660" b="24976"/>
          <a:stretch/>
        </p:blipFill>
        <p:spPr>
          <a:xfrm>
            <a:off x="37577" y="1388799"/>
            <a:ext cx="8700979" cy="417230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4EFFCD9-5CA3-7C2E-DB17-0E95CCB782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95" t="74633" r="72180" b="22273"/>
          <a:stretch/>
        </p:blipFill>
        <p:spPr>
          <a:xfrm>
            <a:off x="128352" y="5364326"/>
            <a:ext cx="2887445" cy="221170"/>
          </a:xfrm>
          <a:prstGeom prst="rect">
            <a:avLst/>
          </a:prstGeom>
        </p:spPr>
      </p:pic>
      <p:graphicFrame>
        <p:nvGraphicFramePr>
          <p:cNvPr id="12" name="Tabla 12">
            <a:extLst>
              <a:ext uri="{FF2B5EF4-FFF2-40B4-BE49-F238E27FC236}">
                <a16:creationId xmlns:a16="http://schemas.microsoft.com/office/drawing/2014/main" id="{3BE997A5-FF95-B366-37EA-F29B1F249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594594"/>
              </p:ext>
            </p:extLst>
          </p:nvPr>
        </p:nvGraphicFramePr>
        <p:xfrm>
          <a:off x="146136" y="6035663"/>
          <a:ext cx="8592421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1796">
                  <a:extLst>
                    <a:ext uri="{9D8B030D-6E8A-4147-A177-3AD203B41FA5}">
                      <a16:colId xmlns:a16="http://schemas.microsoft.com/office/drawing/2014/main" val="3891238331"/>
                    </a:ext>
                  </a:extLst>
                </a:gridCol>
                <a:gridCol w="4580625">
                  <a:extLst>
                    <a:ext uri="{9D8B030D-6E8A-4147-A177-3AD203B41FA5}">
                      <a16:colId xmlns:a16="http://schemas.microsoft.com/office/drawing/2014/main" val="3919069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Alicia and Mike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going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dinner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Korean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house</a:t>
                      </a:r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178821"/>
                  </a:ext>
                </a:extLst>
              </a:tr>
              <a:tr h="356730">
                <a:tc>
                  <a:txBody>
                    <a:bodyPr/>
                    <a:lstStyle/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are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going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dinner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Garrett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942703"/>
                  </a:ext>
                </a:extLst>
              </a:tr>
            </a:tbl>
          </a:graphicData>
        </a:graphic>
      </p:graphicFrame>
      <p:pic>
        <p:nvPicPr>
          <p:cNvPr id="16" name="0732C570">
            <a:hlinkClick r:id="" action="ppaction://media"/>
            <a:extLst>
              <a:ext uri="{FF2B5EF4-FFF2-40B4-BE49-F238E27FC236}">
                <a16:creationId xmlns:a16="http://schemas.microsoft.com/office/drawing/2014/main" id="{8FE4A2C3-5604-B345-EC43-5355D1B3B95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5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9726" y="5622570"/>
            <a:ext cx="345570" cy="345570"/>
          </a:xfrm>
          <a:prstGeom prst="rect">
            <a:avLst/>
          </a:prstGeom>
        </p:spPr>
      </p:pic>
      <p:pic>
        <p:nvPicPr>
          <p:cNvPr id="17" name="1042D136">
            <a:hlinkClick r:id="" action="ppaction://media"/>
            <a:extLst>
              <a:ext uri="{FF2B5EF4-FFF2-40B4-BE49-F238E27FC236}">
                <a16:creationId xmlns:a16="http://schemas.microsoft.com/office/drawing/2014/main" id="{4C50CBA2-5457-0928-BD58-2E1F6B9FC60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924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6136" y="920354"/>
            <a:ext cx="345570" cy="34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96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2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8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lack Man Call me Gesture by Stockland | VideoHive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9" r="10752"/>
          <a:stretch/>
        </p:blipFill>
        <p:spPr bwMode="auto">
          <a:xfrm flipH="1">
            <a:off x="2430049" y="1490597"/>
            <a:ext cx="2317315" cy="222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heerful Young Beautiful Girl Smiling, : Video de stock (totalmente libre  de regalías) 19096372 | Shutterstoc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524" y="4799151"/>
            <a:ext cx="2401192" cy="205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Asombrosa mujer mirando a la izquierda | Foto Premium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6"/>
          <a:stretch/>
        </p:blipFill>
        <p:spPr bwMode="auto">
          <a:xfrm>
            <a:off x="7376688" y="4477945"/>
            <a:ext cx="1767312" cy="238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Muy Feliz Y Sorprendida Atractiva Pareja Mmature Mirando A Cámara Aislada  En Blanco Fotos, Retratos, Imágenes Y Fotografía De Archivo Libres De  Derecho. Image 17642906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55"/>
          <a:stretch/>
        </p:blipFill>
        <p:spPr bwMode="auto">
          <a:xfrm>
            <a:off x="7317386" y="1851356"/>
            <a:ext cx="1826614" cy="204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lamada ovalada 11"/>
          <p:cNvSpPr/>
          <p:nvPr/>
        </p:nvSpPr>
        <p:spPr>
          <a:xfrm>
            <a:off x="1901351" y="2791420"/>
            <a:ext cx="1430572" cy="853655"/>
          </a:xfrm>
          <a:prstGeom prst="wedgeEllipseCallout">
            <a:avLst>
              <a:gd name="adj1" fmla="val 62455"/>
              <a:gd name="adj2" fmla="val -64136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</a:t>
            </a:r>
            <a:r>
              <a:rPr lang="es-MX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i’d</a:t>
            </a:r>
            <a:r>
              <a:rPr lang="es-MX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love</a:t>
            </a:r>
            <a:r>
              <a:rPr lang="es-MX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endParaRPr lang="es-MX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lamada ovalada 12"/>
          <p:cNvSpPr/>
          <p:nvPr/>
        </p:nvSpPr>
        <p:spPr>
          <a:xfrm>
            <a:off x="7114784" y="3006347"/>
            <a:ext cx="1315233" cy="738935"/>
          </a:xfrm>
          <a:prstGeom prst="wedgeEllipseCallout">
            <a:avLst>
              <a:gd name="adj1" fmla="val 34634"/>
              <a:gd name="adj2" fmla="val -8839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Sure</a:t>
            </a:r>
            <a:r>
              <a:rPr lang="es-MX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MX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Llamada ovalada 7"/>
          <p:cNvSpPr/>
          <p:nvPr/>
        </p:nvSpPr>
        <p:spPr>
          <a:xfrm>
            <a:off x="1647913" y="6051775"/>
            <a:ext cx="1358334" cy="806225"/>
          </a:xfrm>
          <a:prstGeom prst="wedgeEllipseCallout">
            <a:avLst>
              <a:gd name="adj1" fmla="val 65183"/>
              <a:gd name="adj2" fmla="val -74486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MX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sounds</a:t>
            </a:r>
            <a:r>
              <a:rPr lang="es-MX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awesome</a:t>
            </a:r>
            <a:endParaRPr lang="es-MX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D4A7CD-E2D6-B3FD-C126-C54E1E370B49}"/>
              </a:ext>
            </a:extLst>
          </p:cNvPr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“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484304-0A47-D1CC-0ED7-F7A2FE0FB628}"/>
              </a:ext>
            </a:extLst>
          </p:cNvPr>
          <p:cNvSpPr txBox="1"/>
          <p:nvPr/>
        </p:nvSpPr>
        <p:spPr>
          <a:xfrm>
            <a:off x="0" y="394501"/>
            <a:ext cx="88684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acceptances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blanks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18" descr="Business Woman Pointing His Hand Smiling Foto de stock 367912991 |  Shutterstock">
            <a:extLst>
              <a:ext uri="{FF2B5EF4-FFF2-40B4-BE49-F238E27FC236}">
                <a16:creationId xmlns:a16="http://schemas.microsoft.com/office/drawing/2014/main" id="{CF22DAC7-5E28-9CC2-3667-676BC799AA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1" r="2705" b="7447"/>
          <a:stretch/>
        </p:blipFill>
        <p:spPr bwMode="auto">
          <a:xfrm flipH="1">
            <a:off x="-87683" y="1290182"/>
            <a:ext cx="2602670" cy="246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lamada ovalada 11">
            <a:extLst>
              <a:ext uri="{FF2B5EF4-FFF2-40B4-BE49-F238E27FC236}">
                <a16:creationId xmlns:a16="http://schemas.microsoft.com/office/drawing/2014/main" id="{F85E9CA8-E80E-4890-BE1D-47322C5967D2}"/>
              </a:ext>
            </a:extLst>
          </p:cNvPr>
          <p:cNvSpPr/>
          <p:nvPr/>
        </p:nvSpPr>
        <p:spPr>
          <a:xfrm>
            <a:off x="1515133" y="1202702"/>
            <a:ext cx="1430572" cy="853655"/>
          </a:xfrm>
          <a:prstGeom prst="wedgeEllipseCallout">
            <a:avLst>
              <a:gd name="adj1" fmla="val -67133"/>
              <a:gd name="adj2" fmla="val 45915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rock </a:t>
            </a:r>
            <a:r>
              <a:rPr lang="es-MX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concert</a:t>
            </a:r>
            <a:r>
              <a:rPr lang="es-MX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Friday?</a:t>
            </a:r>
          </a:p>
        </p:txBody>
      </p:sp>
      <p:pic>
        <p:nvPicPr>
          <p:cNvPr id="6" name="Picture 16" descr="11,643 imágenes de Girl point left - Imágenes, fotos y vectores de stock |  Shutterstock">
            <a:extLst>
              <a:ext uri="{FF2B5EF4-FFF2-40B4-BE49-F238E27FC236}">
                <a16:creationId xmlns:a16="http://schemas.microsoft.com/office/drawing/2014/main" id="{D12E9B3D-82DB-63ED-D18C-9C3547F7AE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4" t="4102" r="719" b="24978"/>
          <a:stretch/>
        </p:blipFill>
        <p:spPr bwMode="auto">
          <a:xfrm>
            <a:off x="-187891" y="4559474"/>
            <a:ext cx="2154410" cy="229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lamada ovalada 7">
            <a:extLst>
              <a:ext uri="{FF2B5EF4-FFF2-40B4-BE49-F238E27FC236}">
                <a16:creationId xmlns:a16="http://schemas.microsoft.com/office/drawing/2014/main" id="{F6705399-715E-6C89-1FB7-F18D51147829}"/>
              </a:ext>
            </a:extLst>
          </p:cNvPr>
          <p:cNvSpPr/>
          <p:nvPr/>
        </p:nvSpPr>
        <p:spPr>
          <a:xfrm>
            <a:off x="1487162" y="4734838"/>
            <a:ext cx="1358334" cy="709808"/>
          </a:xfrm>
          <a:prstGeom prst="wedgeEllipseCallout">
            <a:avLst>
              <a:gd name="adj1" fmla="val -81441"/>
              <a:gd name="adj2" fmla="val 29843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s-MX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es-MX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shopping </a:t>
            </a:r>
            <a:r>
              <a:rPr lang="es-MX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Sunday</a:t>
            </a:r>
            <a:r>
              <a:rPr lang="es-MX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" name="Picture 14" descr="Premium Photo | Man is making a hand gesture of invitation or offers help.">
            <a:extLst>
              <a:ext uri="{FF2B5EF4-FFF2-40B4-BE49-F238E27FC236}">
                <a16:creationId xmlns:a16="http://schemas.microsoft.com/office/drawing/2014/main" id="{3DC9AA51-0669-B9ED-05D7-4EC9E780C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97884" y="4446739"/>
            <a:ext cx="2755726" cy="214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lamada ovalada 13"/>
          <p:cNvSpPr/>
          <p:nvPr/>
        </p:nvSpPr>
        <p:spPr>
          <a:xfrm>
            <a:off x="7016667" y="5984118"/>
            <a:ext cx="1179204" cy="773674"/>
          </a:xfrm>
          <a:prstGeom prst="wedgeEllipseCallout">
            <a:avLst>
              <a:gd name="adj1" fmla="val 51743"/>
              <a:gd name="adj2" fmla="val -128391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Sure</a:t>
            </a:r>
            <a:r>
              <a:rPr lang="es-MX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</a:t>
            </a:r>
            <a:r>
              <a:rPr lang="es-MX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Good idea</a:t>
            </a:r>
          </a:p>
        </p:txBody>
      </p:sp>
      <p:sp>
        <p:nvSpPr>
          <p:cNvPr id="10" name="Llamada ovalada 13">
            <a:extLst>
              <a:ext uri="{FF2B5EF4-FFF2-40B4-BE49-F238E27FC236}">
                <a16:creationId xmlns:a16="http://schemas.microsoft.com/office/drawing/2014/main" id="{23CFBD91-C5C3-4833-DC28-84248510AEF1}"/>
              </a:ext>
            </a:extLst>
          </p:cNvPr>
          <p:cNvSpPr/>
          <p:nvPr/>
        </p:nvSpPr>
        <p:spPr>
          <a:xfrm>
            <a:off x="6693078" y="4558238"/>
            <a:ext cx="1179204" cy="773674"/>
          </a:xfrm>
          <a:prstGeom prst="wedgeEllipseCallout">
            <a:avLst>
              <a:gd name="adj1" fmla="val -87411"/>
              <a:gd name="adj2" fmla="val 48083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s-MX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don`to</a:t>
            </a:r>
            <a:r>
              <a:rPr lang="es-MX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es-MX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muscal</a:t>
            </a:r>
            <a:r>
              <a:rPr lang="es-MX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1" name="Picture 10" descr="85,979 Man Agreeing Images, Stock Photos &amp; Vectors | Shutterstock">
            <a:extLst>
              <a:ext uri="{FF2B5EF4-FFF2-40B4-BE49-F238E27FC236}">
                <a16:creationId xmlns:a16="http://schemas.microsoft.com/office/drawing/2014/main" id="{5A1A9EE9-EA09-A5AE-9DFE-533DC452D0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9F9FB"/>
              </a:clrFrom>
              <a:clrTo>
                <a:srgbClr val="F9F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1" t="1742" r="6839" b="5264"/>
          <a:stretch/>
        </p:blipFill>
        <p:spPr bwMode="auto">
          <a:xfrm>
            <a:off x="5164936" y="1240077"/>
            <a:ext cx="1844964" cy="249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Llamada ovalada 12">
            <a:extLst>
              <a:ext uri="{FF2B5EF4-FFF2-40B4-BE49-F238E27FC236}">
                <a16:creationId xmlns:a16="http://schemas.microsoft.com/office/drawing/2014/main" id="{BD368479-B10F-EB71-FBD7-909E522E27C9}"/>
              </a:ext>
            </a:extLst>
          </p:cNvPr>
          <p:cNvSpPr/>
          <p:nvPr/>
        </p:nvSpPr>
        <p:spPr>
          <a:xfrm>
            <a:off x="6553200" y="1592993"/>
            <a:ext cx="1315233" cy="738935"/>
          </a:xfrm>
          <a:prstGeom prst="wedgeEllipseCallout">
            <a:avLst>
              <a:gd name="adj1" fmla="val -78699"/>
              <a:gd name="adj2" fmla="val -13811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watching</a:t>
            </a:r>
            <a:r>
              <a:rPr lang="es-MX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soocer</a:t>
            </a:r>
            <a:r>
              <a:rPr lang="es-MX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</a:t>
            </a:r>
            <a:r>
              <a:rPr lang="es-MX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66271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0" descr="Chica guapa en camisa de cuadros cansada de demasiado ruido | Foto Gratis">
            <a:extLst>
              <a:ext uri="{FF2B5EF4-FFF2-40B4-BE49-F238E27FC236}">
                <a16:creationId xmlns:a16="http://schemas.microsoft.com/office/drawing/2014/main" id="{F109D807-EAA0-B905-9524-34955FC9F4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AE8EB"/>
              </a:clrFrom>
              <a:clrTo>
                <a:srgbClr val="EAE8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7"/>
          <a:stretch/>
        </p:blipFill>
        <p:spPr bwMode="auto">
          <a:xfrm flipH="1">
            <a:off x="1703539" y="4325361"/>
            <a:ext cx="2342367" cy="253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“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decline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5122" name="Picture 2" descr="A1-A2 Level. Accepting &amp; Declining an invitation in Spanish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t="2296" r="58434" b="80450"/>
          <a:stretch/>
        </p:blipFill>
        <p:spPr bwMode="auto">
          <a:xfrm>
            <a:off x="0" y="778161"/>
            <a:ext cx="3181611" cy="334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Llamada ovalada 32"/>
          <p:cNvSpPr/>
          <p:nvPr/>
        </p:nvSpPr>
        <p:spPr>
          <a:xfrm>
            <a:off x="2455176" y="2933178"/>
            <a:ext cx="1440419" cy="1037696"/>
          </a:xfrm>
          <a:prstGeom prst="wedgeEllipseCallout">
            <a:avLst>
              <a:gd name="adj1" fmla="val -59874"/>
              <a:gd name="adj2" fmla="val -73466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Sory</a:t>
            </a:r>
            <a:r>
              <a:rPr lang="es-MX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s-MX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</a:t>
            </a:r>
            <a:r>
              <a:rPr lang="es-MX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really</a:t>
            </a:r>
            <a:r>
              <a:rPr lang="es-MX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busy</a:t>
            </a:r>
            <a:r>
              <a:rPr lang="es-MX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endParaRPr lang="es-MX" sz="13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7038474" y="1918030"/>
            <a:ext cx="665107" cy="780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36" name="Llamada ovalada 35"/>
          <p:cNvSpPr/>
          <p:nvPr/>
        </p:nvSpPr>
        <p:spPr>
          <a:xfrm>
            <a:off x="1018718" y="782234"/>
            <a:ext cx="1511539" cy="733416"/>
          </a:xfrm>
          <a:prstGeom prst="wedgeEllipseCallout">
            <a:avLst>
              <a:gd name="adj1" fmla="val -51542"/>
              <a:gd name="adj2" fmla="val 125009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mother´s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18" descr="Business Woman Pointing His Hand Smiling Foto de stock 367912991 |  Shutterstock">
            <a:extLst>
              <a:ext uri="{FF2B5EF4-FFF2-40B4-BE49-F238E27FC236}">
                <a16:creationId xmlns:a16="http://schemas.microsoft.com/office/drawing/2014/main" id="{9766B7FE-A190-CCB2-0605-2EE213F9C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1" r="2705" b="7447"/>
          <a:stretch/>
        </p:blipFill>
        <p:spPr bwMode="auto">
          <a:xfrm flipH="1">
            <a:off x="4359058" y="1503124"/>
            <a:ext cx="2655516" cy="251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1,877 imágenes de Man watching clock - Imágenes, fotos y vectores de stock  | Shutterstock">
            <a:extLst>
              <a:ext uri="{FF2B5EF4-FFF2-40B4-BE49-F238E27FC236}">
                <a16:creationId xmlns:a16="http://schemas.microsoft.com/office/drawing/2014/main" id="{90D6A228-30D5-8324-AA15-514A0A7854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5" b="8082"/>
          <a:stretch/>
        </p:blipFill>
        <p:spPr bwMode="auto">
          <a:xfrm>
            <a:off x="7337775" y="1556881"/>
            <a:ext cx="1806225" cy="245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lamada ovalada 32">
            <a:extLst>
              <a:ext uri="{FF2B5EF4-FFF2-40B4-BE49-F238E27FC236}">
                <a16:creationId xmlns:a16="http://schemas.microsoft.com/office/drawing/2014/main" id="{4CB25313-AFAF-18E2-5222-FB3CE8CDFA01}"/>
              </a:ext>
            </a:extLst>
          </p:cNvPr>
          <p:cNvSpPr/>
          <p:nvPr/>
        </p:nvSpPr>
        <p:spPr>
          <a:xfrm>
            <a:off x="6265174" y="3298519"/>
            <a:ext cx="1440419" cy="647179"/>
          </a:xfrm>
          <a:prstGeom prst="wedgeEllipseCallout">
            <a:avLst>
              <a:gd name="adj1" fmla="val 84482"/>
              <a:gd name="adj2" fmla="val -193134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appreciatethe</a:t>
            </a:r>
            <a:r>
              <a:rPr lang="es-MX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invite, </a:t>
            </a:r>
            <a:r>
              <a:rPr lang="es-MX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s-MX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MX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endParaRPr lang="es-MX" sz="13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lamada ovalada 35">
            <a:extLst>
              <a:ext uri="{FF2B5EF4-FFF2-40B4-BE49-F238E27FC236}">
                <a16:creationId xmlns:a16="http://schemas.microsoft.com/office/drawing/2014/main" id="{24F1D8CB-B0C3-1F1E-00BF-9B7A0CE194F9}"/>
              </a:ext>
            </a:extLst>
          </p:cNvPr>
          <p:cNvSpPr/>
          <p:nvPr/>
        </p:nvSpPr>
        <p:spPr>
          <a:xfrm>
            <a:off x="5805750" y="947161"/>
            <a:ext cx="1461434" cy="831536"/>
          </a:xfrm>
          <a:prstGeom prst="wedgeEllipseCallout">
            <a:avLst>
              <a:gd name="adj1" fmla="val -59227"/>
              <a:gd name="adj2" fmla="val 111218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restaurant at </a:t>
            </a:r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night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4" descr="158,788 Looking Scared Images, Stock Photos &amp; Vectors | Shutterstock">
            <a:extLst>
              <a:ext uri="{FF2B5EF4-FFF2-40B4-BE49-F238E27FC236}">
                <a16:creationId xmlns:a16="http://schemas.microsoft.com/office/drawing/2014/main" id="{D8E71F5C-27BA-0021-85CB-4B9FF2B215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8" t="11605" r="770" b="8552"/>
          <a:stretch/>
        </p:blipFill>
        <p:spPr bwMode="auto">
          <a:xfrm flipH="1">
            <a:off x="6791103" y="4620957"/>
            <a:ext cx="2287125" cy="226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lamada ovalada 32">
            <a:extLst>
              <a:ext uri="{FF2B5EF4-FFF2-40B4-BE49-F238E27FC236}">
                <a16:creationId xmlns:a16="http://schemas.microsoft.com/office/drawing/2014/main" id="{C4BCCAE1-97A8-5EED-C670-D10EDD7A0129}"/>
              </a:ext>
            </a:extLst>
          </p:cNvPr>
          <p:cNvSpPr/>
          <p:nvPr/>
        </p:nvSpPr>
        <p:spPr>
          <a:xfrm>
            <a:off x="5953762" y="6085560"/>
            <a:ext cx="2287125" cy="647179"/>
          </a:xfrm>
          <a:prstGeom prst="wedgeEllipseCallout">
            <a:avLst>
              <a:gd name="adj1" fmla="val 63283"/>
              <a:gd name="adj2" fmla="val -162069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Sorry</a:t>
            </a:r>
            <a:r>
              <a:rPr lang="es-MX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s-MX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MX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somethig</a:t>
            </a:r>
            <a:r>
              <a:rPr lang="es-MX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else</a:t>
            </a:r>
            <a:r>
              <a:rPr lang="es-MX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es-MX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MX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endParaRPr lang="es-MX" sz="13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lamada ovalada 32">
            <a:extLst>
              <a:ext uri="{FF2B5EF4-FFF2-40B4-BE49-F238E27FC236}">
                <a16:creationId xmlns:a16="http://schemas.microsoft.com/office/drawing/2014/main" id="{D3EF75FA-0776-3578-96E9-D68B141037B0}"/>
              </a:ext>
            </a:extLst>
          </p:cNvPr>
          <p:cNvSpPr/>
          <p:nvPr/>
        </p:nvSpPr>
        <p:spPr>
          <a:xfrm>
            <a:off x="1709874" y="6085561"/>
            <a:ext cx="1440419" cy="647179"/>
          </a:xfrm>
          <a:prstGeom prst="wedgeEllipseCallout">
            <a:avLst>
              <a:gd name="adj1" fmla="val 49698"/>
              <a:gd name="adj2" fmla="val -181521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i </a:t>
            </a:r>
            <a:r>
              <a:rPr lang="es-MX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es-MX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rain </a:t>
            </a:r>
            <a:r>
              <a:rPr lang="es-MX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r>
              <a:rPr lang="es-MX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" name="Picture 16" descr="11,643 imágenes de Girl point left - Imágenes, fotos y vectores de stock |  Shutterstock">
            <a:extLst>
              <a:ext uri="{FF2B5EF4-FFF2-40B4-BE49-F238E27FC236}">
                <a16:creationId xmlns:a16="http://schemas.microsoft.com/office/drawing/2014/main" id="{47F32880-A1BD-CC52-246F-2073B43FC6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4" t="4102" r="719" b="24978"/>
          <a:stretch/>
        </p:blipFill>
        <p:spPr bwMode="auto">
          <a:xfrm>
            <a:off x="-187891" y="4559474"/>
            <a:ext cx="2154410" cy="229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lamada ovalada 35">
            <a:extLst>
              <a:ext uri="{FF2B5EF4-FFF2-40B4-BE49-F238E27FC236}">
                <a16:creationId xmlns:a16="http://schemas.microsoft.com/office/drawing/2014/main" id="{E640267A-DE4E-1CA4-5527-BA036A7AF992}"/>
              </a:ext>
            </a:extLst>
          </p:cNvPr>
          <p:cNvSpPr/>
          <p:nvPr/>
        </p:nvSpPr>
        <p:spPr>
          <a:xfrm>
            <a:off x="1548988" y="4243592"/>
            <a:ext cx="1382102" cy="841975"/>
          </a:xfrm>
          <a:prstGeom prst="wedgeEllipseCallout">
            <a:avLst>
              <a:gd name="adj1" fmla="val -83440"/>
              <a:gd name="adj2" fmla="val 71777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party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tomorrow</a:t>
            </a:r>
            <a:endParaRPr lang="es-MX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4" descr="Premium Photo | Afro black adult woman feeling proud, arrogant and  confident, looking satisfied and successful, pointing to self">
            <a:extLst>
              <a:ext uri="{FF2B5EF4-FFF2-40B4-BE49-F238E27FC236}">
                <a16:creationId xmlns:a16="http://schemas.microsoft.com/office/drawing/2014/main" id="{41DBDBB4-9BDF-B024-534E-025FD80668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6" r="19738" b="14247"/>
          <a:stretch/>
        </p:blipFill>
        <p:spPr bwMode="auto">
          <a:xfrm>
            <a:off x="4081196" y="4572001"/>
            <a:ext cx="254507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lamada ovalada 35">
            <a:extLst>
              <a:ext uri="{FF2B5EF4-FFF2-40B4-BE49-F238E27FC236}">
                <a16:creationId xmlns:a16="http://schemas.microsoft.com/office/drawing/2014/main" id="{A8A3252D-174D-8B9C-65C8-FA35A4DC1A8A}"/>
              </a:ext>
            </a:extLst>
          </p:cNvPr>
          <p:cNvSpPr/>
          <p:nvPr/>
        </p:nvSpPr>
        <p:spPr>
          <a:xfrm>
            <a:off x="5910133" y="4320835"/>
            <a:ext cx="1382102" cy="841975"/>
          </a:xfrm>
          <a:prstGeom prst="wedgeEllipseCallout">
            <a:avLst>
              <a:gd name="adj1" fmla="val -80721"/>
              <a:gd name="adj2" fmla="val 95580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rock </a:t>
            </a:r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concert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saturday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EBEB03F-62C6-5801-AE37-F7BFAC4426AD}"/>
              </a:ext>
            </a:extLst>
          </p:cNvPr>
          <p:cNvSpPr txBox="1"/>
          <p:nvPr/>
        </p:nvSpPr>
        <p:spPr>
          <a:xfrm>
            <a:off x="0" y="409115"/>
            <a:ext cx="88684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refusements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blanks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82370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500</TotalTime>
  <Words>781</Words>
  <Application>Microsoft Office PowerPoint</Application>
  <PresentationFormat>Carta (216 x 279 mm)</PresentationFormat>
  <Paragraphs>110</Paragraphs>
  <Slides>11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MAYELA ALEJANDRA DEL CARMEN GAONA GARCIA</dc:creator>
  <cp:lastModifiedBy>laurasra09@outlook.es</cp:lastModifiedBy>
  <cp:revision>13</cp:revision>
  <dcterms:created xsi:type="dcterms:W3CDTF">2022-12-19T16:05:54Z</dcterms:created>
  <dcterms:modified xsi:type="dcterms:W3CDTF">2023-01-07T03:21:46Z</dcterms:modified>
</cp:coreProperties>
</file>