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5" r:id="rId3"/>
    <p:sldId id="287" r:id="rId4"/>
    <p:sldId id="297" r:id="rId5"/>
    <p:sldId id="257" r:id="rId6"/>
    <p:sldId id="300" r:id="rId7"/>
    <p:sldId id="258" r:id="rId8"/>
    <p:sldId id="301" r:id="rId9"/>
    <p:sldId id="298" r:id="rId10"/>
    <p:sldId id="305" r:id="rId11"/>
    <p:sldId id="304" r:id="rId12"/>
    <p:sldId id="306" r:id="rId13"/>
    <p:sldId id="307" r:id="rId14"/>
    <p:sldId id="308" r:id="rId1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57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250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965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14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6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06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68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70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023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6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E290A-BCF8-4472-8DD5-CF20E72D5734}" type="datetimeFigureOut">
              <a:rPr lang="es-MX" smtClean="0"/>
              <a:t>06/01/2023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AEE9C-3A35-406A-BF41-0027EEA75B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91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5496724/friendship/8-s%c4%b1n%c4%b1f-ingilizce-1-%c3%bcnite-friendship-invitation" TargetMode="External"/><Relationship Id="rId2" Type="http://schemas.openxmlformats.org/officeDocument/2006/relationships/hyperlink" Target="https://www.liveworksheets.com/cg246212t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es/resource/16860711/accept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5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15758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B5B58B-CF53-2F7A-4C4B-5A71E8CB136A}"/>
              </a:ext>
            </a:extLst>
          </p:cNvPr>
          <p:cNvSpPr txBox="1"/>
          <p:nvPr/>
        </p:nvSpPr>
        <p:spPr>
          <a:xfrm>
            <a:off x="4481457" y="864162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3" name="Picture 6" descr="3,695 Woman Beckoning Stock Photos, Pictures &amp; Royalty-Free Images - iStock">
            <a:extLst>
              <a:ext uri="{FF2B5EF4-FFF2-40B4-BE49-F238E27FC236}">
                <a16:creationId xmlns:a16="http://schemas.microsoft.com/office/drawing/2014/main" id="{7FE9B29A-C5F7-C582-F563-5D6D2E514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4" r="624" b="13709"/>
          <a:stretch/>
        </p:blipFill>
        <p:spPr bwMode="auto">
          <a:xfrm>
            <a:off x="97536" y="1569403"/>
            <a:ext cx="3986784" cy="43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2774F-F3CB-2E27-E5B3-0ABD9F1B64F8}"/>
              </a:ext>
            </a:extLst>
          </p:cNvPr>
          <p:cNvSpPr txBox="1"/>
          <p:nvPr/>
        </p:nvSpPr>
        <p:spPr>
          <a:xfrm>
            <a:off x="1755648" y="2546342"/>
            <a:ext cx="754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4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 descr="Invitations: accepting and refusing worksheet">
            <a:extLst>
              <a:ext uri="{FF2B5EF4-FFF2-40B4-BE49-F238E27FC236}">
                <a16:creationId xmlns:a16="http://schemas.microsoft.com/office/drawing/2014/main" id="{A3B1011B-CDDC-D15F-C3D0-327024D25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5" descr="Invitations: accepting and refusing worksheet">
            <a:extLst>
              <a:ext uri="{FF2B5EF4-FFF2-40B4-BE49-F238E27FC236}">
                <a16:creationId xmlns:a16="http://schemas.microsoft.com/office/drawing/2014/main" id="{5AAC9914-8029-CA90-940E-B63B969C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C1110C0-5087-5E22-4A21-71806E61A1F8}"/>
              </a:ext>
            </a:extLst>
          </p:cNvPr>
          <p:cNvSpPr txBox="1"/>
          <p:nvPr/>
        </p:nvSpPr>
        <p:spPr>
          <a:xfrm>
            <a:off x="325677" y="1495651"/>
            <a:ext cx="84049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Lisa, ________________the new art gallery on the weekend.          	 ________________________with me 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:Sorry,_____________________________on the weekend.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Some of my friends and I ___________karaoke tonight. 	__________________________________________________?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Thanks, ________________________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There’s a technology show at the International Convention Centre. 	___________________________?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Yes. ______________. Will they have smartphones? I 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4.-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Hey Jim, ____________a concert tonight at the stadium? I was wondering     	if _____________?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Thanks ____________. But _________________.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nvitations-2021">
            <a:hlinkClick r:id="" action="ppaction://media"/>
            <a:extLst>
              <a:ext uri="{FF2B5EF4-FFF2-40B4-BE49-F238E27FC236}">
                <a16:creationId xmlns:a16="http://schemas.microsoft.com/office/drawing/2014/main" id="{7B76ADBE-FFEF-32C1-F69F-183F4059B5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6987.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231" y="455330"/>
            <a:ext cx="609600" cy="6096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65E1663-3C34-C09A-CC58-430A5A971D65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5DB6F7-32DF-B5FF-5717-35BDC6D4C0BA}"/>
              </a:ext>
            </a:extLst>
          </p:cNvPr>
          <p:cNvSpPr txBox="1"/>
          <p:nvPr/>
        </p:nvSpPr>
        <p:spPr>
          <a:xfrm>
            <a:off x="1" y="-112547"/>
            <a:ext cx="4662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Listening</a:t>
            </a:r>
            <a:r>
              <a:rPr lang="es-MX" sz="3200" dirty="0"/>
              <a:t>/</a:t>
            </a:r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D5997D-9A2E-1420-0898-19179FA81453}"/>
              </a:ext>
            </a:extLst>
          </p:cNvPr>
          <p:cNvSpPr txBox="1"/>
          <p:nvPr/>
        </p:nvSpPr>
        <p:spPr>
          <a:xfrm>
            <a:off x="901874" y="526093"/>
            <a:ext cx="4983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Listen, complete and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conversations</a:t>
            </a:r>
            <a:r>
              <a:rPr lang="es-MX" sz="1600" dirty="0"/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50869" y="1750423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Im</a:t>
            </a:r>
            <a:r>
              <a:rPr lang="es-MX" dirty="0" smtClean="0"/>
              <a:t> </a:t>
            </a:r>
            <a:r>
              <a:rPr lang="es-MX" dirty="0" err="1" smtClean="0"/>
              <a:t>going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831669" y="204651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to </a:t>
            </a:r>
            <a:r>
              <a:rPr lang="es-MX" dirty="0" err="1" smtClean="0"/>
              <a:t>going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50127" y="2333898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cant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561807" y="3156858"/>
            <a:ext cx="1985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Are </a:t>
            </a:r>
            <a:r>
              <a:rPr lang="es-MX" sz="1400" dirty="0" err="1" smtClean="0"/>
              <a:t>going</a:t>
            </a:r>
            <a:r>
              <a:rPr lang="es-MX" sz="1400" dirty="0" smtClean="0"/>
              <a:t> to </a:t>
            </a:r>
            <a:r>
              <a:rPr lang="es-MX" sz="1400" dirty="0" err="1" smtClean="0"/>
              <a:t>sing</a:t>
            </a:r>
            <a:endParaRPr lang="es-MX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18606" y="3418115"/>
            <a:ext cx="3322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want</a:t>
            </a:r>
            <a:r>
              <a:rPr lang="es-MX" dirty="0" smtClean="0"/>
              <a:t> to </a:t>
            </a:r>
            <a:r>
              <a:rPr lang="es-MX" dirty="0" err="1" smtClean="0"/>
              <a:t>jping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11382" y="3718560"/>
            <a:ext cx="285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Id </a:t>
            </a:r>
            <a:r>
              <a:rPr lang="es-MX" dirty="0" err="1" smtClean="0"/>
              <a:t>love</a:t>
            </a:r>
            <a:r>
              <a:rPr lang="es-MX" dirty="0" smtClean="0"/>
              <a:t> to </a:t>
            </a:r>
            <a:r>
              <a:rPr lang="es-MX" dirty="0" err="1" smtClean="0"/>
              <a:t>sounds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</a:t>
            </a:r>
            <a:r>
              <a:rPr lang="es-MX" dirty="0" err="1" smtClean="0"/>
              <a:t>fun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57795" y="4489268"/>
            <a:ext cx="265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Would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471749" y="4802778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Id </a:t>
            </a:r>
            <a:r>
              <a:rPr lang="es-MX" dirty="0" err="1" smtClean="0"/>
              <a:t>love</a:t>
            </a:r>
            <a:r>
              <a:rPr lang="es-MX" dirty="0" smtClean="0"/>
              <a:t> to 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540138" y="4802778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Need</a:t>
            </a:r>
            <a:r>
              <a:rPr lang="es-MX" dirty="0" smtClean="0"/>
              <a:t> a new </a:t>
            </a:r>
            <a:r>
              <a:rPr lang="es-MX" dirty="0" err="1" smtClean="0"/>
              <a:t>one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942012" y="5351417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to </a:t>
            </a:r>
            <a:r>
              <a:rPr lang="es-MX" dirty="0" err="1" smtClean="0"/>
              <a:t>see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01486" y="5625737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loke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785258" y="5913120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asking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823064" y="5913120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have</a:t>
            </a:r>
            <a:r>
              <a:rPr lang="es-MX" dirty="0" smtClean="0"/>
              <a:t> to wok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73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6BBDEEE-F0F7-CA08-CB88-894230BD3C73}"/>
              </a:ext>
            </a:extLst>
          </p:cNvPr>
          <p:cNvSpPr txBox="1"/>
          <p:nvPr/>
        </p:nvSpPr>
        <p:spPr>
          <a:xfrm>
            <a:off x="0" y="98025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https://www.liveworksheets.com/cg246212to</a:t>
            </a:r>
            <a:endParaRPr lang="es-MX" dirty="0"/>
          </a:p>
          <a:p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9ABE90-6F0A-05E6-22AE-807CB8E119A2}"/>
              </a:ext>
            </a:extLst>
          </p:cNvPr>
          <p:cNvSpPr txBox="1"/>
          <p:nvPr/>
        </p:nvSpPr>
        <p:spPr>
          <a:xfrm>
            <a:off x="0" y="3070675"/>
            <a:ext cx="8561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https://wordwall.net/es/resource/5496724/friendship/8-s%c4%b1n%c4%b1f-ingilizce-1-%c3%bcnite-friendship-invitation</a:t>
            </a:r>
            <a:endParaRPr lang="es-MX" dirty="0"/>
          </a:p>
          <a:p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F02B8B-1A9A-0330-DAE3-A93ED259C3CE}"/>
              </a:ext>
            </a:extLst>
          </p:cNvPr>
          <p:cNvSpPr txBox="1"/>
          <p:nvPr/>
        </p:nvSpPr>
        <p:spPr>
          <a:xfrm>
            <a:off x="0" y="5188287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https://wordwall.net/es/resource/16860711/accepting</a:t>
            </a:r>
            <a:endParaRPr lang="es-MX" dirty="0"/>
          </a:p>
          <a:p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7D02206-6218-1013-8F3C-552B6B01D2E8}"/>
              </a:ext>
            </a:extLst>
          </p:cNvPr>
          <p:cNvSpPr txBox="1"/>
          <p:nvPr/>
        </p:nvSpPr>
        <p:spPr>
          <a:xfrm>
            <a:off x="3505200" y="92319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2643F-11C4-B25B-90A3-5FF9B8E1B1DF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C60E4C-9935-AAA2-3D48-703528EB2C0A}"/>
              </a:ext>
            </a:extLst>
          </p:cNvPr>
          <p:cNvCxnSpPr/>
          <p:nvPr/>
        </p:nvCxnSpPr>
        <p:spPr>
          <a:xfrm>
            <a:off x="0" y="464234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B16F83-E812-CE6D-D3DE-1A5F4756A3D7}"/>
              </a:ext>
            </a:extLst>
          </p:cNvPr>
          <p:cNvSpPr txBox="1"/>
          <p:nvPr/>
        </p:nvSpPr>
        <p:spPr>
          <a:xfrm>
            <a:off x="0" y="473840"/>
            <a:ext cx="89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links and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02777C9A-4AEC-374D-3F38-2C6F68605BBB}"/>
              </a:ext>
            </a:extLst>
          </p:cNvPr>
          <p:cNvSpPr/>
          <p:nvPr/>
        </p:nvSpPr>
        <p:spPr>
          <a:xfrm>
            <a:off x="44624" y="129801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8438514-E953-8E03-FBE9-93D0BE62AFD5}"/>
              </a:ext>
            </a:extLst>
          </p:cNvPr>
          <p:cNvSpPr txBox="1"/>
          <p:nvPr/>
        </p:nvSpPr>
        <p:spPr>
          <a:xfrm>
            <a:off x="925100" y="131412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313EDDC6-E197-E5A6-3540-89B476AD90F8}"/>
              </a:ext>
            </a:extLst>
          </p:cNvPr>
          <p:cNvSpPr/>
          <p:nvPr/>
        </p:nvSpPr>
        <p:spPr>
          <a:xfrm>
            <a:off x="32098" y="3627846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1EF047-3A58-616F-E0E6-93550BD81090}"/>
              </a:ext>
            </a:extLst>
          </p:cNvPr>
          <p:cNvSpPr txBox="1"/>
          <p:nvPr/>
        </p:nvSpPr>
        <p:spPr>
          <a:xfrm>
            <a:off x="912574" y="364396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F253C0D-2042-44E2-9ACA-868B84B68023}"/>
              </a:ext>
            </a:extLst>
          </p:cNvPr>
          <p:cNvSpPr/>
          <p:nvPr/>
        </p:nvSpPr>
        <p:spPr>
          <a:xfrm>
            <a:off x="21660" y="5458730"/>
            <a:ext cx="832198" cy="317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EA66B21-40AE-3006-29D2-8B82DCCAA8EF}"/>
              </a:ext>
            </a:extLst>
          </p:cNvPr>
          <p:cNvSpPr txBox="1"/>
          <p:nvPr/>
        </p:nvSpPr>
        <p:spPr>
          <a:xfrm>
            <a:off x="902136" y="5474849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1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124" t="25368" r="14716" b="5474"/>
          <a:stretch/>
        </p:blipFill>
        <p:spPr>
          <a:xfrm>
            <a:off x="261257" y="822960"/>
            <a:ext cx="8749794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014" t="21701" r="26207" b="20345"/>
          <a:stretch/>
        </p:blipFill>
        <p:spPr>
          <a:xfrm>
            <a:off x="470262" y="914398"/>
            <a:ext cx="8463626" cy="43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7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353" t="22922" r="25069" b="21411"/>
          <a:stretch/>
        </p:blipFill>
        <p:spPr>
          <a:xfrm>
            <a:off x="470263" y="1136466"/>
            <a:ext cx="8355501" cy="404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B5B756-F1A5-89F6-BDE4-EF374777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94" t="34726" r="21566" b="32306"/>
          <a:stretch/>
        </p:blipFill>
        <p:spPr>
          <a:xfrm>
            <a:off x="284670" y="983412"/>
            <a:ext cx="8676529" cy="54864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10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Workbook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25 ex1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Match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in </a:t>
            </a:r>
            <a:r>
              <a:rPr lang="es-MX" sz="1600" dirty="0" err="1"/>
              <a:t>columns</a:t>
            </a:r>
            <a:r>
              <a:rPr lang="es-MX" sz="1600" dirty="0"/>
              <a:t> A and B. </a:t>
            </a:r>
            <a:r>
              <a:rPr lang="es-MX" sz="1600" dirty="0" err="1"/>
              <a:t>Write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names</a:t>
            </a:r>
            <a:r>
              <a:rPr lang="es-MX" sz="1600" dirty="0"/>
              <a:t> </a:t>
            </a:r>
            <a:r>
              <a:rPr lang="es-MX" sz="1600" dirty="0" err="1"/>
              <a:t>of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events</a:t>
            </a:r>
            <a:endParaRPr lang="es-MX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381897" y="2547257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5299166" y="3222171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286103" y="3862251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155474" y="5782491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47063" y="5151120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316583" y="4480559"/>
            <a:ext cx="331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Birthay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13" name="Conector recto 12"/>
          <p:cNvCxnSpPr/>
          <p:nvPr/>
        </p:nvCxnSpPr>
        <p:spPr>
          <a:xfrm>
            <a:off x="1985554" y="2024743"/>
            <a:ext cx="653143" cy="128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968137" y="2804160"/>
            <a:ext cx="748937" cy="18462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1798320" y="3313612"/>
            <a:ext cx="957943" cy="1989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1955074" y="2103120"/>
            <a:ext cx="709749" cy="2451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537063" y="2677886"/>
            <a:ext cx="1127760" cy="26604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1767840" y="3962401"/>
            <a:ext cx="957943" cy="19899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1650275" y="3971109"/>
            <a:ext cx="1066799" cy="210747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9B40348-D386-4782-32D6-08204687623A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DE68EF-F99A-72F5-CCE9-589E4739759B}"/>
              </a:ext>
            </a:extLst>
          </p:cNvPr>
          <p:cNvSpPr txBox="1"/>
          <p:nvPr/>
        </p:nvSpPr>
        <p:spPr>
          <a:xfrm>
            <a:off x="6616456" y="69013"/>
            <a:ext cx="23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31 ex4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55F7A8-5EFC-09B7-225B-BE428E631B19}"/>
              </a:ext>
            </a:extLst>
          </p:cNvPr>
          <p:cNvSpPr txBox="1"/>
          <p:nvPr/>
        </p:nvSpPr>
        <p:spPr>
          <a:xfrm>
            <a:off x="37578" y="450937"/>
            <a:ext cx="4932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Complete </a:t>
            </a:r>
            <a:r>
              <a:rPr lang="es-MX" sz="1600" dirty="0" err="1"/>
              <a:t>the</a:t>
            </a:r>
            <a:r>
              <a:rPr lang="es-MX" sz="1600" dirty="0"/>
              <a:t> chart </a:t>
            </a:r>
            <a:r>
              <a:rPr lang="es-MX" sz="1600" dirty="0" err="1"/>
              <a:t>with</a:t>
            </a:r>
            <a:r>
              <a:rPr lang="es-MX" sz="1600" dirty="0"/>
              <a:t> </a:t>
            </a:r>
            <a:r>
              <a:rPr lang="es-MX" sz="1600" dirty="0" err="1"/>
              <a:t>words</a:t>
            </a:r>
            <a:r>
              <a:rPr lang="es-MX" sz="1600" dirty="0"/>
              <a:t> and </a:t>
            </a:r>
            <a:r>
              <a:rPr lang="es-MX" sz="1600" dirty="0" err="1"/>
              <a:t>phrases</a:t>
            </a:r>
            <a:r>
              <a:rPr lang="es-MX" sz="1600" dirty="0"/>
              <a:t> </a:t>
            </a:r>
            <a:r>
              <a:rPr lang="es-MX" sz="1600" dirty="0" err="1"/>
              <a:t>from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list</a:t>
            </a:r>
            <a:r>
              <a:rPr lang="es-MX" sz="16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203CFA1-9611-D99D-1281-2FAA40BD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5" t="53272" r="7562" b="23033"/>
          <a:stretch/>
        </p:blipFill>
        <p:spPr>
          <a:xfrm>
            <a:off x="206945" y="1062447"/>
            <a:ext cx="8728127" cy="527739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39543" y="374904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rock </a:t>
            </a:r>
            <a:r>
              <a:rPr lang="es-MX" dirty="0" err="1" smtClean="0"/>
              <a:t>concert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3117669" y="3770812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Barbecue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3078480" y="430638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wedding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5873930" y="4332514"/>
            <a:ext cx="296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hip-hop dance </a:t>
            </a:r>
            <a:r>
              <a:rPr lang="es-MX" dirty="0" err="1" smtClean="0"/>
              <a:t>preformance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1406" y="378387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soccer </a:t>
            </a:r>
            <a:r>
              <a:rPr lang="es-MX" dirty="0" err="1" smtClean="0"/>
              <a:t>game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86995" y="4855029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film festival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47805" y="5377543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musical 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9965" y="4358640"/>
            <a:ext cx="27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video </a:t>
            </a:r>
            <a:r>
              <a:rPr lang="es-MX" dirty="0" err="1" smtClean="0"/>
              <a:t>game</a:t>
            </a:r>
            <a:r>
              <a:rPr lang="es-MX" dirty="0" smtClean="0"/>
              <a:t> </a:t>
            </a:r>
            <a:r>
              <a:rPr lang="es-MX" dirty="0" err="1" smtClean="0"/>
              <a:t>tournament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091543" y="4894217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birthday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065417" y="5403668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</a:t>
            </a:r>
            <a:r>
              <a:rPr lang="es-MX" dirty="0" err="1" smtClean="0"/>
              <a:t>class</a:t>
            </a:r>
            <a:r>
              <a:rPr lang="es-MX" dirty="0" smtClean="0"/>
              <a:t> </a:t>
            </a:r>
            <a:r>
              <a:rPr lang="es-MX" dirty="0" err="1" smtClean="0"/>
              <a:t>reunion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56903" y="4802777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car </a:t>
            </a:r>
            <a:r>
              <a:rPr lang="es-MX" dirty="0" err="1" smtClean="0"/>
              <a:t>race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6903" y="5390605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baseball </a:t>
            </a:r>
            <a:r>
              <a:rPr lang="es-MX" dirty="0" err="1" smtClean="0"/>
              <a:t>game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350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65293"/>
            <a:ext cx="40911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640145" y="3112786"/>
            <a:ext cx="975845" cy="979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B2FD82-B19E-E5B1-8EC2-CDF318820F5C}"/>
              </a:ext>
            </a:extLst>
          </p:cNvPr>
          <p:cNvSpPr txBox="1"/>
          <p:nvPr/>
        </p:nvSpPr>
        <p:spPr>
          <a:xfrm>
            <a:off x="0" y="0"/>
            <a:ext cx="9134412" cy="400110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FEFDD-BF80-89D9-91A1-2D00EFF88E20}"/>
              </a:ext>
            </a:extLst>
          </p:cNvPr>
          <p:cNvSpPr txBox="1"/>
          <p:nvPr/>
        </p:nvSpPr>
        <p:spPr>
          <a:xfrm>
            <a:off x="2668551" y="687944"/>
            <a:ext cx="6287559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 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Friday?</a:t>
            </a:r>
          </a:p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Friday.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87905BB-D83A-99B0-F79E-E00D9408F0F4}"/>
              </a:ext>
            </a:extLst>
          </p:cNvPr>
          <p:cNvSpPr txBox="1"/>
          <p:nvPr/>
        </p:nvSpPr>
        <p:spPr>
          <a:xfrm>
            <a:off x="90283" y="3157654"/>
            <a:ext cx="7011975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9665B-2039-E54E-7EC9-E4EDDCCD1269}"/>
              </a:ext>
            </a:extLst>
          </p:cNvPr>
          <p:cNvSpPr txBox="1"/>
          <p:nvPr/>
        </p:nvSpPr>
        <p:spPr>
          <a:xfrm>
            <a:off x="64718" y="2847529"/>
            <a:ext cx="41873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66717A-D0A0-4885-B836-8B91528B6B48}"/>
              </a:ext>
            </a:extLst>
          </p:cNvPr>
          <p:cNvSpPr txBox="1"/>
          <p:nvPr/>
        </p:nvSpPr>
        <p:spPr>
          <a:xfrm>
            <a:off x="54280" y="4878829"/>
            <a:ext cx="423224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Formal and informal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decline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A164AD-50AE-4CBC-8846-F3B7E427B263}"/>
              </a:ext>
            </a:extLst>
          </p:cNvPr>
          <p:cNvSpPr txBox="1"/>
          <p:nvPr/>
        </p:nvSpPr>
        <p:spPr>
          <a:xfrm>
            <a:off x="92372" y="5226532"/>
            <a:ext cx="697230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 </a:t>
            </a:r>
            <a:r>
              <a:rPr lang="es-MX" sz="1600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C7BFB1DD-6716-366F-EB58-BDC76345A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363" y="563671"/>
            <a:ext cx="2801492" cy="2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EAD661B0-2044-5FAA-D6BE-4CA9FA38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 flipH="1">
            <a:off x="6731120" y="2555310"/>
            <a:ext cx="2312671" cy="23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D154122A-236F-65A0-5DD2-B7FB88EA761E}"/>
              </a:ext>
            </a:extLst>
          </p:cNvPr>
          <p:cNvSpPr txBox="1"/>
          <p:nvPr/>
        </p:nvSpPr>
        <p:spPr>
          <a:xfrm>
            <a:off x="5461347" y="5672344"/>
            <a:ext cx="1440494" cy="577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apologize</a:t>
            </a:r>
            <a:endParaRPr lang="es-MX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>
                <a:latin typeface="Arial" panose="020B0604020202020204" pitchFamily="34" charset="0"/>
                <a:cs typeface="Arial" panose="020B0604020202020204" pitchFamily="34" charset="0"/>
              </a:rPr>
              <a:t>excuse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50" dirty="0" err="1">
                <a:latin typeface="Arial" panose="020B0604020202020204" pitchFamily="34" charset="0"/>
                <a:cs typeface="Arial" panose="020B0604020202020204" pitchFamily="34" charset="0"/>
              </a:rPr>
              <a:t>refuse</a:t>
            </a:r>
            <a:r>
              <a:rPr lang="es-MX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16,764 Two Things Images, Stock Photos &amp; Vectors | Shutterstock">
            <a:extLst>
              <a:ext uri="{FF2B5EF4-FFF2-40B4-BE49-F238E27FC236}">
                <a16:creationId xmlns:a16="http://schemas.microsoft.com/office/drawing/2014/main" id="{8BE1F84B-15C4-D925-3D1D-141EEA0D24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" b="9961"/>
          <a:stretch/>
        </p:blipFill>
        <p:spPr bwMode="auto">
          <a:xfrm>
            <a:off x="6688899" y="5004995"/>
            <a:ext cx="2455101" cy="18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1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4AB63F-13B8-EE73-A0B8-C255804F5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2" t="16541" r="35755" b="19560"/>
          <a:stretch/>
        </p:blipFill>
        <p:spPr>
          <a:xfrm>
            <a:off x="112143" y="767749"/>
            <a:ext cx="8619354" cy="59608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53AF922-6AD7-61D6-F941-A8438A0B5F00}"/>
              </a:ext>
            </a:extLst>
          </p:cNvPr>
          <p:cNvSpPr txBox="1"/>
          <p:nvPr/>
        </p:nvSpPr>
        <p:spPr>
          <a:xfrm>
            <a:off x="676495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1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0B62BF0-F59E-5307-BEFB-3A0F979060F2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21874-06D5-AEF8-32A1-117A6317F4AF}"/>
              </a:ext>
            </a:extLst>
          </p:cNvPr>
          <p:cNvSpPr txBox="1"/>
          <p:nvPr/>
        </p:nvSpPr>
        <p:spPr>
          <a:xfrm>
            <a:off x="1" y="-112547"/>
            <a:ext cx="4840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Language</a:t>
            </a:r>
            <a:r>
              <a:rPr lang="es-MX" sz="3200" dirty="0"/>
              <a:t> </a:t>
            </a:r>
            <a:r>
              <a:rPr lang="es-MX" sz="3200" dirty="0" err="1"/>
              <a:t>functions</a:t>
            </a:r>
            <a:r>
              <a:rPr lang="es-MX" sz="3200" dirty="0"/>
              <a:t> </a:t>
            </a:r>
            <a:r>
              <a:rPr lang="es-MX" sz="3200" dirty="0" err="1"/>
              <a:t>Practice</a:t>
            </a:r>
            <a:endParaRPr lang="es-MX" sz="3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D2202F-D972-8603-85C2-117D5EBE33E0}"/>
              </a:ext>
            </a:extLst>
          </p:cNvPr>
          <p:cNvSpPr txBox="1"/>
          <p:nvPr/>
        </p:nvSpPr>
        <p:spPr>
          <a:xfrm>
            <a:off x="37578" y="450937"/>
            <a:ext cx="7261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Read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article</a:t>
            </a:r>
            <a:r>
              <a:rPr lang="es-MX" sz="1600" dirty="0"/>
              <a:t>, </a:t>
            </a:r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some</a:t>
            </a:r>
            <a:r>
              <a:rPr lang="es-MX" sz="1600" dirty="0"/>
              <a:t> </a:t>
            </a:r>
            <a:r>
              <a:rPr lang="es-MX" sz="1600" dirty="0" err="1"/>
              <a:t>expressions</a:t>
            </a:r>
            <a:r>
              <a:rPr lang="es-MX" sz="1600" dirty="0"/>
              <a:t> </a:t>
            </a:r>
            <a:r>
              <a:rPr lang="es-MX" sz="1600" dirty="0" err="1"/>
              <a:t>to</a:t>
            </a:r>
            <a:r>
              <a:rPr lang="es-MX" sz="1600" dirty="0"/>
              <a:t> decline </a:t>
            </a:r>
            <a:r>
              <a:rPr lang="es-MX" sz="1600" dirty="0" err="1"/>
              <a:t>an</a:t>
            </a:r>
            <a:r>
              <a:rPr lang="es-MX" sz="1600" dirty="0"/>
              <a:t> </a:t>
            </a:r>
            <a:r>
              <a:rPr lang="es-MX" sz="1600" dirty="0" err="1"/>
              <a:t>invitation</a:t>
            </a:r>
            <a:r>
              <a:rPr lang="es-MX" sz="1600" dirty="0"/>
              <a:t> </a:t>
            </a:r>
            <a:r>
              <a:rPr lang="es-MX" sz="1600" dirty="0" err="1"/>
              <a:t>politely</a:t>
            </a:r>
            <a:r>
              <a:rPr lang="es-MX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933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9952" t="31362" r="6752" b="36803"/>
          <a:stretch/>
        </p:blipFill>
        <p:spPr>
          <a:xfrm>
            <a:off x="175365" y="609026"/>
            <a:ext cx="8680536" cy="5766721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F5564F-BF5B-EF1A-3457-E0BE7EEAC3E1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CD152AB9-A336-D87A-1EA6-3DFA02BA1514}"/>
              </a:ext>
            </a:extLst>
          </p:cNvPr>
          <p:cNvSpPr txBox="1"/>
          <p:nvPr/>
        </p:nvSpPr>
        <p:spPr>
          <a:xfrm>
            <a:off x="1" y="-24865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Decline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trella de 5 puntas 1"/>
          <p:cNvSpPr/>
          <p:nvPr/>
        </p:nvSpPr>
        <p:spPr>
          <a:xfrm>
            <a:off x="4976948" y="2873829"/>
            <a:ext cx="248194" cy="3265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strella de 5 puntas 8"/>
          <p:cNvSpPr/>
          <p:nvPr/>
        </p:nvSpPr>
        <p:spPr>
          <a:xfrm>
            <a:off x="4972594" y="3875315"/>
            <a:ext cx="248194" cy="3265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 de 5 puntas 9"/>
          <p:cNvSpPr/>
          <p:nvPr/>
        </p:nvSpPr>
        <p:spPr>
          <a:xfrm>
            <a:off x="4280262" y="4463143"/>
            <a:ext cx="248194" cy="3265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strella de 5 puntas 10"/>
          <p:cNvSpPr/>
          <p:nvPr/>
        </p:nvSpPr>
        <p:spPr>
          <a:xfrm>
            <a:off x="4920342" y="5429794"/>
            <a:ext cx="248194" cy="3265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0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A2D593-CA83-F770-4167-D977398FDB0F}"/>
              </a:ext>
            </a:extLst>
          </p:cNvPr>
          <p:cNvSpPr txBox="1"/>
          <p:nvPr/>
        </p:nvSpPr>
        <p:spPr>
          <a:xfrm>
            <a:off x="6754491" y="0"/>
            <a:ext cx="237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30 ex 2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28945FB-D79C-D0A7-FCB4-18AEF7377563}"/>
              </a:ext>
            </a:extLst>
          </p:cNvPr>
          <p:cNvCxnSpPr/>
          <p:nvPr/>
        </p:nvCxnSpPr>
        <p:spPr>
          <a:xfrm>
            <a:off x="0" y="407961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6D95232D-4A5C-B7B0-795B-7E23690E64FE}"/>
              </a:ext>
            </a:extLst>
          </p:cNvPr>
          <p:cNvSpPr txBox="1"/>
          <p:nvPr/>
        </p:nvSpPr>
        <p:spPr>
          <a:xfrm>
            <a:off x="1" y="-112547"/>
            <a:ext cx="300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SpeakingPractice</a:t>
            </a:r>
            <a:endParaRPr lang="es-MX" sz="3200" b="1" i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62FE8-5CEA-BC81-C282-58409E3BCCEE}"/>
              </a:ext>
            </a:extLst>
          </p:cNvPr>
          <p:cNvSpPr txBox="1"/>
          <p:nvPr/>
        </p:nvSpPr>
        <p:spPr>
          <a:xfrm>
            <a:off x="37578" y="450937"/>
            <a:ext cx="6177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/>
              <a:t>Practice</a:t>
            </a:r>
            <a:r>
              <a:rPr lang="es-MX" sz="1600" dirty="0"/>
              <a:t> </a:t>
            </a:r>
            <a:r>
              <a:rPr lang="es-MX" sz="1600" dirty="0" err="1"/>
              <a:t>the</a:t>
            </a:r>
            <a:r>
              <a:rPr lang="es-MX" sz="1600" dirty="0"/>
              <a:t> </a:t>
            </a:r>
            <a:r>
              <a:rPr lang="es-MX" sz="1600" dirty="0" err="1"/>
              <a:t>following</a:t>
            </a:r>
            <a:r>
              <a:rPr lang="es-MX" sz="1600" dirty="0"/>
              <a:t> </a:t>
            </a:r>
            <a:r>
              <a:rPr lang="es-MX" sz="1600" dirty="0" err="1"/>
              <a:t>conversation</a:t>
            </a:r>
            <a:r>
              <a:rPr lang="es-MX" sz="1600" dirty="0"/>
              <a:t>. “Are </a:t>
            </a:r>
            <a:r>
              <a:rPr lang="es-MX" sz="1600" dirty="0" err="1"/>
              <a:t>you</a:t>
            </a:r>
            <a:r>
              <a:rPr lang="es-MX" sz="1600" dirty="0"/>
              <a:t> </a:t>
            </a:r>
            <a:r>
              <a:rPr lang="es-MX" sz="1600" dirty="0" err="1"/>
              <a:t>doing</a:t>
            </a:r>
            <a:r>
              <a:rPr lang="es-MX" sz="1600" dirty="0"/>
              <a:t> </a:t>
            </a:r>
            <a:r>
              <a:rPr lang="es-MX" sz="1600" dirty="0" err="1"/>
              <a:t>anything</a:t>
            </a:r>
            <a:r>
              <a:rPr lang="es-MX" sz="1600" dirty="0"/>
              <a:t> </a:t>
            </a:r>
            <a:r>
              <a:rPr lang="es-MX" sz="1600" dirty="0" err="1"/>
              <a:t>tomorrow</a:t>
            </a:r>
            <a:r>
              <a:rPr lang="es-MX" sz="1600" dirty="0"/>
              <a:t>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498CA5-7296-C1B2-5D28-3A721595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4320" r="82130" b="62598"/>
          <a:stretch/>
        </p:blipFill>
        <p:spPr>
          <a:xfrm>
            <a:off x="146137" y="702157"/>
            <a:ext cx="1708542" cy="22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075181-8C6E-4360-C288-FD3998D47D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38833" r="30660" b="24976"/>
          <a:stretch/>
        </p:blipFill>
        <p:spPr>
          <a:xfrm>
            <a:off x="37577" y="1388799"/>
            <a:ext cx="8700979" cy="41723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4EFFCD9-5CA3-7C2E-DB17-0E95CCB782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5" t="74633" r="72180" b="22273"/>
          <a:stretch/>
        </p:blipFill>
        <p:spPr>
          <a:xfrm>
            <a:off x="128352" y="5364326"/>
            <a:ext cx="2887445" cy="221170"/>
          </a:xfrm>
          <a:prstGeom prst="rect">
            <a:avLst/>
          </a:prstGeom>
        </p:spPr>
      </p:pic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3BE997A5-FF95-B366-37EA-F29B1F24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71615"/>
              </p:ext>
            </p:extLst>
          </p:nvPr>
        </p:nvGraphicFramePr>
        <p:xfrm>
          <a:off x="146136" y="6035663"/>
          <a:ext cx="8592421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96">
                  <a:extLst>
                    <a:ext uri="{9D8B030D-6E8A-4147-A177-3AD203B41FA5}">
                      <a16:colId xmlns:a16="http://schemas.microsoft.com/office/drawing/2014/main" val="3891238331"/>
                    </a:ext>
                  </a:extLst>
                </a:gridCol>
                <a:gridCol w="4580625">
                  <a:extLst>
                    <a:ext uri="{9D8B030D-6E8A-4147-A177-3AD203B41FA5}">
                      <a16:colId xmlns:a16="http://schemas.microsoft.com/office/drawing/2014/main" val="391906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Alicia and Mike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178821"/>
                  </a:ext>
                </a:extLst>
              </a:tr>
              <a:tr h="356730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are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going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dinner</a:t>
                      </a:r>
                      <a:r>
                        <a:rPr lang="es-MX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942703"/>
                  </a:ext>
                </a:extLst>
              </a:tr>
            </a:tbl>
          </a:graphicData>
        </a:graphic>
      </p:graphicFrame>
      <p:pic>
        <p:nvPicPr>
          <p:cNvPr id="16" name="0732C570">
            <a:hlinkClick r:id="" action="ppaction://media"/>
            <a:extLst>
              <a:ext uri="{FF2B5EF4-FFF2-40B4-BE49-F238E27FC236}">
                <a16:creationId xmlns:a16="http://schemas.microsoft.com/office/drawing/2014/main" id="{8FE4A2C3-5604-B345-EC43-5355D1B3B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5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26" y="5622570"/>
            <a:ext cx="345570" cy="345570"/>
          </a:xfrm>
          <a:prstGeom prst="rect">
            <a:avLst/>
          </a:prstGeom>
        </p:spPr>
      </p:pic>
      <p:pic>
        <p:nvPicPr>
          <p:cNvPr id="17" name="1042D136">
            <a:hlinkClick r:id="" action="ppaction://media"/>
            <a:extLst>
              <a:ext uri="{FF2B5EF4-FFF2-40B4-BE49-F238E27FC236}">
                <a16:creationId xmlns:a16="http://schemas.microsoft.com/office/drawing/2014/main" id="{4C50CBA2-5457-0928-BD58-2E1F6B9FC6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2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136" y="920354"/>
            <a:ext cx="345570" cy="3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8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ack Man Call me Gesture by Stockland | VideoHiv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r="10752"/>
          <a:stretch/>
        </p:blipFill>
        <p:spPr bwMode="auto">
          <a:xfrm flipH="1">
            <a:off x="3030941" y="1568975"/>
            <a:ext cx="2317315" cy="222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heerful Young Beautiful Girl Smiling, : Video de stock (totalmente libre  de regalías) 19096372 | Shutter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524" y="4799151"/>
            <a:ext cx="2401192" cy="20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sombrosa mujer mirando a la izquierda | Foto Premium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6"/>
          <a:stretch/>
        </p:blipFill>
        <p:spPr bwMode="auto">
          <a:xfrm>
            <a:off x="7376688" y="4477945"/>
            <a:ext cx="1767312" cy="238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y Feliz Y Sorprendida Atractiva Pareja Mmature Mirando A Cámara Aislada  En Blanco Fotos, Retratos, Imágenes Y Fotografía De Archivo Libres De  Derecho. Image 17642906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5"/>
          <a:stretch/>
        </p:blipFill>
        <p:spPr bwMode="auto">
          <a:xfrm>
            <a:off x="7317386" y="1851356"/>
            <a:ext cx="1826614" cy="204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lamada ovalada 11"/>
          <p:cNvSpPr/>
          <p:nvPr/>
        </p:nvSpPr>
        <p:spPr>
          <a:xfrm>
            <a:off x="1901351" y="2791420"/>
            <a:ext cx="1430572" cy="853655"/>
          </a:xfrm>
          <a:prstGeom prst="wedgeEllipseCallout">
            <a:avLst>
              <a:gd name="adj1" fmla="val 62455"/>
              <a:gd name="adj2" fmla="val -6413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lamada ovalada 12"/>
          <p:cNvSpPr/>
          <p:nvPr/>
        </p:nvSpPr>
        <p:spPr>
          <a:xfrm>
            <a:off x="7114784" y="3006347"/>
            <a:ext cx="1315233" cy="738935"/>
          </a:xfrm>
          <a:prstGeom prst="wedgeEllipseCallout">
            <a:avLst>
              <a:gd name="adj1" fmla="val 34634"/>
              <a:gd name="adj2" fmla="val -8839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ovalada 7"/>
          <p:cNvSpPr/>
          <p:nvPr/>
        </p:nvSpPr>
        <p:spPr>
          <a:xfrm>
            <a:off x="1647913" y="6051775"/>
            <a:ext cx="1358334" cy="806225"/>
          </a:xfrm>
          <a:prstGeom prst="wedgeEllipseCallout">
            <a:avLst>
              <a:gd name="adj1" fmla="val 65183"/>
              <a:gd name="adj2" fmla="val -74486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D4A7CD-E2D6-B3FD-C126-C54E1E370B4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484304-0A47-D1CC-0ED7-F7A2FE0FB628}"/>
              </a:ext>
            </a:extLst>
          </p:cNvPr>
          <p:cNvSpPr txBox="1"/>
          <p:nvPr/>
        </p:nvSpPr>
        <p:spPr>
          <a:xfrm>
            <a:off x="0" y="394501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acceptances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CF22DAC7-5E28-9CC2-3667-676BC799A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-87683" y="1290182"/>
            <a:ext cx="2602670" cy="246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11">
            <a:extLst>
              <a:ext uri="{FF2B5EF4-FFF2-40B4-BE49-F238E27FC236}">
                <a16:creationId xmlns:a16="http://schemas.microsoft.com/office/drawing/2014/main" id="{F85E9CA8-E80E-4890-BE1D-47322C5967D2}"/>
              </a:ext>
            </a:extLst>
          </p:cNvPr>
          <p:cNvSpPr/>
          <p:nvPr/>
        </p:nvSpPr>
        <p:spPr>
          <a:xfrm>
            <a:off x="1515133" y="1202702"/>
            <a:ext cx="1430572" cy="853655"/>
          </a:xfrm>
          <a:prstGeom prst="wedgeEllipseCallout">
            <a:avLst>
              <a:gd name="adj1" fmla="val -67133"/>
              <a:gd name="adj2" fmla="val 4591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D12E9B3D-82DB-63ED-D18C-9C3547F7A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7">
            <a:extLst>
              <a:ext uri="{FF2B5EF4-FFF2-40B4-BE49-F238E27FC236}">
                <a16:creationId xmlns:a16="http://schemas.microsoft.com/office/drawing/2014/main" id="{F6705399-715E-6C89-1FB7-F18D51147829}"/>
              </a:ext>
            </a:extLst>
          </p:cNvPr>
          <p:cNvSpPr/>
          <p:nvPr/>
        </p:nvSpPr>
        <p:spPr>
          <a:xfrm>
            <a:off x="1487162" y="4734838"/>
            <a:ext cx="1358334" cy="709808"/>
          </a:xfrm>
          <a:prstGeom prst="wedgeEllipseCallout">
            <a:avLst>
              <a:gd name="adj1" fmla="val -81441"/>
              <a:gd name="adj2" fmla="val 2984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 descr="Premium Photo | Man is making a hand gesture of invitation or offers help.">
            <a:extLst>
              <a:ext uri="{FF2B5EF4-FFF2-40B4-BE49-F238E27FC236}">
                <a16:creationId xmlns:a16="http://schemas.microsoft.com/office/drawing/2014/main" id="{3DC9AA51-0669-B9ED-05D7-4EC9E780C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884" y="4446739"/>
            <a:ext cx="2755726" cy="21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13"/>
          <p:cNvSpPr/>
          <p:nvPr/>
        </p:nvSpPr>
        <p:spPr>
          <a:xfrm>
            <a:off x="7016667" y="5984118"/>
            <a:ext cx="1179204" cy="773674"/>
          </a:xfrm>
          <a:prstGeom prst="wedgeEllipseCallout">
            <a:avLst>
              <a:gd name="adj1" fmla="val 51743"/>
              <a:gd name="adj2" fmla="val -12839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lamada ovalada 13">
            <a:extLst>
              <a:ext uri="{FF2B5EF4-FFF2-40B4-BE49-F238E27FC236}">
                <a16:creationId xmlns:a16="http://schemas.microsoft.com/office/drawing/2014/main" id="{23CFBD91-C5C3-4833-DC28-84248510AEF1}"/>
              </a:ext>
            </a:extLst>
          </p:cNvPr>
          <p:cNvSpPr/>
          <p:nvPr/>
        </p:nvSpPr>
        <p:spPr>
          <a:xfrm>
            <a:off x="6693078" y="4558238"/>
            <a:ext cx="1179204" cy="773674"/>
          </a:xfrm>
          <a:prstGeom prst="wedgeEllipseCallout">
            <a:avLst>
              <a:gd name="adj1" fmla="val -87411"/>
              <a:gd name="adj2" fmla="val 4808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85,979 Man Agreeing Images, Stock Photos &amp; Vectors | Shutterstock">
            <a:extLst>
              <a:ext uri="{FF2B5EF4-FFF2-40B4-BE49-F238E27FC236}">
                <a16:creationId xmlns:a16="http://schemas.microsoft.com/office/drawing/2014/main" id="{5A1A9EE9-EA09-A5AE-9DFE-533DC452D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9F9FB"/>
              </a:clrFrom>
              <a:clrTo>
                <a:srgbClr val="F9F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1742" r="6839" b="5264"/>
          <a:stretch/>
        </p:blipFill>
        <p:spPr bwMode="auto">
          <a:xfrm>
            <a:off x="5164936" y="1240077"/>
            <a:ext cx="1844964" cy="24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lamada ovalada 12">
            <a:extLst>
              <a:ext uri="{FF2B5EF4-FFF2-40B4-BE49-F238E27FC236}">
                <a16:creationId xmlns:a16="http://schemas.microsoft.com/office/drawing/2014/main" id="{BD368479-B10F-EB71-FBD7-909E522E27C9}"/>
              </a:ext>
            </a:extLst>
          </p:cNvPr>
          <p:cNvSpPr/>
          <p:nvPr/>
        </p:nvSpPr>
        <p:spPr>
          <a:xfrm>
            <a:off x="6553200" y="1592993"/>
            <a:ext cx="1315233" cy="738935"/>
          </a:xfrm>
          <a:prstGeom prst="wedgeEllipseCallout">
            <a:avLst>
              <a:gd name="adj1" fmla="val -78699"/>
              <a:gd name="adj2" fmla="val -13811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658984" y="1345474"/>
            <a:ext cx="953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Lets</a:t>
            </a:r>
            <a:r>
              <a:rPr lang="es-MX" sz="1200" dirty="0" smtClean="0"/>
              <a:t> </a:t>
            </a:r>
            <a:r>
              <a:rPr lang="es-MX" sz="1200" dirty="0" err="1" smtClean="0"/>
              <a:t>go</a:t>
            </a:r>
            <a:r>
              <a:rPr lang="es-MX" sz="1200" dirty="0" smtClean="0"/>
              <a:t> </a:t>
            </a:r>
            <a:r>
              <a:rPr lang="es-MX" sz="1200" dirty="0" err="1" smtClean="0"/>
              <a:t>out</a:t>
            </a:r>
            <a:r>
              <a:rPr lang="es-MX" sz="1200" dirty="0" smtClean="0"/>
              <a:t> </a:t>
            </a:r>
            <a:r>
              <a:rPr lang="es-MX" sz="1200" dirty="0" err="1" smtClean="0"/>
              <a:t>on</a:t>
            </a:r>
            <a:r>
              <a:rPr lang="es-MX" sz="1200" dirty="0" smtClean="0"/>
              <a:t> </a:t>
            </a:r>
            <a:r>
              <a:rPr lang="es-MX" sz="1200" dirty="0" err="1" smtClean="0"/>
              <a:t>friday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124891" y="2947851"/>
            <a:ext cx="116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s-MX" sz="1200" dirty="0"/>
          </a:p>
        </p:txBody>
      </p:sp>
      <p:sp>
        <p:nvSpPr>
          <p:cNvPr id="16" name="Rectángulo 15"/>
          <p:cNvSpPr/>
          <p:nvPr/>
        </p:nvSpPr>
        <p:spPr>
          <a:xfrm>
            <a:off x="6685771" y="1689855"/>
            <a:ext cx="1178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es-MX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323387" y="3113705"/>
            <a:ext cx="997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I´d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to.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658982" y="4783965"/>
            <a:ext cx="1149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don´t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4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759358" y="6131225"/>
            <a:ext cx="1427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time?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801396" y="4606833"/>
            <a:ext cx="9971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 smtClean="0"/>
              <a:t>Lets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go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the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gym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on</a:t>
            </a:r>
            <a:r>
              <a:rPr lang="es-MX" sz="1400" b="1" dirty="0" smtClean="0"/>
              <a:t> </a:t>
            </a:r>
            <a:r>
              <a:rPr lang="es-MX" sz="1400" b="1" dirty="0" err="1" smtClean="0"/>
              <a:t>friday</a:t>
            </a:r>
            <a:endParaRPr lang="es-MX" sz="14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7058297" y="6117771"/>
            <a:ext cx="116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sounds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06627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Chica guapa en camisa de cuadros cansada de demasiado ruido | Foto Gratis">
            <a:extLst>
              <a:ext uri="{FF2B5EF4-FFF2-40B4-BE49-F238E27FC236}">
                <a16:creationId xmlns:a16="http://schemas.microsoft.com/office/drawing/2014/main" id="{F109D807-EAA0-B905-9524-34955FC9F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AE8EB"/>
              </a:clrFrom>
              <a:clrTo>
                <a:srgbClr val="EAE8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/>
          <a:stretch/>
        </p:blipFill>
        <p:spPr bwMode="auto">
          <a:xfrm flipH="1">
            <a:off x="1703539" y="4325361"/>
            <a:ext cx="2342367" cy="25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decline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122" name="Picture 2" descr="A1-A2 Level. Accepting &amp; Declining an invitation in Spanish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296" r="58434" b="80450"/>
          <a:stretch/>
        </p:blipFill>
        <p:spPr bwMode="auto">
          <a:xfrm>
            <a:off x="0" y="778161"/>
            <a:ext cx="3181611" cy="334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Llamada ovalada 32"/>
          <p:cNvSpPr/>
          <p:nvPr/>
        </p:nvSpPr>
        <p:spPr>
          <a:xfrm>
            <a:off x="2455176" y="2933178"/>
            <a:ext cx="1440419" cy="1037696"/>
          </a:xfrm>
          <a:prstGeom prst="wedgeEllipseCallout">
            <a:avLst>
              <a:gd name="adj1" fmla="val -59874"/>
              <a:gd name="adj2" fmla="val -7346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7038474" y="1918030"/>
            <a:ext cx="665107" cy="7803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6" name="Llamada ovalada 35"/>
          <p:cNvSpPr/>
          <p:nvPr/>
        </p:nvSpPr>
        <p:spPr>
          <a:xfrm>
            <a:off x="1018718" y="782234"/>
            <a:ext cx="1511539" cy="733416"/>
          </a:xfrm>
          <a:prstGeom prst="wedgeEllipseCallout">
            <a:avLst>
              <a:gd name="adj1" fmla="val -51542"/>
              <a:gd name="adj2" fmla="val 125009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mother´s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r>
              <a: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8" descr="Business Woman Pointing His Hand Smiling Foto de stock 367912991 |  Shutterstock">
            <a:extLst>
              <a:ext uri="{FF2B5EF4-FFF2-40B4-BE49-F238E27FC236}">
                <a16:creationId xmlns:a16="http://schemas.microsoft.com/office/drawing/2014/main" id="{9766B7FE-A190-CCB2-0605-2EE213F9C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2705" b="7447"/>
          <a:stretch/>
        </p:blipFill>
        <p:spPr bwMode="auto">
          <a:xfrm flipH="1">
            <a:off x="3993297" y="1450872"/>
            <a:ext cx="2655516" cy="251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,877 imágenes de Man watching clock - Imágenes, fotos y vectores de stock  | Shutterstock">
            <a:extLst>
              <a:ext uri="{FF2B5EF4-FFF2-40B4-BE49-F238E27FC236}">
                <a16:creationId xmlns:a16="http://schemas.microsoft.com/office/drawing/2014/main" id="{90D6A228-30D5-8324-AA15-514A0A785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5" b="8082"/>
          <a:stretch/>
        </p:blipFill>
        <p:spPr bwMode="auto">
          <a:xfrm>
            <a:off x="7337775" y="1556881"/>
            <a:ext cx="1806225" cy="24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2">
            <a:extLst>
              <a:ext uri="{FF2B5EF4-FFF2-40B4-BE49-F238E27FC236}">
                <a16:creationId xmlns:a16="http://schemas.microsoft.com/office/drawing/2014/main" id="{4CB25313-AFAF-18E2-5222-FB3CE8CDFA01}"/>
              </a:ext>
            </a:extLst>
          </p:cNvPr>
          <p:cNvSpPr/>
          <p:nvPr/>
        </p:nvSpPr>
        <p:spPr>
          <a:xfrm>
            <a:off x="6225986" y="3389959"/>
            <a:ext cx="1440419" cy="647179"/>
          </a:xfrm>
          <a:prstGeom prst="wedgeEllipseCallout">
            <a:avLst>
              <a:gd name="adj1" fmla="val 84482"/>
              <a:gd name="adj2" fmla="val -193134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lamada ovalada 35">
            <a:extLst>
              <a:ext uri="{FF2B5EF4-FFF2-40B4-BE49-F238E27FC236}">
                <a16:creationId xmlns:a16="http://schemas.microsoft.com/office/drawing/2014/main" id="{24F1D8CB-B0C3-1F1E-00BF-9B7A0CE194F9}"/>
              </a:ext>
            </a:extLst>
          </p:cNvPr>
          <p:cNvSpPr/>
          <p:nvPr/>
        </p:nvSpPr>
        <p:spPr>
          <a:xfrm>
            <a:off x="5805750" y="947161"/>
            <a:ext cx="1461434" cy="831536"/>
          </a:xfrm>
          <a:prstGeom prst="wedgeEllipseCallout">
            <a:avLst>
              <a:gd name="adj1" fmla="val -59227"/>
              <a:gd name="adj2" fmla="val 111218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158,788 Looking Scared Images, Stock Photos &amp; Vectors | Shutterstock">
            <a:extLst>
              <a:ext uri="{FF2B5EF4-FFF2-40B4-BE49-F238E27FC236}">
                <a16:creationId xmlns:a16="http://schemas.microsoft.com/office/drawing/2014/main" id="{D8E71F5C-27BA-0021-85CB-4B9FF2B21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8" t="11605" r="770" b="8552"/>
          <a:stretch/>
        </p:blipFill>
        <p:spPr bwMode="auto">
          <a:xfrm flipH="1">
            <a:off x="6982134" y="4592903"/>
            <a:ext cx="2287125" cy="2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lamada ovalada 32">
            <a:extLst>
              <a:ext uri="{FF2B5EF4-FFF2-40B4-BE49-F238E27FC236}">
                <a16:creationId xmlns:a16="http://schemas.microsoft.com/office/drawing/2014/main" id="{C4BCCAE1-97A8-5EED-C670-D10EDD7A0129}"/>
              </a:ext>
            </a:extLst>
          </p:cNvPr>
          <p:cNvSpPr/>
          <p:nvPr/>
        </p:nvSpPr>
        <p:spPr>
          <a:xfrm>
            <a:off x="5891480" y="6210821"/>
            <a:ext cx="1440419" cy="647179"/>
          </a:xfrm>
          <a:prstGeom prst="wedgeEllipseCallout">
            <a:avLst>
              <a:gd name="adj1" fmla="val 99265"/>
              <a:gd name="adj2" fmla="val -140876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ovalada 32">
            <a:extLst>
              <a:ext uri="{FF2B5EF4-FFF2-40B4-BE49-F238E27FC236}">
                <a16:creationId xmlns:a16="http://schemas.microsoft.com/office/drawing/2014/main" id="{D3EF75FA-0776-3578-96E9-D68B141037B0}"/>
              </a:ext>
            </a:extLst>
          </p:cNvPr>
          <p:cNvSpPr/>
          <p:nvPr/>
        </p:nvSpPr>
        <p:spPr>
          <a:xfrm>
            <a:off x="1474742" y="6059435"/>
            <a:ext cx="1440419" cy="647179"/>
          </a:xfrm>
          <a:prstGeom prst="wedgeEllipseCallout">
            <a:avLst>
              <a:gd name="adj1" fmla="val 49698"/>
              <a:gd name="adj2" fmla="val -181521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6" descr="11,643 imágenes de Girl point left - Imágenes, fotos y vectores de stock |  Shutterstock">
            <a:extLst>
              <a:ext uri="{FF2B5EF4-FFF2-40B4-BE49-F238E27FC236}">
                <a16:creationId xmlns:a16="http://schemas.microsoft.com/office/drawing/2014/main" id="{47F32880-A1BD-CC52-246F-2073B43FC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4102" r="719" b="24978"/>
          <a:stretch/>
        </p:blipFill>
        <p:spPr bwMode="auto">
          <a:xfrm>
            <a:off x="-187891" y="4559474"/>
            <a:ext cx="2154410" cy="22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lamada ovalada 35">
            <a:extLst>
              <a:ext uri="{FF2B5EF4-FFF2-40B4-BE49-F238E27FC236}">
                <a16:creationId xmlns:a16="http://schemas.microsoft.com/office/drawing/2014/main" id="{E640267A-DE4E-1CA4-5527-BA036A7AF992}"/>
              </a:ext>
            </a:extLst>
          </p:cNvPr>
          <p:cNvSpPr/>
          <p:nvPr/>
        </p:nvSpPr>
        <p:spPr>
          <a:xfrm>
            <a:off x="1548988" y="4243592"/>
            <a:ext cx="1382102" cy="841975"/>
          </a:xfrm>
          <a:prstGeom prst="wedgeEllipseCallout">
            <a:avLst>
              <a:gd name="adj1" fmla="val -83440"/>
              <a:gd name="adj2" fmla="val 71777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Premium Photo | Afro black adult woman feeling proud, arrogant and  confident, looking satisfied and successful, pointing to self">
            <a:extLst>
              <a:ext uri="{FF2B5EF4-FFF2-40B4-BE49-F238E27FC236}">
                <a16:creationId xmlns:a16="http://schemas.microsoft.com/office/drawing/2014/main" id="{41DBDBB4-9BDF-B024-534E-025FD8066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19738" b="14247"/>
          <a:stretch/>
        </p:blipFill>
        <p:spPr bwMode="auto">
          <a:xfrm>
            <a:off x="4081196" y="4572001"/>
            <a:ext cx="254507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ovalada 35">
            <a:extLst>
              <a:ext uri="{FF2B5EF4-FFF2-40B4-BE49-F238E27FC236}">
                <a16:creationId xmlns:a16="http://schemas.microsoft.com/office/drawing/2014/main" id="{A8A3252D-174D-8B9C-65C8-FA35A4DC1A8A}"/>
              </a:ext>
            </a:extLst>
          </p:cNvPr>
          <p:cNvSpPr/>
          <p:nvPr/>
        </p:nvSpPr>
        <p:spPr>
          <a:xfrm>
            <a:off x="5910133" y="4320835"/>
            <a:ext cx="1382102" cy="841975"/>
          </a:xfrm>
          <a:prstGeom prst="wedgeEllipseCallout">
            <a:avLst>
              <a:gd name="adj1" fmla="val -80721"/>
              <a:gd name="adj2" fmla="val 95580"/>
            </a:avLst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BEB03F-62C6-5801-AE37-F7BFAC4426AD}"/>
              </a:ext>
            </a:extLst>
          </p:cNvPr>
          <p:cNvSpPr txBox="1"/>
          <p:nvPr/>
        </p:nvSpPr>
        <p:spPr>
          <a:xfrm>
            <a:off x="0" y="409115"/>
            <a:ext cx="88684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refusements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680003" y="2930826"/>
            <a:ext cx="1343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018840" y="1010585"/>
            <a:ext cx="11657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Let´s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cinema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391252" y="3388026"/>
            <a:ext cx="128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560660" y="4393865"/>
            <a:ext cx="1417671" cy="478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MX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bar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89167" y="5897267"/>
            <a:ext cx="13977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appreciate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invite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unfuntunately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can´t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200" dirty="0"/>
          </a:p>
        </p:txBody>
      </p:sp>
      <p:sp>
        <p:nvSpPr>
          <p:cNvPr id="19" name="Rectángulo 18"/>
          <p:cNvSpPr/>
          <p:nvPr/>
        </p:nvSpPr>
        <p:spPr>
          <a:xfrm>
            <a:off x="6108479" y="4367739"/>
            <a:ext cx="1454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busy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021138" y="6231375"/>
            <a:ext cx="1289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Can I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rain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37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600</Words>
  <Application>Microsoft Office PowerPoint</Application>
  <PresentationFormat>Carta (216 x 279 mm)</PresentationFormat>
  <Paragraphs>119</Paragraphs>
  <Slides>14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52844</cp:lastModifiedBy>
  <cp:revision>18</cp:revision>
  <dcterms:created xsi:type="dcterms:W3CDTF">2022-12-19T16:05:54Z</dcterms:created>
  <dcterms:modified xsi:type="dcterms:W3CDTF">2023-01-06T18:52:10Z</dcterms:modified>
</cp:coreProperties>
</file>