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9" autoAdjust="0"/>
    <p:restoredTop sz="94597" autoAdjust="0"/>
  </p:normalViewPr>
  <p:slideViewPr>
    <p:cSldViewPr>
      <p:cViewPr varScale="1">
        <p:scale>
          <a:sx n="40" d="100"/>
          <a:sy n="40" d="100"/>
        </p:scale>
        <p:origin x="10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5" Type="http://schemas.openxmlformats.org/officeDocument/2006/relationships/image" Target="../media/image8.svg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image" Target="../media/image15.png" /><Relationship Id="rId7" Type="http://schemas.openxmlformats.org/officeDocument/2006/relationships/image" Target="../media/image1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4" Type="http://schemas.openxmlformats.org/officeDocument/2006/relationships/image" Target="../media/image16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"/>
            <a:ext cx="1362352" cy="10287001"/>
            <a:chOff x="0" y="0"/>
            <a:chExt cx="646744" cy="30414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6744" cy="3041452"/>
            </a:xfrm>
            <a:custGeom>
              <a:avLst/>
              <a:gdLst/>
              <a:ahLst/>
              <a:cxnLst/>
              <a:rect l="l" t="t" r="r" b="b"/>
              <a:pathLst>
                <a:path w="646744" h="3041452">
                  <a:moveTo>
                    <a:pt x="0" y="0"/>
                  </a:moveTo>
                  <a:lnTo>
                    <a:pt x="646744" y="0"/>
                  </a:lnTo>
                  <a:lnTo>
                    <a:pt x="646744" y="3041452"/>
                  </a:lnTo>
                  <a:lnTo>
                    <a:pt x="0" y="3041452"/>
                  </a:lnTo>
                  <a:close/>
                </a:path>
              </a:pathLst>
            </a:custGeom>
            <a:solidFill>
              <a:srgbClr val="D8CAC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3563600" y="6259458"/>
            <a:ext cx="3646170" cy="3646170"/>
            <a:chOff x="0" y="0"/>
            <a:chExt cx="6355080" cy="63550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772848" y="724807"/>
            <a:ext cx="4442041" cy="4418692"/>
            <a:chOff x="0" y="0"/>
            <a:chExt cx="635508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725076">
                <a:alpha val="40000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750372" y="650920"/>
            <a:ext cx="8198384" cy="67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4"/>
              </a:lnSpc>
            </a:pPr>
            <a:r>
              <a:rPr lang="en-US" sz="4003" dirty="0" err="1">
                <a:solidFill>
                  <a:srgbClr val="000000"/>
                </a:solidFill>
              </a:rPr>
              <a:t>Equipo</a:t>
            </a:r>
            <a:r>
              <a:rPr lang="en-US" sz="4003" dirty="0">
                <a:solidFill>
                  <a:srgbClr val="000000"/>
                </a:solidFill>
              </a:rPr>
              <a:t> 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56039" y="6919544"/>
            <a:ext cx="12975921" cy="670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59"/>
              </a:lnSpc>
            </a:pPr>
            <a:r>
              <a:rPr lang="en-US" sz="3970" spc="170" dirty="0">
                <a:solidFill>
                  <a:srgbClr val="725076"/>
                </a:solidFill>
              </a:rPr>
              <a:t>ESCUELA NORMAL DE EDUCACIÓN PREESCOLAR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044808" y="7837856"/>
            <a:ext cx="8198384" cy="52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5"/>
              </a:lnSpc>
            </a:pPr>
            <a:r>
              <a:rPr lang="en-US" sz="3200" dirty="0">
                <a:solidFill>
                  <a:srgbClr val="000000"/>
                </a:solidFill>
              </a:rPr>
              <a:t>El </a:t>
            </a:r>
            <a:r>
              <a:rPr lang="en-US" sz="3200" dirty="0" err="1">
                <a:solidFill>
                  <a:srgbClr val="000000"/>
                </a:solidFill>
              </a:rPr>
              <a:t>sujeto</a:t>
            </a:r>
            <a:r>
              <a:rPr lang="en-US" sz="3200" dirty="0">
                <a:solidFill>
                  <a:srgbClr val="000000"/>
                </a:solidFill>
              </a:rPr>
              <a:t> y </a:t>
            </a:r>
            <a:r>
              <a:rPr lang="en-US" sz="3200" dirty="0" err="1">
                <a:solidFill>
                  <a:srgbClr val="000000"/>
                </a:solidFill>
              </a:rPr>
              <a:t>su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formación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profesional</a:t>
            </a:r>
            <a:r>
              <a:rPr lang="en-US" sz="3200" dirty="0">
                <a:solidFill>
                  <a:srgbClr val="000000"/>
                </a:solidFill>
              </a:rPr>
              <a:t>/ 1A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21E2A66-5D7D-D7D7-646C-56BD3BAE8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14500"/>
            <a:ext cx="14912108" cy="50723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27623">
            <a:off x="16055508" y="691136"/>
            <a:ext cx="3315235" cy="294754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38400" y="4305300"/>
            <a:ext cx="13702597" cy="5181600"/>
            <a:chOff x="0" y="0"/>
            <a:chExt cx="7591766" cy="22146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91766" cy="2214660"/>
            </a:xfrm>
            <a:custGeom>
              <a:avLst/>
              <a:gdLst/>
              <a:ahLst/>
              <a:cxnLst/>
              <a:rect l="l" t="t" r="r" b="b"/>
              <a:pathLst>
                <a:path w="7591766" h="2214660">
                  <a:moveTo>
                    <a:pt x="7467305" y="2214660"/>
                  </a:moveTo>
                  <a:lnTo>
                    <a:pt x="124460" y="2214660"/>
                  </a:lnTo>
                  <a:cubicBezTo>
                    <a:pt x="55880" y="2214660"/>
                    <a:pt x="0" y="2158780"/>
                    <a:pt x="0" y="20902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67306" y="0"/>
                  </a:lnTo>
                  <a:cubicBezTo>
                    <a:pt x="7535886" y="0"/>
                    <a:pt x="7591766" y="55880"/>
                    <a:pt x="7591766" y="124460"/>
                  </a:cubicBezTo>
                  <a:lnTo>
                    <a:pt x="7591766" y="2090200"/>
                  </a:lnTo>
                  <a:cubicBezTo>
                    <a:pt x="7591766" y="2158780"/>
                    <a:pt x="7535886" y="2214660"/>
                    <a:pt x="7467306" y="2214660"/>
                  </a:cubicBezTo>
                  <a:close/>
                </a:path>
              </a:pathLst>
            </a:custGeom>
            <a:solidFill>
              <a:srgbClr val="D8CACA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895600" y="4533900"/>
            <a:ext cx="12676156" cy="4715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2"/>
              </a:lnSpc>
            </a:pP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En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este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trabajo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, las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alumnas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después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de leer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los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textos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encargados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“</a:t>
            </a:r>
            <a:r>
              <a:rPr lang="es-MX" sz="3808" dirty="0">
                <a:solidFill>
                  <a:srgbClr val="000000"/>
                </a:solidFill>
                <a:latin typeface="Abadi" panose="020B0604020104020204" pitchFamily="34" charset="0"/>
              </a:rPr>
              <a:t>La interculturalidad en educación” de Catherine Walsh y “Pluriculturalidad, multiculturalidad, interculturalidad” de María del Mar Bernabé </a:t>
            </a:r>
            <a:r>
              <a:rPr lang="es-MX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Villodri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; 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relacionaron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ambas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lecturas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con las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respuestas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obtenidas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de la "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Guía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de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observación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" y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así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llegar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a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una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conclusión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 </a:t>
            </a:r>
            <a:r>
              <a:rPr lang="en-US" sz="3808" dirty="0" err="1">
                <a:solidFill>
                  <a:srgbClr val="000000"/>
                </a:solidFill>
                <a:latin typeface="Abadi" panose="020B0604020104020204" pitchFamily="34" charset="0"/>
              </a:rPr>
              <a:t>satisfactoria</a:t>
            </a:r>
            <a:r>
              <a:rPr lang="en-US" sz="3808" dirty="0">
                <a:solidFill>
                  <a:srgbClr val="000000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89246">
            <a:off x="-1226339" y="6036063"/>
            <a:ext cx="3315235" cy="294754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7FB05D1-0084-078C-622E-4527D55FA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876300"/>
            <a:ext cx="12912447" cy="3206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70562" y="652445"/>
            <a:ext cx="19821877" cy="0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8686800" y="2019300"/>
            <a:ext cx="8125279" cy="846249"/>
            <a:chOff x="0" y="0"/>
            <a:chExt cx="6839033" cy="7122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39033" cy="712287"/>
            </a:xfrm>
            <a:custGeom>
              <a:avLst/>
              <a:gdLst/>
              <a:ahLst/>
              <a:cxnLst/>
              <a:rect l="l" t="t" r="r" b="b"/>
              <a:pathLst>
                <a:path w="6839033" h="712287">
                  <a:moveTo>
                    <a:pt x="6714573" y="712286"/>
                  </a:moveTo>
                  <a:lnTo>
                    <a:pt x="124460" y="712286"/>
                  </a:lnTo>
                  <a:cubicBezTo>
                    <a:pt x="55880" y="712286"/>
                    <a:pt x="0" y="656406"/>
                    <a:pt x="0" y="5878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573" y="0"/>
                  </a:lnTo>
                  <a:cubicBezTo>
                    <a:pt x="6783153" y="0"/>
                    <a:pt x="6839033" y="55880"/>
                    <a:pt x="6839033" y="124460"/>
                  </a:cubicBezTo>
                  <a:lnTo>
                    <a:pt x="6839033" y="587827"/>
                  </a:lnTo>
                  <a:cubicBezTo>
                    <a:pt x="6839033" y="656407"/>
                    <a:pt x="6783153" y="712287"/>
                    <a:pt x="6714573" y="712287"/>
                  </a:cubicBezTo>
                  <a:close/>
                </a:path>
              </a:pathLst>
            </a:custGeom>
            <a:solidFill>
              <a:srgbClr val="E6D4E1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28423" y="2214403"/>
            <a:ext cx="509218" cy="517689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8682736" y="3446090"/>
            <a:ext cx="8125279" cy="1011610"/>
            <a:chOff x="0" y="0"/>
            <a:chExt cx="6839033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839033" cy="660400"/>
            </a:xfrm>
            <a:custGeom>
              <a:avLst/>
              <a:gdLst/>
              <a:ahLst/>
              <a:cxnLst/>
              <a:rect l="l" t="t" r="r" b="b"/>
              <a:pathLst>
                <a:path w="6839033" h="660400">
                  <a:moveTo>
                    <a:pt x="671457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573" y="0"/>
                  </a:lnTo>
                  <a:cubicBezTo>
                    <a:pt x="6783153" y="0"/>
                    <a:pt x="6839033" y="55880"/>
                    <a:pt x="6839033" y="124460"/>
                  </a:cubicBezTo>
                  <a:lnTo>
                    <a:pt x="6839033" y="535940"/>
                  </a:lnTo>
                  <a:cubicBezTo>
                    <a:pt x="6839033" y="604520"/>
                    <a:pt x="6783153" y="660400"/>
                    <a:pt x="6714573" y="660400"/>
                  </a:cubicBezTo>
                  <a:close/>
                </a:path>
              </a:pathLst>
            </a:custGeom>
            <a:solidFill>
              <a:srgbClr val="E6D4E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24359" y="3579548"/>
            <a:ext cx="509218" cy="51768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686800" y="4838700"/>
            <a:ext cx="8125279" cy="784604"/>
            <a:chOff x="0" y="0"/>
            <a:chExt cx="6839033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39033" cy="660400"/>
            </a:xfrm>
            <a:custGeom>
              <a:avLst/>
              <a:gdLst/>
              <a:ahLst/>
              <a:cxnLst/>
              <a:rect l="l" t="t" r="r" b="b"/>
              <a:pathLst>
                <a:path w="6839033" h="660400">
                  <a:moveTo>
                    <a:pt x="671457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573" y="0"/>
                  </a:lnTo>
                  <a:cubicBezTo>
                    <a:pt x="6783153" y="0"/>
                    <a:pt x="6839033" y="55880"/>
                    <a:pt x="6839033" y="124460"/>
                  </a:cubicBezTo>
                  <a:lnTo>
                    <a:pt x="6839033" y="535940"/>
                  </a:lnTo>
                  <a:cubicBezTo>
                    <a:pt x="6839033" y="604520"/>
                    <a:pt x="6783153" y="660400"/>
                    <a:pt x="6714573" y="660400"/>
                  </a:cubicBezTo>
                  <a:close/>
                </a:path>
              </a:pathLst>
            </a:custGeom>
            <a:solidFill>
              <a:srgbClr val="E6D4E1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828423" y="4972158"/>
            <a:ext cx="509218" cy="517689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8758936" y="6203838"/>
            <a:ext cx="8125279" cy="784604"/>
            <a:chOff x="0" y="0"/>
            <a:chExt cx="6839033" cy="660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839033" cy="660400"/>
            </a:xfrm>
            <a:custGeom>
              <a:avLst/>
              <a:gdLst/>
              <a:ahLst/>
              <a:cxnLst/>
              <a:rect l="l" t="t" r="r" b="b"/>
              <a:pathLst>
                <a:path w="6839033" h="660400">
                  <a:moveTo>
                    <a:pt x="671457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573" y="0"/>
                  </a:lnTo>
                  <a:cubicBezTo>
                    <a:pt x="6783153" y="0"/>
                    <a:pt x="6839033" y="55880"/>
                    <a:pt x="6839033" y="124460"/>
                  </a:cubicBezTo>
                  <a:lnTo>
                    <a:pt x="6839033" y="535940"/>
                  </a:lnTo>
                  <a:cubicBezTo>
                    <a:pt x="6839033" y="604520"/>
                    <a:pt x="6783153" y="660400"/>
                    <a:pt x="6714573" y="660400"/>
                  </a:cubicBezTo>
                  <a:close/>
                </a:path>
              </a:pathLst>
            </a:custGeom>
            <a:solidFill>
              <a:srgbClr val="E6D4E1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00559" y="6337295"/>
            <a:ext cx="509218" cy="517689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8763000" y="7505700"/>
            <a:ext cx="8125279" cy="784604"/>
            <a:chOff x="-8399" y="-1"/>
            <a:chExt cx="6839033" cy="660400"/>
          </a:xfrm>
        </p:grpSpPr>
        <p:sp>
          <p:nvSpPr>
            <p:cNvPr id="16" name="Freeform 16"/>
            <p:cNvSpPr/>
            <p:nvPr/>
          </p:nvSpPr>
          <p:spPr>
            <a:xfrm>
              <a:off x="-8399" y="-1"/>
              <a:ext cx="6839033" cy="660400"/>
            </a:xfrm>
            <a:custGeom>
              <a:avLst/>
              <a:gdLst/>
              <a:ahLst/>
              <a:cxnLst/>
              <a:rect l="l" t="t" r="r" b="b"/>
              <a:pathLst>
                <a:path w="6839033" h="660400">
                  <a:moveTo>
                    <a:pt x="6714573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573" y="0"/>
                  </a:lnTo>
                  <a:cubicBezTo>
                    <a:pt x="6783153" y="0"/>
                    <a:pt x="6839033" y="55880"/>
                    <a:pt x="6839033" y="124460"/>
                  </a:cubicBezTo>
                  <a:lnTo>
                    <a:pt x="6839033" y="535940"/>
                  </a:lnTo>
                  <a:cubicBezTo>
                    <a:pt x="6839033" y="604520"/>
                    <a:pt x="6783153" y="660400"/>
                    <a:pt x="6714573" y="660400"/>
                  </a:cubicBezTo>
                  <a:close/>
                </a:path>
              </a:pathLst>
            </a:custGeom>
            <a:solidFill>
              <a:srgbClr val="E6D4E1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914603" y="7639158"/>
            <a:ext cx="509218" cy="51768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91575" y="4789368"/>
            <a:ext cx="712262" cy="33670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9525000" y="3543300"/>
            <a:ext cx="6712541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2"/>
              </a:lnSpc>
            </a:pPr>
            <a:r>
              <a:rPr 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DIFERENCIA ENTRE MULTICULTURALIDAD, PLURICULTURALIDAD E INTERCULTURALIDAD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03147" y="4997563"/>
            <a:ext cx="6712541" cy="419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8" dirty="0">
                <a:solidFill>
                  <a:srgbClr val="000000"/>
                </a:solidFill>
                <a:latin typeface="Abadi" panose="020B0604020104020204" pitchFamily="34" charset="0"/>
              </a:rPr>
              <a:t>LA INTERCULTURALIDAD EN LA EDUCACIÓN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01200" y="6362700"/>
            <a:ext cx="7002404" cy="419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8" dirty="0">
                <a:solidFill>
                  <a:srgbClr val="000000"/>
                </a:solidFill>
                <a:latin typeface="Abadi" panose="020B0604020104020204" pitchFamily="34" charset="0"/>
              </a:rPr>
              <a:t>MODELOS DE EDUCACIÓN INTERCULTURAL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615243" y="7664563"/>
            <a:ext cx="7002404" cy="419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8" dirty="0">
                <a:solidFill>
                  <a:srgbClr val="000000"/>
                </a:solidFill>
                <a:latin typeface="Abadi" panose="020B0604020104020204" pitchFamily="34" charset="0"/>
              </a:rPr>
              <a:t>ROL DEL DOCENTE</a:t>
            </a:r>
          </a:p>
        </p:txBody>
      </p:sp>
      <p:sp>
        <p:nvSpPr>
          <p:cNvPr id="24" name="AutoShape 24"/>
          <p:cNvSpPr/>
          <p:nvPr/>
        </p:nvSpPr>
        <p:spPr>
          <a:xfrm>
            <a:off x="-818960" y="404795"/>
            <a:ext cx="19821877" cy="0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>
            <a:off x="-574329" y="9672305"/>
            <a:ext cx="19821877" cy="0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-422728" y="9424655"/>
            <a:ext cx="19821877" cy="0"/>
          </a:xfrm>
          <a:prstGeom prst="line">
            <a:avLst/>
          </a:prstGeom>
          <a:ln w="1143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9539042" y="2243628"/>
            <a:ext cx="6712541" cy="419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3"/>
              </a:lnSpc>
            </a:pPr>
            <a:r>
              <a:rPr lang="en-US" sz="2438" dirty="0">
                <a:solidFill>
                  <a:srgbClr val="000000"/>
                </a:solidFill>
                <a:latin typeface="Abadi" panose="020B0604020104020204" pitchFamily="34" charset="0"/>
              </a:rPr>
              <a:t>INTERCULTURALIDAD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69AC2892-B691-1E61-FF71-9FC98FBA4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33500"/>
            <a:ext cx="9081875" cy="46179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048976" y="1795479"/>
            <a:ext cx="227501" cy="5623212"/>
            <a:chOff x="0" y="0"/>
            <a:chExt cx="303335" cy="7497616"/>
          </a:xfrm>
        </p:grpSpPr>
        <p:sp>
          <p:nvSpPr>
            <p:cNvPr id="3" name="AutoShape 3"/>
            <p:cNvSpPr/>
            <p:nvPr/>
          </p:nvSpPr>
          <p:spPr>
            <a:xfrm>
              <a:off x="138967" y="138967"/>
              <a:ext cx="25400" cy="7219681"/>
            </a:xfrm>
            <a:prstGeom prst="rect">
              <a:avLst/>
            </a:prstGeom>
            <a:solidFill>
              <a:srgbClr val="725076"/>
            </a:solidFill>
          </p:spPr>
        </p:sp>
        <p:grpSp>
          <p:nvGrpSpPr>
            <p:cNvPr id="4" name="Group 4"/>
            <p:cNvGrpSpPr/>
            <p:nvPr/>
          </p:nvGrpSpPr>
          <p:grpSpPr>
            <a:xfrm>
              <a:off x="25400" y="0"/>
              <a:ext cx="277935" cy="277935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25076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25400" y="4813120"/>
              <a:ext cx="277935" cy="277935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25076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0" y="2406560"/>
              <a:ext cx="277935" cy="277935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25076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0" y="7219681"/>
              <a:ext cx="277935" cy="277935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725076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1981200" y="-647700"/>
            <a:ext cx="11655442" cy="11209454"/>
            <a:chOff x="0" y="0"/>
            <a:chExt cx="3069746" cy="295228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69746" cy="2952284"/>
            </a:xfrm>
            <a:custGeom>
              <a:avLst/>
              <a:gdLst/>
              <a:ahLst/>
              <a:cxnLst/>
              <a:rect l="l" t="t" r="r" b="b"/>
              <a:pathLst>
                <a:path w="3069746" h="2952284">
                  <a:moveTo>
                    <a:pt x="0" y="0"/>
                  </a:moveTo>
                  <a:lnTo>
                    <a:pt x="3069746" y="0"/>
                  </a:lnTo>
                  <a:lnTo>
                    <a:pt x="3069746" y="2952284"/>
                  </a:lnTo>
                  <a:lnTo>
                    <a:pt x="0" y="295228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3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0515600" y="2019300"/>
            <a:ext cx="6472172" cy="1163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912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Culturas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que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existen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dentro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de un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mismo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espacio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, no hay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relacion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entre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ellas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91800" y="4152900"/>
            <a:ext cx="6477000" cy="1129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75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Varias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culturas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conviven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en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un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mismo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espacio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territorial.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91800" y="6210300"/>
            <a:ext cx="6324600" cy="786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858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Relaciones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complejas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entre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diversas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 </a:t>
            </a:r>
            <a:r>
              <a:rPr lang="en-US" sz="4200" dirty="0" err="1">
                <a:solidFill>
                  <a:srgbClr val="583D5B"/>
                </a:solidFill>
                <a:latin typeface="Abadi" panose="020B0604020104020204" pitchFamily="34" charset="0"/>
              </a:rPr>
              <a:t>culturas</a:t>
            </a:r>
            <a:r>
              <a:rPr lang="en-US" sz="4200" dirty="0">
                <a:solidFill>
                  <a:srgbClr val="583D5B"/>
                </a:solidFill>
                <a:latin typeface="Abadi" panose="020B0604020104020204" pitchFamily="34" charset="0"/>
              </a:rPr>
              <a:t>. 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3008776" y="9258300"/>
            <a:ext cx="5246370" cy="5246370"/>
            <a:chOff x="0" y="0"/>
            <a:chExt cx="6355080" cy="635508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-3200400" y="-647700"/>
            <a:ext cx="3568448" cy="3568448"/>
            <a:chOff x="0" y="0"/>
            <a:chExt cx="6355080" cy="635508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725076">
                <a:alpha val="40000"/>
              </a:srgbClr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0" y="4229100"/>
            <a:ext cx="1161417" cy="549033"/>
          </a:xfrm>
          <a:prstGeom prst="rect">
            <a:avLst/>
          </a:prstGeom>
        </p:spPr>
      </p:pic>
      <p:grpSp>
        <p:nvGrpSpPr>
          <p:cNvPr id="24" name="Group 21">
            <a:extLst>
              <a:ext uri="{FF2B5EF4-FFF2-40B4-BE49-F238E27FC236}">
                <a16:creationId xmlns:a16="http://schemas.microsoft.com/office/drawing/2014/main" id="{4665D6F5-E8AC-A242-2E00-718BFA55AA4F}"/>
              </a:ext>
            </a:extLst>
          </p:cNvPr>
          <p:cNvGrpSpPr>
            <a:grpSpLocks noChangeAspect="1"/>
          </p:cNvGrpSpPr>
          <p:nvPr/>
        </p:nvGrpSpPr>
        <p:grpSpPr>
          <a:xfrm>
            <a:off x="6400800" y="9410700"/>
            <a:ext cx="3568448" cy="3568448"/>
            <a:chOff x="0" y="0"/>
            <a:chExt cx="6355080" cy="6355080"/>
          </a:xfrm>
        </p:grpSpPr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0D5689B5-A574-3444-28C9-74F473F4C02B}"/>
                </a:ext>
              </a:extLst>
            </p:cNvPr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725076">
                <a:alpha val="40000"/>
              </a:srgbClr>
            </a:solidFill>
          </p:spPr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FD54EFFD-C5B4-10B0-31B9-ED30DF83A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8600" y="1333500"/>
            <a:ext cx="9266723" cy="65415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27623">
            <a:off x="16562421" y="336427"/>
            <a:ext cx="2743930" cy="2439603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438400" y="952500"/>
            <a:ext cx="13702597" cy="2790756"/>
            <a:chOff x="0" y="0"/>
            <a:chExt cx="7591766" cy="15461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91766" cy="1546186"/>
            </a:xfrm>
            <a:custGeom>
              <a:avLst/>
              <a:gdLst/>
              <a:ahLst/>
              <a:cxnLst/>
              <a:rect l="l" t="t" r="r" b="b"/>
              <a:pathLst>
                <a:path w="7591766" h="1546186">
                  <a:moveTo>
                    <a:pt x="7467305" y="1546186"/>
                  </a:moveTo>
                  <a:lnTo>
                    <a:pt x="124460" y="1546186"/>
                  </a:lnTo>
                  <a:cubicBezTo>
                    <a:pt x="55880" y="1546186"/>
                    <a:pt x="0" y="1490306"/>
                    <a:pt x="0" y="14217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67306" y="0"/>
                  </a:lnTo>
                  <a:cubicBezTo>
                    <a:pt x="7535886" y="0"/>
                    <a:pt x="7591766" y="55880"/>
                    <a:pt x="7591766" y="124460"/>
                  </a:cubicBezTo>
                  <a:lnTo>
                    <a:pt x="7591766" y="1421726"/>
                  </a:lnTo>
                  <a:cubicBezTo>
                    <a:pt x="7591766" y="1490306"/>
                    <a:pt x="7535886" y="1546186"/>
                    <a:pt x="7467306" y="1546186"/>
                  </a:cubicBezTo>
                  <a:close/>
                </a:path>
              </a:pathLst>
            </a:custGeom>
            <a:solidFill>
              <a:srgbClr val="F6EEE8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05000" y="4533900"/>
            <a:ext cx="14706600" cy="4953000"/>
            <a:chOff x="0" y="0"/>
            <a:chExt cx="7591766" cy="1546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91766" cy="1546186"/>
            </a:xfrm>
            <a:custGeom>
              <a:avLst/>
              <a:gdLst/>
              <a:ahLst/>
              <a:cxnLst/>
              <a:rect l="l" t="t" r="r" b="b"/>
              <a:pathLst>
                <a:path w="7591766" h="1546186">
                  <a:moveTo>
                    <a:pt x="7467305" y="1546186"/>
                  </a:moveTo>
                  <a:lnTo>
                    <a:pt x="124460" y="1546186"/>
                  </a:lnTo>
                  <a:cubicBezTo>
                    <a:pt x="55880" y="1546186"/>
                    <a:pt x="0" y="1490306"/>
                    <a:pt x="0" y="14217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67306" y="0"/>
                  </a:lnTo>
                  <a:cubicBezTo>
                    <a:pt x="7535886" y="0"/>
                    <a:pt x="7591766" y="55880"/>
                    <a:pt x="7591766" y="124460"/>
                  </a:cubicBezTo>
                  <a:lnTo>
                    <a:pt x="7591766" y="1421726"/>
                  </a:lnTo>
                  <a:cubicBezTo>
                    <a:pt x="7591766" y="1490306"/>
                    <a:pt x="7535886" y="1546186"/>
                    <a:pt x="7467306" y="1546186"/>
                  </a:cubicBezTo>
                  <a:close/>
                </a:path>
              </a:pathLst>
            </a:custGeom>
            <a:solidFill>
              <a:srgbClr val="D8CAC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89246">
            <a:off x="-1114695" y="6251163"/>
            <a:ext cx="3063919" cy="27241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667000" y="4991100"/>
            <a:ext cx="13106400" cy="4057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5"/>
              </a:lnSpc>
            </a:pPr>
            <a:r>
              <a:rPr lang="en-US" sz="4400" dirty="0">
                <a:solidFill>
                  <a:srgbClr val="412D44"/>
                </a:solidFill>
              </a:rPr>
              <a:t>Se </a:t>
            </a:r>
            <a:r>
              <a:rPr lang="en-US" sz="4400" dirty="0" err="1">
                <a:solidFill>
                  <a:srgbClr val="412D44"/>
                </a:solidFill>
              </a:rPr>
              <a:t>engloban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en</a:t>
            </a:r>
            <a:r>
              <a:rPr lang="en-US" sz="4400" dirty="0">
                <a:solidFill>
                  <a:srgbClr val="412D44"/>
                </a:solidFill>
              </a:rPr>
              <a:t> ambos </a:t>
            </a:r>
            <a:r>
              <a:rPr lang="en-US" sz="4400" dirty="0" err="1">
                <a:solidFill>
                  <a:srgbClr val="412D44"/>
                </a:solidFill>
              </a:rPr>
              <a:t>textos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conceptos</a:t>
            </a:r>
            <a:r>
              <a:rPr lang="en-US" sz="4400" dirty="0">
                <a:solidFill>
                  <a:srgbClr val="412D44"/>
                </a:solidFill>
              </a:rPr>
              <a:t> tales </a:t>
            </a:r>
            <a:r>
              <a:rPr lang="en-US" sz="4400" dirty="0" err="1">
                <a:solidFill>
                  <a:srgbClr val="412D44"/>
                </a:solidFill>
              </a:rPr>
              <a:t>como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los</a:t>
            </a:r>
            <a:r>
              <a:rPr lang="en-US" sz="4400" dirty="0">
                <a:solidFill>
                  <a:srgbClr val="412D44"/>
                </a:solidFill>
              </a:rPr>
              <a:t> antes </a:t>
            </a:r>
            <a:r>
              <a:rPr lang="en-US" sz="4400" dirty="0" err="1">
                <a:solidFill>
                  <a:srgbClr val="412D44"/>
                </a:solidFill>
              </a:rPr>
              <a:t>mencionados</a:t>
            </a:r>
            <a:r>
              <a:rPr lang="en-US" sz="4400" dirty="0">
                <a:solidFill>
                  <a:srgbClr val="412D44"/>
                </a:solidFill>
              </a:rPr>
              <a:t>, de las </a:t>
            </a:r>
            <a:r>
              <a:rPr lang="en-US" sz="4400" dirty="0" err="1">
                <a:solidFill>
                  <a:srgbClr val="412D44"/>
                </a:solidFill>
              </a:rPr>
              <a:t>cuales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su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importancia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merita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en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el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conocer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su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significado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dentro</a:t>
            </a:r>
            <a:r>
              <a:rPr lang="en-US" sz="4400" dirty="0">
                <a:solidFill>
                  <a:srgbClr val="412D44"/>
                </a:solidFill>
              </a:rPr>
              <a:t> de la </a:t>
            </a:r>
            <a:r>
              <a:rPr lang="en-US" sz="4400" dirty="0" err="1">
                <a:solidFill>
                  <a:srgbClr val="412D44"/>
                </a:solidFill>
              </a:rPr>
              <a:t>educación</a:t>
            </a:r>
            <a:r>
              <a:rPr lang="en-US" sz="4400" dirty="0">
                <a:solidFill>
                  <a:srgbClr val="412D44"/>
                </a:solidFill>
              </a:rPr>
              <a:t>; </a:t>
            </a:r>
            <a:r>
              <a:rPr lang="en-US" sz="4400" dirty="0" err="1">
                <a:solidFill>
                  <a:srgbClr val="412D44"/>
                </a:solidFill>
              </a:rPr>
              <a:t>siendo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el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reconocer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como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parte</a:t>
            </a:r>
            <a:r>
              <a:rPr lang="en-US" sz="4400" dirty="0">
                <a:solidFill>
                  <a:srgbClr val="412D44"/>
                </a:solidFill>
              </a:rPr>
              <a:t> de la </a:t>
            </a:r>
            <a:r>
              <a:rPr lang="en-US" sz="4400" dirty="0" err="1">
                <a:solidFill>
                  <a:srgbClr val="412D44"/>
                </a:solidFill>
              </a:rPr>
              <a:t>función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docente</a:t>
            </a:r>
            <a:r>
              <a:rPr lang="en-US" sz="4400" dirty="0">
                <a:solidFill>
                  <a:srgbClr val="412D44"/>
                </a:solidFill>
              </a:rPr>
              <a:t>, </a:t>
            </a:r>
            <a:r>
              <a:rPr lang="en-US" sz="4400" dirty="0" err="1">
                <a:solidFill>
                  <a:srgbClr val="412D44"/>
                </a:solidFill>
              </a:rPr>
              <a:t>garantizar</a:t>
            </a:r>
            <a:r>
              <a:rPr lang="en-US" sz="4400" dirty="0">
                <a:solidFill>
                  <a:srgbClr val="412D44"/>
                </a:solidFill>
              </a:rPr>
              <a:t> ambientes </a:t>
            </a:r>
            <a:r>
              <a:rPr lang="en-US" sz="4400" dirty="0" err="1">
                <a:solidFill>
                  <a:srgbClr val="412D44"/>
                </a:solidFill>
              </a:rPr>
              <a:t>sanos</a:t>
            </a:r>
            <a:r>
              <a:rPr lang="en-US" sz="4400" dirty="0">
                <a:solidFill>
                  <a:srgbClr val="412D44"/>
                </a:solidFill>
              </a:rPr>
              <a:t> de </a:t>
            </a:r>
            <a:r>
              <a:rPr lang="en-US" sz="4400" dirty="0" err="1">
                <a:solidFill>
                  <a:srgbClr val="412D44"/>
                </a:solidFill>
              </a:rPr>
              <a:t>convivencia</a:t>
            </a:r>
            <a:r>
              <a:rPr lang="en-US" sz="4400" dirty="0">
                <a:solidFill>
                  <a:srgbClr val="412D44"/>
                </a:solidFill>
              </a:rPr>
              <a:t>, </a:t>
            </a:r>
            <a:r>
              <a:rPr lang="en-US" sz="4400" dirty="0" err="1">
                <a:solidFill>
                  <a:srgbClr val="412D44"/>
                </a:solidFill>
              </a:rPr>
              <a:t>resaltando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los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aspectos</a:t>
            </a:r>
            <a:r>
              <a:rPr lang="en-US" sz="4400" dirty="0">
                <a:solidFill>
                  <a:srgbClr val="412D44"/>
                </a:solidFill>
              </a:rPr>
              <a:t> de </a:t>
            </a:r>
            <a:r>
              <a:rPr lang="en-US" sz="4400" dirty="0" err="1">
                <a:solidFill>
                  <a:srgbClr val="412D44"/>
                </a:solidFill>
              </a:rPr>
              <a:t>interculturilidad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en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esta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nueva</a:t>
            </a:r>
            <a:r>
              <a:rPr lang="en-US" sz="4400" dirty="0">
                <a:solidFill>
                  <a:srgbClr val="412D44"/>
                </a:solidFill>
              </a:rPr>
              <a:t> </a:t>
            </a:r>
            <a:r>
              <a:rPr lang="en-US" sz="4400" dirty="0" err="1">
                <a:solidFill>
                  <a:srgbClr val="412D44"/>
                </a:solidFill>
              </a:rPr>
              <a:t>globalización</a:t>
            </a:r>
            <a:r>
              <a:rPr lang="en-US" sz="4400" dirty="0">
                <a:solidFill>
                  <a:srgbClr val="412D44"/>
                </a:solidFill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505C524-D2AF-A5BD-2C83-EE513C863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409700"/>
            <a:ext cx="12351567" cy="2353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86E77AA-D9D5-19A9-59DD-6B8CB1B25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2900"/>
            <a:ext cx="6351628" cy="38100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E97980-4D37-C6DF-0A43-1D895BED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457700"/>
            <a:ext cx="4953000" cy="2971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F8FA6E-5220-A048-7C8E-B8D19F4BA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457700"/>
            <a:ext cx="5562600" cy="2971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D882F3-B9DA-D3E6-1EAE-60506DAF8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7594910"/>
            <a:ext cx="10820400" cy="2667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848AE9-6998-BEB4-DD3B-903FD4A03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7600" y="4562475"/>
            <a:ext cx="6667500" cy="57245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6B303C-DE5E-7DDA-E128-7821BDF71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1562100"/>
            <a:ext cx="10896600" cy="27898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CD3BFB-0DD5-A301-D643-0973FE5D3F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1000" y="0"/>
            <a:ext cx="928501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5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27623">
            <a:off x="16562421" y="336427"/>
            <a:ext cx="2743930" cy="2439603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14600" y="2705100"/>
            <a:ext cx="13702597" cy="3810000"/>
            <a:chOff x="0" y="0"/>
            <a:chExt cx="7591766" cy="1546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91766" cy="1546186"/>
            </a:xfrm>
            <a:custGeom>
              <a:avLst/>
              <a:gdLst/>
              <a:ahLst/>
              <a:cxnLst/>
              <a:rect l="l" t="t" r="r" b="b"/>
              <a:pathLst>
                <a:path w="7591766" h="1546186">
                  <a:moveTo>
                    <a:pt x="7467305" y="1546186"/>
                  </a:moveTo>
                  <a:lnTo>
                    <a:pt x="124460" y="1546186"/>
                  </a:lnTo>
                  <a:cubicBezTo>
                    <a:pt x="55880" y="1546186"/>
                    <a:pt x="0" y="1490306"/>
                    <a:pt x="0" y="142172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467306" y="0"/>
                  </a:lnTo>
                  <a:cubicBezTo>
                    <a:pt x="7535886" y="0"/>
                    <a:pt x="7591766" y="55880"/>
                    <a:pt x="7591766" y="124460"/>
                  </a:cubicBezTo>
                  <a:lnTo>
                    <a:pt x="7591766" y="1421726"/>
                  </a:lnTo>
                  <a:cubicBezTo>
                    <a:pt x="7591766" y="1490306"/>
                    <a:pt x="7535886" y="1546186"/>
                    <a:pt x="7467306" y="1546186"/>
                  </a:cubicBezTo>
                  <a:close/>
                </a:path>
              </a:pathLst>
            </a:custGeom>
            <a:solidFill>
              <a:srgbClr val="D8CACA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689246">
            <a:off x="-1114695" y="6251163"/>
            <a:ext cx="3063919" cy="27241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980636-0238-F2FA-3A0D-88A440B1D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3162300"/>
            <a:ext cx="1271126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8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177</Words>
  <Application>Microsoft Office PowerPoint</Application>
  <PresentationFormat>Personalizado</PresentationFormat>
  <Paragraphs>13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Propuesta de Marketing Estrategia de Negocio Minimalista Morado</dc:title>
  <dc:creator>valer</dc:creator>
  <cp:lastModifiedBy>lizbeth carolina monrreal ramirez</cp:lastModifiedBy>
  <cp:revision>5</cp:revision>
  <dcterms:created xsi:type="dcterms:W3CDTF">2006-08-16T00:00:00Z</dcterms:created>
  <dcterms:modified xsi:type="dcterms:W3CDTF">2023-01-09T21:13:57Z</dcterms:modified>
  <dc:identifier>DAFXHuO4pgo</dc:identifier>
</cp:coreProperties>
</file>