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4" r:id="rId3"/>
    <p:sldId id="280" r:id="rId4"/>
    <p:sldId id="283" r:id="rId5"/>
    <p:sldId id="281" r:id="rId6"/>
    <p:sldId id="279" r:id="rId7"/>
    <p:sldId id="285" r:id="rId8"/>
    <p:sldId id="264" r:id="rId9"/>
    <p:sldId id="260" r:id="rId10"/>
    <p:sldId id="261" r:id="rId11"/>
    <p:sldId id="265" r:id="rId12"/>
    <p:sldId id="267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CD7"/>
    <a:srgbClr val="E7B1D1"/>
    <a:srgbClr val="CC99FF"/>
    <a:srgbClr val="FFB7FF"/>
    <a:srgbClr val="CC66FF"/>
    <a:srgbClr val="FF97FF"/>
    <a:srgbClr val="FF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04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4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9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93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6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5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7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49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2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1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D6E8-062E-4EC5-B43F-48D3D0B1C91B}" type="datetimeFigureOut">
              <a:rPr lang="es-MX" smtClean="0"/>
              <a:t>16/01/2023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17C8-D98D-422E-AE4B-C1CADF53F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7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7jtbc8jYG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7jtbc8jYGc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9Yxp84s0K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kkDZWnIQN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kkDZWnIQNs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499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677108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future.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3228854" y="651219"/>
            <a:ext cx="2858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0" y="1343843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030" name="Picture 6" descr="Default image alt">
            <a:extLst>
              <a:ext uri="{FF2B5EF4-FFF2-40B4-BE49-F238E27FC236}">
                <a16:creationId xmlns:a16="http://schemas.microsoft.com/office/drawing/2014/main" id="{462E7C37-AE84-67AC-4D6E-1FDA32A2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6" y="2203016"/>
            <a:ext cx="5888276" cy="35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55FA84-04C1-6F0F-36B7-A401060A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6" t="33648" r="7641" b="11341"/>
          <a:stretch/>
        </p:blipFill>
        <p:spPr>
          <a:xfrm>
            <a:off x="48421" y="488832"/>
            <a:ext cx="8995371" cy="63691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155547-1EF4-2953-5DD8-49448E7473F1}"/>
              </a:ext>
            </a:extLst>
          </p:cNvPr>
          <p:cNvSpPr txBox="1"/>
          <p:nvPr/>
        </p:nvSpPr>
        <p:spPr>
          <a:xfrm>
            <a:off x="6998712" y="8455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5494F45-471D-FCDA-0CE1-20059C84FC73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C6CEE48-148D-59CE-C8EA-E0BB87C20105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8B145F-4C21-31D3-3C26-20BED4D5C39E}"/>
              </a:ext>
            </a:extLst>
          </p:cNvPr>
          <p:cNvSpPr txBox="1"/>
          <p:nvPr/>
        </p:nvSpPr>
        <p:spPr>
          <a:xfrm>
            <a:off x="1618938" y="1678898"/>
            <a:ext cx="48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A51A75-B30B-A39B-FBB1-EA17BB855C8B}"/>
              </a:ext>
            </a:extLst>
          </p:cNvPr>
          <p:cNvSpPr txBox="1"/>
          <p:nvPr/>
        </p:nvSpPr>
        <p:spPr>
          <a:xfrm>
            <a:off x="1175218" y="201825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doing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CA0BE2-1BBE-1CB9-9F15-54B5EF5997B5}"/>
              </a:ext>
            </a:extLst>
          </p:cNvPr>
          <p:cNvSpPr txBox="1"/>
          <p:nvPr/>
        </p:nvSpPr>
        <p:spPr>
          <a:xfrm>
            <a:off x="970915" y="2678911"/>
            <a:ext cx="51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F31BCF-BE11-FA0C-2968-F1EA909E5414}"/>
              </a:ext>
            </a:extLst>
          </p:cNvPr>
          <p:cNvSpPr txBox="1"/>
          <p:nvPr/>
        </p:nvSpPr>
        <p:spPr>
          <a:xfrm>
            <a:off x="2817204" y="267891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doing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50B47A-5E38-A201-1CA1-C15A8FB05F81}"/>
              </a:ext>
            </a:extLst>
          </p:cNvPr>
          <p:cNvSpPr txBox="1"/>
          <p:nvPr/>
        </p:nvSpPr>
        <p:spPr>
          <a:xfrm>
            <a:off x="1319708" y="3729441"/>
            <a:ext cx="80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having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4FA6B-D134-1D54-1BBC-53F950074171}"/>
              </a:ext>
            </a:extLst>
          </p:cNvPr>
          <p:cNvSpPr txBox="1"/>
          <p:nvPr/>
        </p:nvSpPr>
        <p:spPr>
          <a:xfrm>
            <a:off x="1038683" y="4729454"/>
            <a:ext cx="51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A1C417-E62E-7F7F-5B4A-BAAA393601B5}"/>
              </a:ext>
            </a:extLst>
          </p:cNvPr>
          <p:cNvSpPr txBox="1"/>
          <p:nvPr/>
        </p:nvSpPr>
        <p:spPr>
          <a:xfrm>
            <a:off x="2844072" y="4734217"/>
            <a:ext cx="84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staying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C2E319-380E-85AE-E28B-AD0BA8E69DF0}"/>
              </a:ext>
            </a:extLst>
          </p:cNvPr>
          <p:cNvSpPr txBox="1"/>
          <p:nvPr/>
        </p:nvSpPr>
        <p:spPr>
          <a:xfrm>
            <a:off x="5259824" y="1656896"/>
            <a:ext cx="142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am </a:t>
            </a:r>
            <a:r>
              <a:rPr lang="es-MX" sz="1600" dirty="0" err="1"/>
              <a:t>going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be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B8CA0-A44E-4D9C-EB68-32E64316FCB4}"/>
              </a:ext>
            </a:extLst>
          </p:cNvPr>
          <p:cNvSpPr txBox="1"/>
          <p:nvPr/>
        </p:nvSpPr>
        <p:spPr>
          <a:xfrm>
            <a:off x="6434133" y="2391728"/>
            <a:ext cx="162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5CC0F0-BC1C-535B-0180-FCAEB981C911}"/>
              </a:ext>
            </a:extLst>
          </p:cNvPr>
          <p:cNvSpPr txBox="1"/>
          <p:nvPr/>
        </p:nvSpPr>
        <p:spPr>
          <a:xfrm>
            <a:off x="5091765" y="3043880"/>
            <a:ext cx="159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be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856665-E225-93B2-AC47-082EC2C1A51F}"/>
              </a:ext>
            </a:extLst>
          </p:cNvPr>
          <p:cNvSpPr txBox="1"/>
          <p:nvPr/>
        </p:nvSpPr>
        <p:spPr>
          <a:xfrm>
            <a:off x="6440579" y="3769413"/>
            <a:ext cx="1452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am </a:t>
            </a:r>
            <a:r>
              <a:rPr lang="es-MX" sz="1400" dirty="0" err="1"/>
              <a:t>going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work</a:t>
            </a:r>
            <a:endParaRPr lang="es-MX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26A2881-F951-6E46-0C8C-2469C063DF86}"/>
              </a:ext>
            </a:extLst>
          </p:cNvPr>
          <p:cNvSpPr txBox="1"/>
          <p:nvPr/>
        </p:nvSpPr>
        <p:spPr>
          <a:xfrm>
            <a:off x="4930828" y="4729454"/>
            <a:ext cx="177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am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stay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061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C9C3EA-FE31-5AC2-9E59-2A71A5B51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4" t="12516" r="42264" b="42537"/>
          <a:stretch/>
        </p:blipFill>
        <p:spPr>
          <a:xfrm>
            <a:off x="180300" y="552523"/>
            <a:ext cx="8838439" cy="630547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C84EFB-56E9-D535-35AD-066B3163E8DA}"/>
              </a:ext>
            </a:extLst>
          </p:cNvPr>
          <p:cNvSpPr txBox="1"/>
          <p:nvPr/>
        </p:nvSpPr>
        <p:spPr>
          <a:xfrm>
            <a:off x="6773244" y="84558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26 ex 3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9A60A0A-AA19-1906-8A1E-EEEBF4968126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8004AEC9-D410-285A-BB87-49C39236AA28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36076-AEA6-E99E-071C-807BEDD23B9A}"/>
              </a:ext>
            </a:extLst>
          </p:cNvPr>
          <p:cNvSpPr txBox="1"/>
          <p:nvPr/>
        </p:nvSpPr>
        <p:spPr>
          <a:xfrm>
            <a:off x="2653258" y="3244334"/>
            <a:ext cx="16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see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243384-CBEE-E5AF-0A87-81F6FBBF0779}"/>
              </a:ext>
            </a:extLst>
          </p:cNvPr>
          <p:cNvSpPr txBox="1"/>
          <p:nvPr/>
        </p:nvSpPr>
        <p:spPr>
          <a:xfrm>
            <a:off x="1803730" y="3825730"/>
            <a:ext cx="16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2158A7-DCFC-EF5B-746B-1E6050249AA6}"/>
              </a:ext>
            </a:extLst>
          </p:cNvPr>
          <p:cNvSpPr txBox="1"/>
          <p:nvPr/>
        </p:nvSpPr>
        <p:spPr>
          <a:xfrm>
            <a:off x="1539580" y="4372411"/>
            <a:ext cx="197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are </a:t>
            </a:r>
            <a:r>
              <a:rPr lang="es-MX" sz="1600" dirty="0" err="1"/>
              <a:t>going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visit</a:t>
            </a:r>
            <a:r>
              <a:rPr lang="es-MX" sz="1600" dirty="0"/>
              <a:t>     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0FEF4E-5102-49E9-14E8-B9D7B1A7FD17}"/>
              </a:ext>
            </a:extLst>
          </p:cNvPr>
          <p:cNvSpPr txBox="1"/>
          <p:nvPr/>
        </p:nvSpPr>
        <p:spPr>
          <a:xfrm>
            <a:off x="1562093" y="173112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‘m </a:t>
            </a:r>
            <a:r>
              <a:rPr lang="es-MX" dirty="0" err="1"/>
              <a:t>going</a:t>
            </a:r>
            <a:r>
              <a:rPr lang="es-MX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369619-432A-9D68-62C9-32EDBC4EC754}"/>
              </a:ext>
            </a:extLst>
          </p:cNvPr>
          <p:cNvSpPr txBox="1"/>
          <p:nvPr/>
        </p:nvSpPr>
        <p:spPr>
          <a:xfrm>
            <a:off x="1803730" y="5300433"/>
            <a:ext cx="1610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‘m </a:t>
            </a:r>
            <a:r>
              <a:rPr lang="es-MX" sz="1600" dirty="0" err="1"/>
              <a:t>going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have</a:t>
            </a:r>
            <a:r>
              <a:rPr lang="es-MX" sz="1600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8B838-95A0-B7D5-A461-59BF13C91565}"/>
              </a:ext>
            </a:extLst>
          </p:cNvPr>
          <p:cNvSpPr txBox="1"/>
          <p:nvPr/>
        </p:nvSpPr>
        <p:spPr>
          <a:xfrm>
            <a:off x="7362373" y="4337714"/>
            <a:ext cx="70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‘m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DE5D92-C2D7-F1FA-9737-AF96AFA2DD62}"/>
              </a:ext>
            </a:extLst>
          </p:cNvPr>
          <p:cNvSpPr txBox="1"/>
          <p:nvPr/>
        </p:nvSpPr>
        <p:spPr>
          <a:xfrm>
            <a:off x="1562093" y="4792263"/>
            <a:ext cx="1123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going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do</a:t>
            </a:r>
          </a:p>
        </p:txBody>
      </p:sp>
    </p:spTree>
    <p:extLst>
      <p:ext uri="{BB962C8B-B14F-4D97-AF65-F5344CB8AC3E}">
        <p14:creationId xmlns:p14="http://schemas.microsoft.com/office/powerpoint/2010/main" val="287244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397172-5BB1-0008-A978-F23C66508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17523" r="5755" b="45388"/>
          <a:stretch/>
        </p:blipFill>
        <p:spPr>
          <a:xfrm>
            <a:off x="171525" y="901875"/>
            <a:ext cx="8843685" cy="58659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D0DE0F-24D5-D63B-223C-6DF81B805A3E}"/>
              </a:ext>
            </a:extLst>
          </p:cNvPr>
          <p:cNvSpPr txBox="1"/>
          <p:nvPr/>
        </p:nvSpPr>
        <p:spPr>
          <a:xfrm>
            <a:off x="6773244" y="84558"/>
            <a:ext cx="23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27 ex 5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53D2194-2CE7-54B0-4BF6-B0D1B89059C7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E96629C-B66D-DA71-C20D-FE924114B776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E6F11B-7E50-953F-F4F9-C1D9A8C77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13523" r="25346" b="83636"/>
          <a:stretch/>
        </p:blipFill>
        <p:spPr>
          <a:xfrm>
            <a:off x="110984" y="479414"/>
            <a:ext cx="4924480" cy="4022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DA5F70-C0B9-77D4-E8C7-CE24313B4EF8}"/>
              </a:ext>
            </a:extLst>
          </p:cNvPr>
          <p:cNvSpPr txBox="1"/>
          <p:nvPr/>
        </p:nvSpPr>
        <p:spPr>
          <a:xfrm>
            <a:off x="389745" y="5156617"/>
            <a:ext cx="8625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/>
              <a:t>I’m</a:t>
            </a:r>
            <a:r>
              <a:rPr lang="es-MX" sz="1600" dirty="0"/>
              <a:t> </a:t>
            </a:r>
            <a:r>
              <a:rPr lang="es-MX" sz="1600" dirty="0" err="1"/>
              <a:t>going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go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Lots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do </a:t>
            </a:r>
            <a:r>
              <a:rPr lang="es-MX" sz="1600" dirty="0" err="1"/>
              <a:t>for</a:t>
            </a:r>
            <a:r>
              <a:rPr lang="es-MX" sz="1600" dirty="0"/>
              <a:t> </a:t>
            </a:r>
            <a:r>
              <a:rPr lang="es-MX" sz="1600" dirty="0" err="1"/>
              <a:t>everyone</a:t>
            </a:r>
            <a:r>
              <a:rPr lang="es-MX" sz="1600" dirty="0"/>
              <a:t>! Summer Festival </a:t>
            </a:r>
            <a:r>
              <a:rPr lang="es-MX" sz="1600" dirty="0" err="1"/>
              <a:t>on</a:t>
            </a:r>
            <a:r>
              <a:rPr lang="es-MX" sz="1600" dirty="0"/>
              <a:t> </a:t>
            </a:r>
            <a:r>
              <a:rPr lang="es-MX" sz="1600" dirty="0" err="1"/>
              <a:t>Tuesday</a:t>
            </a:r>
            <a:r>
              <a:rPr lang="es-MX" sz="1600" dirty="0"/>
              <a:t>. </a:t>
            </a:r>
            <a:r>
              <a:rPr lang="es-MX" sz="1600" dirty="0" err="1"/>
              <a:t>Would</a:t>
            </a:r>
            <a:r>
              <a:rPr lang="es-MX" sz="1600" dirty="0"/>
              <a:t>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like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come?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BE5D6E-AAF9-AD31-9FEB-9E96AEB9F90C}"/>
              </a:ext>
            </a:extLst>
          </p:cNvPr>
          <p:cNvSpPr txBox="1"/>
          <p:nvPr/>
        </p:nvSpPr>
        <p:spPr>
          <a:xfrm>
            <a:off x="389745" y="5646830"/>
            <a:ext cx="8625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Are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doing</a:t>
            </a:r>
            <a:r>
              <a:rPr lang="es-MX" sz="1600" dirty="0"/>
              <a:t> </a:t>
            </a:r>
            <a:r>
              <a:rPr lang="es-MX" sz="1600" dirty="0" err="1"/>
              <a:t>anything</a:t>
            </a:r>
            <a:r>
              <a:rPr lang="es-MX" sz="1600" dirty="0"/>
              <a:t> </a:t>
            </a:r>
            <a:r>
              <a:rPr lang="es-MX" sz="1600" dirty="0" err="1"/>
              <a:t>on</a:t>
            </a:r>
            <a:r>
              <a:rPr lang="es-MX" sz="1600" dirty="0"/>
              <a:t> </a:t>
            </a:r>
            <a:r>
              <a:rPr lang="es-MX" sz="1600" dirty="0" err="1"/>
              <a:t>Wednesday</a:t>
            </a:r>
            <a:r>
              <a:rPr lang="es-MX" sz="1600" dirty="0"/>
              <a:t> </a:t>
            </a:r>
            <a:r>
              <a:rPr lang="es-MX" sz="1600" dirty="0" err="1"/>
              <a:t>evening</a:t>
            </a:r>
            <a:endParaRPr lang="es-MX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25BBAC-EB7F-59F6-0DF5-9B430B04BDC5}"/>
              </a:ext>
            </a:extLst>
          </p:cNvPr>
          <p:cNvSpPr txBox="1"/>
          <p:nvPr/>
        </p:nvSpPr>
        <p:spPr>
          <a:xfrm>
            <a:off x="433484" y="6209309"/>
            <a:ext cx="8625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Do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want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</a:t>
            </a:r>
            <a:r>
              <a:rPr lang="es-MX" sz="1600" dirty="0" err="1"/>
              <a:t>see</a:t>
            </a:r>
            <a:r>
              <a:rPr lang="es-MX" sz="1600" dirty="0"/>
              <a:t> a </a:t>
            </a:r>
            <a:r>
              <a:rPr lang="es-MX" sz="1600" dirty="0" err="1"/>
              <a:t>museum</a:t>
            </a:r>
            <a:r>
              <a:rPr lang="es-MX" sz="1600" dirty="0"/>
              <a:t> </a:t>
            </a:r>
            <a:r>
              <a:rPr lang="es-MX" sz="1600" dirty="0" err="1"/>
              <a:t>modern</a:t>
            </a:r>
            <a:r>
              <a:rPr lang="es-MX" sz="1600" dirty="0"/>
              <a:t> art </a:t>
            </a:r>
            <a:r>
              <a:rPr lang="es-MX" sz="1600" dirty="0" err="1"/>
              <a:t>exhibition</a:t>
            </a:r>
            <a:r>
              <a:rPr lang="es-MX" sz="1600" dirty="0"/>
              <a:t> </a:t>
            </a:r>
            <a:r>
              <a:rPr lang="es-MX" sz="1600" dirty="0" err="1"/>
              <a:t>opening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35949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15C0BF-BDC3-32FC-B562-A5CB8F7A9A7B}"/>
              </a:ext>
            </a:extLst>
          </p:cNvPr>
          <p:cNvSpPr txBox="1"/>
          <p:nvPr/>
        </p:nvSpPr>
        <p:spPr>
          <a:xfrm>
            <a:off x="0" y="623343"/>
            <a:ext cx="5492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https://www.youtube.com/watch?v=K7jtbc8jYGc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274B84-EB47-3E6F-57BB-3DDBB27BFCB8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125220-7C9D-CD0D-6D79-5EAA7BE25023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</a:p>
        </p:txBody>
      </p:sp>
      <p:pic>
        <p:nvPicPr>
          <p:cNvPr id="6" name="Elementos multimedia en línea 5" title="Be going to vs Present continuous - English In A Minute">
            <a:hlinkClick r:id="" action="ppaction://media"/>
            <a:extLst>
              <a:ext uri="{FF2B5EF4-FFF2-40B4-BE49-F238E27FC236}">
                <a16:creationId xmlns:a16="http://schemas.microsoft.com/office/drawing/2014/main" id="{BDA2703E-8EC4-F406-382E-BB6EF5DEF6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668" y="1178864"/>
            <a:ext cx="8781453" cy="51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58B4A2-61DE-7133-8085-287B32CDAD70}"/>
              </a:ext>
            </a:extLst>
          </p:cNvPr>
          <p:cNvSpPr txBox="1"/>
          <p:nvPr/>
        </p:nvSpPr>
        <p:spPr>
          <a:xfrm>
            <a:off x="0" y="424831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We</a:t>
            </a:r>
            <a:r>
              <a:rPr lang="es-MX" dirty="0"/>
              <a:t> can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future </a:t>
            </a:r>
            <a:r>
              <a:rPr lang="es-MX" dirty="0" err="1"/>
              <a:t>events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either</a:t>
            </a:r>
            <a:r>
              <a:rPr lang="es-MX" dirty="0"/>
              <a:t>: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continuous</a:t>
            </a:r>
            <a:r>
              <a:rPr lang="es-MX" dirty="0"/>
              <a:t>, </a:t>
            </a:r>
            <a:r>
              <a:rPr lang="es-MX" dirty="0" err="1"/>
              <a:t>or</a:t>
            </a:r>
            <a:r>
              <a:rPr lang="es-MX" dirty="0"/>
              <a:t>  be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endParaRPr lang="es-MX" dirty="0"/>
          </a:p>
          <a:p>
            <a:r>
              <a:rPr lang="es-MX" dirty="0" err="1"/>
              <a:t>There</a:t>
            </a:r>
            <a:r>
              <a:rPr lang="es-MX" dirty="0"/>
              <a:t> are, </a:t>
            </a:r>
            <a:r>
              <a:rPr lang="es-MX" dirty="0" err="1"/>
              <a:t>however</a:t>
            </a:r>
            <a:r>
              <a:rPr lang="es-MX" dirty="0"/>
              <a:t>,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differences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forms</a:t>
            </a:r>
            <a:r>
              <a:rPr lang="es-MX" dirty="0"/>
              <a:t>.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9614"/>
              </p:ext>
            </p:extLst>
          </p:nvPr>
        </p:nvGraphicFramePr>
        <p:xfrm>
          <a:off x="112732" y="1152395"/>
          <a:ext cx="8868430" cy="556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204888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73115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getting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 is already decided / arranged. Here the focus is on the arrangement.)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going to get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new job.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 intend to get a job.)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7815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seeing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Peter tomorrow night.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arrangement that already exists.)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Peter this week.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(Here the emphasis is on the intentions of the speaker.)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0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29B15-E6F1-F146-7762-CE4A5A37C240}"/>
              </a:ext>
            </a:extLst>
          </p:cNvPr>
          <p:cNvSpPr txBox="1"/>
          <p:nvPr/>
        </p:nvSpPr>
        <p:spPr>
          <a:xfrm>
            <a:off x="187891" y="1691074"/>
            <a:ext cx="8555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2A308F-06F6-938B-38E4-9A3A5A88B1C2}"/>
              </a:ext>
            </a:extLst>
          </p:cNvPr>
          <p:cNvSpPr txBox="1"/>
          <p:nvPr/>
        </p:nvSpPr>
        <p:spPr>
          <a:xfrm>
            <a:off x="9588" y="0"/>
            <a:ext cx="9134412" cy="43088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11" name="Tabla 4">
            <a:extLst>
              <a:ext uri="{FF2B5EF4-FFF2-40B4-BE49-F238E27FC236}">
                <a16:creationId xmlns:a16="http://schemas.microsoft.com/office/drawing/2014/main" id="{28816858-2A80-1669-3C8E-A258AC9C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55291"/>
              </p:ext>
            </p:extLst>
          </p:nvPr>
        </p:nvGraphicFramePr>
        <p:xfrm>
          <a:off x="112732" y="488517"/>
          <a:ext cx="8868430" cy="620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15">
                  <a:extLst>
                    <a:ext uri="{9D8B030D-6E8A-4147-A177-3AD203B41FA5}">
                      <a16:colId xmlns:a16="http://schemas.microsoft.com/office/drawing/2014/main" val="1433049879"/>
                    </a:ext>
                  </a:extLst>
                </a:gridCol>
                <a:gridCol w="4434215">
                  <a:extLst>
                    <a:ext uri="{9D8B030D-6E8A-4147-A177-3AD203B41FA5}">
                      <a16:colId xmlns:a16="http://schemas.microsoft.com/office/drawing/2014/main" val="1532472239"/>
                    </a:ext>
                  </a:extLst>
                </a:gridCol>
              </a:tblGrid>
              <a:tr h="62734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34939"/>
                  </a:ext>
                </a:extLst>
              </a:tr>
              <a:tr h="12646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</a:t>
                      </a:r>
                      <a:r>
                        <a:rPr lang="en-US" sz="1600" b="1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 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this afternoon.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windows are dirty.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I'm going to clean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 later.</a:t>
                      </a: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1252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I've decided to clean them ,but I haven't arranged to clean them.)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77034"/>
                  </a:ext>
                </a:extLst>
              </a:tr>
              <a:tr h="130144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you doing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arrangements)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you going to do 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evening?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 question about the intentions of the listener)</a:t>
                      </a: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00767"/>
                  </a:ext>
                </a:extLst>
              </a:tr>
              <a:tr h="1320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also use '</a:t>
                      </a: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 to'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talk about events that are outside people’s control or to make predictions.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38487"/>
                  </a:ext>
                </a:extLst>
              </a:tr>
              <a:tr h="1686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so cloudy! I think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it's going to rain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Prices </a:t>
                      </a:r>
                      <a:r>
                        <a:rPr lang="en-US" sz="1600" b="1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</a:t>
                      </a:r>
                      <a:r>
                        <a:rPr lang="en-US" sz="1600" b="0" i="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fall.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 out! you </a:t>
                      </a:r>
                      <a:r>
                        <a:rPr lang="en-US" sz="1600" b="1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going to break </a:t>
                      </a:r>
                      <a:r>
                        <a:rPr lang="en-US" sz="1600" b="0" i="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glass</a:t>
                      </a:r>
                      <a:endParaRPr lang="en-US" sz="1600" b="0" i="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3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B57ACF-2E0C-A35E-A3EE-CDD49CEB4A23}"/>
              </a:ext>
            </a:extLst>
          </p:cNvPr>
          <p:cNvSpPr txBox="1"/>
          <p:nvPr/>
        </p:nvSpPr>
        <p:spPr>
          <a:xfrm>
            <a:off x="9588" y="0"/>
            <a:ext cx="9134412" cy="36933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“Future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DD2FE57-41E9-A497-0B57-76109159B358}"/>
              </a:ext>
            </a:extLst>
          </p:cNvPr>
          <p:cNvSpPr txBox="1"/>
          <p:nvPr/>
        </p:nvSpPr>
        <p:spPr>
          <a:xfrm>
            <a:off x="7487777" y="35773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3F0C18-2460-AB6D-1407-06E3292FC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9" t="28782" r="46312" b="58182"/>
          <a:stretch/>
        </p:blipFill>
        <p:spPr>
          <a:xfrm>
            <a:off x="107064" y="2029217"/>
            <a:ext cx="4464935" cy="2555310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EEED265-8A01-A9BC-B711-90ADD4F54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05861"/>
              </p:ext>
            </p:extLst>
          </p:nvPr>
        </p:nvGraphicFramePr>
        <p:xfrm>
          <a:off x="102556" y="497867"/>
          <a:ext cx="8953762" cy="145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881">
                  <a:extLst>
                    <a:ext uri="{9D8B030D-6E8A-4147-A177-3AD203B41FA5}">
                      <a16:colId xmlns:a16="http://schemas.microsoft.com/office/drawing/2014/main" val="2799427266"/>
                    </a:ext>
                  </a:extLst>
                </a:gridCol>
                <a:gridCol w="4476881">
                  <a:extLst>
                    <a:ext uri="{9D8B030D-6E8A-4147-A177-3AD203B41FA5}">
                      <a16:colId xmlns:a16="http://schemas.microsoft.com/office/drawing/2014/main" val="3664663125"/>
                    </a:ext>
                  </a:extLst>
                </a:gridCol>
              </a:tblGrid>
              <a:tr h="145619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tense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is mainly used to talk about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arrangements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plans 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at a specific time in the future . 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going to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used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 express the future when we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do something or have decided to do something but did not arrange it. It is just an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intention.</a:t>
                      </a:r>
                    </a:p>
                    <a:p>
                      <a:pPr algn="ctr"/>
                      <a:endParaRPr lang="es-MX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B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23975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17F35B98-5D81-0724-7B26-E0A39780A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4" t="28643" r="22260" b="58182"/>
          <a:stretch/>
        </p:blipFill>
        <p:spPr>
          <a:xfrm>
            <a:off x="4622104" y="2041742"/>
            <a:ext cx="4398724" cy="2530258"/>
          </a:xfrm>
          <a:prstGeom prst="rect">
            <a:avLst/>
          </a:prstGeom>
        </p:spPr>
      </p:pic>
      <p:graphicFrame>
        <p:nvGraphicFramePr>
          <p:cNvPr id="21" name="Tabla 21">
            <a:extLst>
              <a:ext uri="{FF2B5EF4-FFF2-40B4-BE49-F238E27FC236}">
                <a16:creationId xmlns:a16="http://schemas.microsoft.com/office/drawing/2014/main" id="{4688E239-F480-4FAD-E756-E9D2FEA6F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44562"/>
              </p:ext>
            </p:extLst>
          </p:nvPr>
        </p:nvGraphicFramePr>
        <p:xfrm>
          <a:off x="121085" y="4628716"/>
          <a:ext cx="88851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862">
                  <a:extLst>
                    <a:ext uri="{9D8B030D-6E8A-4147-A177-3AD203B41FA5}">
                      <a16:colId xmlns:a16="http://schemas.microsoft.com/office/drawing/2014/main" val="339968223"/>
                    </a:ext>
                  </a:extLst>
                </a:gridCol>
                <a:gridCol w="5634267">
                  <a:extLst>
                    <a:ext uri="{9D8B030D-6E8A-4147-A177-3AD203B41FA5}">
                      <a16:colId xmlns:a16="http://schemas.microsoft.com/office/drawing/2014/main" val="3190097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future</a:t>
                      </a:r>
                    </a:p>
                  </a:txBody>
                  <a:tcPr>
                    <a:solidFill>
                      <a:srgbClr val="E7B1D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Tonight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Friday/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Saturday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weekend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Next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rgbClr val="DCBC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4285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99146D1-9E9B-EEC2-BCD9-A660BEBC60E7}"/>
              </a:ext>
            </a:extLst>
          </p:cNvPr>
          <p:cNvSpPr txBox="1"/>
          <p:nvPr/>
        </p:nvSpPr>
        <p:spPr>
          <a:xfrm>
            <a:off x="2621074" y="6488668"/>
            <a:ext cx="4590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https://youtu.be/79Yxp84s0KI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4057491-AAE3-D0B2-0A03-161B2CE3E65A}"/>
              </a:ext>
            </a:extLst>
          </p:cNvPr>
          <p:cNvSpPr txBox="1"/>
          <p:nvPr/>
        </p:nvSpPr>
        <p:spPr>
          <a:xfrm>
            <a:off x="87683" y="6488668"/>
            <a:ext cx="268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at:</a:t>
            </a:r>
          </a:p>
        </p:txBody>
      </p:sp>
    </p:spTree>
    <p:extLst>
      <p:ext uri="{BB962C8B-B14F-4D97-AF65-F5344CB8AC3E}">
        <p14:creationId xmlns:p14="http://schemas.microsoft.com/office/powerpoint/2010/main" val="401161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71EA2D-CFA8-879D-AE6E-1519BB4841F7}"/>
              </a:ext>
            </a:extLst>
          </p:cNvPr>
          <p:cNvSpPr txBox="1"/>
          <p:nvPr/>
        </p:nvSpPr>
        <p:spPr>
          <a:xfrm>
            <a:off x="0" y="72973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hlinkClick r:id="rId3"/>
              </a:rPr>
              <a:t>https://youtu.be/fkkDZWnIQNs</a:t>
            </a:r>
            <a:endParaRPr lang="es-MX" sz="1600" dirty="0"/>
          </a:p>
          <a:p>
            <a:endParaRPr lang="es-MX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727E78-1FBA-A0D7-4CF0-3C3F4A4C1532}"/>
              </a:ext>
            </a:extLst>
          </p:cNvPr>
          <p:cNvSpPr txBox="1"/>
          <p:nvPr/>
        </p:nvSpPr>
        <p:spPr>
          <a:xfrm>
            <a:off x="9588" y="0"/>
            <a:ext cx="9134412" cy="461665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F3EE03-C476-F212-CF4E-68E997ED8E84}"/>
              </a:ext>
            </a:extLst>
          </p:cNvPr>
          <p:cNvSpPr txBox="1"/>
          <p:nvPr/>
        </p:nvSpPr>
        <p:spPr>
          <a:xfrm>
            <a:off x="0" y="43823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future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Elementos multimedia en línea 11" title="What are you doing this weekend? Unit 9 Top Notch Fundamentals">
            <a:hlinkClick r:id="" action="ppaction://media"/>
            <a:extLst>
              <a:ext uri="{FF2B5EF4-FFF2-40B4-BE49-F238E27FC236}">
                <a16:creationId xmlns:a16="http://schemas.microsoft.com/office/drawing/2014/main" id="{0BED5527-8DF4-0A53-D931-BFEACC2A59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6378" y="1039661"/>
            <a:ext cx="8034055" cy="570560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F806E3B-F98D-5F96-99FC-8AD1411454DC}"/>
              </a:ext>
            </a:extLst>
          </p:cNvPr>
          <p:cNvSpPr txBox="1"/>
          <p:nvPr/>
        </p:nvSpPr>
        <p:spPr>
          <a:xfrm>
            <a:off x="638827" y="1142380"/>
            <a:ext cx="700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62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E6964F6-FA05-0F00-0085-7778BC82D17D}"/>
              </a:ext>
            </a:extLst>
          </p:cNvPr>
          <p:cNvSpPr txBox="1"/>
          <p:nvPr/>
        </p:nvSpPr>
        <p:spPr>
          <a:xfrm>
            <a:off x="75156" y="547639"/>
            <a:ext cx="8768219" cy="632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</a:t>
            </a:r>
            <a:r>
              <a:rPr lang="en-US" sz="1600" b="0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what are you doing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this weekend? Do you want to go shopping with me?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That sounds great. When do you want to go?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Saturday morning?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b="0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I’m </a:t>
            </a:r>
            <a:r>
              <a:rPr lang="en-US" sz="1600" u="sng" dirty="0">
                <a:solidFill>
                  <a:srgbClr val="444444"/>
                </a:solidFill>
                <a:latin typeface="times new roman" panose="02020603050405020304" pitchFamily="18" charset="0"/>
              </a:rPr>
              <a:t>making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breakfast for some friends at 9:00. Then </a:t>
            </a:r>
            <a:r>
              <a:rPr lang="en-US" sz="1600" b="0" i="0" u="sng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I’am</a:t>
            </a:r>
            <a:r>
              <a:rPr lang="en-US" sz="1600" b="0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doing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laundry from 11:00 to noon.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Saturday afternoon?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u="sng" dirty="0">
                <a:solidFill>
                  <a:srgbClr val="444444"/>
                </a:solidFill>
                <a:latin typeface="times new roman" panose="02020603050405020304" pitchFamily="18" charset="0"/>
              </a:rPr>
              <a:t>I’m taking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an art class from 1:00 to 3:00. 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How about 3:30? 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44444"/>
                </a:solidFill>
                <a:latin typeface="times new roman" panose="02020603050405020304" pitchFamily="18" charset="0"/>
              </a:rPr>
              <a:t>Cheryl: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No, </a:t>
            </a:r>
            <a:r>
              <a:rPr lang="en-US" sz="1600" b="0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en-US" sz="1600" b="1" u="sng" dirty="0">
                <a:solidFill>
                  <a:srgbClr val="444444"/>
                </a:solidFill>
                <a:latin typeface="times new roman" panose="02020603050405020304" pitchFamily="18" charset="0"/>
              </a:rPr>
              <a:t>’</a:t>
            </a:r>
            <a:r>
              <a:rPr lang="en-US" sz="1600" u="sng" dirty="0">
                <a:solidFill>
                  <a:srgbClr val="444444"/>
                </a:solidFill>
                <a:latin typeface="times new roman" panose="02020603050405020304" pitchFamily="18" charset="0"/>
              </a:rPr>
              <a:t>m exercise</a:t>
            </a:r>
            <a:r>
              <a:rPr lang="en-US" sz="1600" b="0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with a friend from 3:00 to 4:00. Then </a:t>
            </a:r>
            <a:r>
              <a:rPr lang="en-US" sz="1600" u="sng" dirty="0">
                <a:solidFill>
                  <a:srgbClr val="444444"/>
                </a:solidFill>
                <a:latin typeface="times new roman" panose="02020603050405020304" pitchFamily="18" charset="0"/>
              </a:rPr>
              <a:t>I’m going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to the movies at 5:00 with my sister.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Sunday morning?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b="0" i="0" u="sng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I’m visiting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my parents until 10:00. Then </a:t>
            </a:r>
            <a:r>
              <a:rPr lang="en-US" sz="1600" u="sng" dirty="0">
                <a:solidFill>
                  <a:srgbClr val="444444"/>
                </a:solidFill>
                <a:latin typeface="times new roman" panose="02020603050405020304" pitchFamily="18" charset="0"/>
              </a:rPr>
              <a:t>I’m meeting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a friend at the art museum until 1:00. Marie: Sunday afternoon?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</a:t>
            </a:r>
            <a:r>
              <a:rPr lang="en-US" sz="1600" u="sng" dirty="0">
                <a:solidFill>
                  <a:srgbClr val="444444"/>
                </a:solidFill>
                <a:latin typeface="times new roman" panose="02020603050405020304" pitchFamily="18" charset="0"/>
              </a:rPr>
              <a:t>I’m going 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to a baseball game with Bob at 1:00. How about late afternoon?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Marie: Around 5:00?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Cheryl: Great.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Bob: Hey. Do you want to play basketball tomorrow?</a:t>
            </a:r>
            <a:br>
              <a:rPr lang="en-US" sz="1600" dirty="0"/>
            </a:br>
            <a:r>
              <a:rPr lang="en-US" sz="16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Paul: OK.　</a:t>
            </a:r>
            <a:endParaRPr lang="es-MX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A2B0D0-BC0A-C936-D554-EBC8253D3788}"/>
              </a:ext>
            </a:extLst>
          </p:cNvPr>
          <p:cNvSpPr txBox="1"/>
          <p:nvPr/>
        </p:nvSpPr>
        <p:spPr>
          <a:xfrm>
            <a:off x="25052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Cheryl and Marie try to make plans for the weekend”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170E9B-F812-81E3-E4B0-228811A62F10}"/>
              </a:ext>
            </a:extLst>
          </p:cNvPr>
          <p:cNvSpPr txBox="1"/>
          <p:nvPr/>
        </p:nvSpPr>
        <p:spPr>
          <a:xfrm>
            <a:off x="0" y="338024"/>
            <a:ext cx="905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time and complete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052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4ACF020-EA99-F678-A0CA-F719AFFF5C50}"/>
              </a:ext>
            </a:extLst>
          </p:cNvPr>
          <p:cNvSpPr txBox="1"/>
          <p:nvPr/>
        </p:nvSpPr>
        <p:spPr>
          <a:xfrm>
            <a:off x="7274284" y="8455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181CEFE-DE4C-BA2D-DAE9-76EC1A582B81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4B45777-497D-D088-E708-B77ACCB4087A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B841E6-7B28-4435-F7CD-4C85A615B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25765" r="5000" b="41430"/>
          <a:stretch/>
        </p:blipFill>
        <p:spPr>
          <a:xfrm>
            <a:off x="200416" y="452330"/>
            <a:ext cx="8730642" cy="3686323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F28C0586-7A2F-8851-BBA4-39F7A5DB1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74510"/>
              </p:ext>
            </p:extLst>
          </p:nvPr>
        </p:nvGraphicFramePr>
        <p:xfrm>
          <a:off x="196242" y="4152726"/>
          <a:ext cx="86596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9660">
                  <a:extLst>
                    <a:ext uri="{9D8B030D-6E8A-4147-A177-3AD203B41FA5}">
                      <a16:colId xmlns:a16="http://schemas.microsoft.com/office/drawing/2014/main" val="800524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1.-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playing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tennis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brook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saturday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afternoon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6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2.-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staying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home and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loundry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62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3.-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attending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managers’ meeting at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6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4.-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seeing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movie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Angela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9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5.-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watching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soccer match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Annie and Bob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7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6.-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having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lunch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Paco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6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7.- Joe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going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rock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concert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friends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94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5E3FE4-5C01-B3D1-0DE9-DBF00C24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5" t="49834" r="47830" b="21909"/>
          <a:stretch/>
        </p:blipFill>
        <p:spPr>
          <a:xfrm>
            <a:off x="162838" y="538620"/>
            <a:ext cx="8755693" cy="615654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82D5A0-080F-75C3-999A-DDFCC6F777BE}"/>
              </a:ext>
            </a:extLst>
          </p:cNvPr>
          <p:cNvSpPr txBox="1"/>
          <p:nvPr/>
        </p:nvSpPr>
        <p:spPr>
          <a:xfrm>
            <a:off x="6936082" y="5950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86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95FC4A9-5D66-953C-5FDD-ACCB1E0E5D68}"/>
              </a:ext>
            </a:extLst>
          </p:cNvPr>
          <p:cNvCxnSpPr>
            <a:cxnSpLocks/>
          </p:cNvCxnSpPr>
          <p:nvPr/>
        </p:nvCxnSpPr>
        <p:spPr>
          <a:xfrm>
            <a:off x="28186" y="411661"/>
            <a:ext cx="9115814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0177848-A95D-D683-3FE6-79BD3F89304F}"/>
              </a:ext>
            </a:extLst>
          </p:cNvPr>
          <p:cNvSpPr txBox="1"/>
          <p:nvPr/>
        </p:nvSpPr>
        <p:spPr>
          <a:xfrm>
            <a:off x="28187" y="-11650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0A329C-CE27-8E2D-8BE6-7B2D677ACE29}"/>
              </a:ext>
            </a:extLst>
          </p:cNvPr>
          <p:cNvSpPr txBox="1"/>
          <p:nvPr/>
        </p:nvSpPr>
        <p:spPr>
          <a:xfrm>
            <a:off x="929390" y="4826833"/>
            <a:ext cx="17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‘m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B07A5E-EDFE-7C71-8887-41643C4A2606}"/>
              </a:ext>
            </a:extLst>
          </p:cNvPr>
          <p:cNvSpPr txBox="1"/>
          <p:nvPr/>
        </p:nvSpPr>
        <p:spPr>
          <a:xfrm>
            <a:off x="1291653" y="5391665"/>
            <a:ext cx="189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‘m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go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B4ED30-6882-21DA-7ED7-BE873980F256}"/>
              </a:ext>
            </a:extLst>
          </p:cNvPr>
          <p:cNvSpPr txBox="1"/>
          <p:nvPr/>
        </p:nvSpPr>
        <p:spPr>
          <a:xfrm>
            <a:off x="5833672" y="5391665"/>
            <a:ext cx="166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‘m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stay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9DF672-50EA-1D28-5D75-42709919CD06}"/>
              </a:ext>
            </a:extLst>
          </p:cNvPr>
          <p:cNvSpPr txBox="1"/>
          <p:nvPr/>
        </p:nvSpPr>
        <p:spPr>
          <a:xfrm>
            <a:off x="3957468" y="29673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63BDBD-3321-E8DD-9835-8604D9108BA6}"/>
              </a:ext>
            </a:extLst>
          </p:cNvPr>
          <p:cNvSpPr txBox="1"/>
          <p:nvPr/>
        </p:nvSpPr>
        <p:spPr>
          <a:xfrm>
            <a:off x="1065475" y="3125815"/>
            <a:ext cx="196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meet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F587523-17AC-38E6-5B22-53D29396B9F8}"/>
              </a:ext>
            </a:extLst>
          </p:cNvPr>
          <p:cNvSpPr txBox="1"/>
          <p:nvPr/>
        </p:nvSpPr>
        <p:spPr>
          <a:xfrm>
            <a:off x="3601715" y="2597972"/>
            <a:ext cx="264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is</a:t>
            </a:r>
            <a:r>
              <a:rPr lang="es-MX" dirty="0"/>
              <a:t>                       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8D8618-280F-F40A-EBAA-8B6309E109DA}"/>
              </a:ext>
            </a:extLst>
          </p:cNvPr>
          <p:cNvSpPr txBox="1"/>
          <p:nvPr/>
        </p:nvSpPr>
        <p:spPr>
          <a:xfrm>
            <a:off x="1178563" y="1997267"/>
            <a:ext cx="172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try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3A5F1A6-2F92-A34D-3DFB-0418C9E8F33C}"/>
              </a:ext>
            </a:extLst>
          </p:cNvPr>
          <p:cNvSpPr txBox="1"/>
          <p:nvPr/>
        </p:nvSpPr>
        <p:spPr>
          <a:xfrm>
            <a:off x="3461734" y="3629746"/>
            <a:ext cx="184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he’s</a:t>
            </a:r>
            <a:r>
              <a:rPr lang="es-MX" dirty="0"/>
              <a:t>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rain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48846F-669F-3E0E-9EC4-65264334349E}"/>
              </a:ext>
            </a:extLst>
          </p:cNvPr>
          <p:cNvSpPr txBox="1"/>
          <p:nvPr/>
        </p:nvSpPr>
        <p:spPr>
          <a:xfrm>
            <a:off x="1734008" y="4194578"/>
            <a:ext cx="345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is</a:t>
            </a:r>
            <a:r>
              <a:rPr lang="es-MX" dirty="0"/>
              <a:t>                                 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4C6F9F0-3430-BAD9-29D5-553B70C3AB50}"/>
              </a:ext>
            </a:extLst>
          </p:cNvPr>
          <p:cNvSpPr txBox="1"/>
          <p:nvPr/>
        </p:nvSpPr>
        <p:spPr>
          <a:xfrm>
            <a:off x="5306519" y="4760213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be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0ED8EC-11BB-3864-F279-7A19A6DDD2DD}"/>
              </a:ext>
            </a:extLst>
          </p:cNvPr>
          <p:cNvSpPr txBox="1"/>
          <p:nvPr/>
        </p:nvSpPr>
        <p:spPr>
          <a:xfrm>
            <a:off x="6051755" y="5922960"/>
            <a:ext cx="176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are </a:t>
            </a:r>
            <a:r>
              <a:rPr lang="es-MX" dirty="0" err="1"/>
              <a:t>going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save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9613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1008</Words>
  <Application>Microsoft Office PowerPoint</Application>
  <PresentationFormat>Carta (216 x 279 mm)</PresentationFormat>
  <Paragraphs>121</Paragraphs>
  <Slides>12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lato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Victoria Berenice Monrreal Camacho</cp:lastModifiedBy>
  <cp:revision>6</cp:revision>
  <dcterms:created xsi:type="dcterms:W3CDTF">2023-01-05T19:01:13Z</dcterms:created>
  <dcterms:modified xsi:type="dcterms:W3CDTF">2023-01-17T01:58:29Z</dcterms:modified>
</cp:coreProperties>
</file>