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84" r:id="rId3"/>
    <p:sldId id="280" r:id="rId4"/>
    <p:sldId id="283" r:id="rId5"/>
    <p:sldId id="281" r:id="rId6"/>
    <p:sldId id="279" r:id="rId7"/>
    <p:sldId id="285" r:id="rId8"/>
    <p:sldId id="264" r:id="rId9"/>
    <p:sldId id="260" r:id="rId10"/>
    <p:sldId id="261" r:id="rId11"/>
    <p:sldId id="265" r:id="rId12"/>
    <p:sldId id="262" r:id="rId13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BCD7"/>
    <a:srgbClr val="E7B1D1"/>
    <a:srgbClr val="CC99FF"/>
    <a:srgbClr val="FFB7FF"/>
    <a:srgbClr val="CC66FF"/>
    <a:srgbClr val="FF97FF"/>
    <a:srgbClr val="FFA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8" d="100"/>
          <a:sy n="78" d="100"/>
        </p:scale>
        <p:origin x="9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6E8-062E-4EC5-B43F-48D3D0B1C91B}" type="datetimeFigureOut">
              <a:rPr lang="es-MX" smtClean="0"/>
              <a:t>16/01/2023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7C8-D98D-422E-AE4B-C1CADF53FF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394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6E8-062E-4EC5-B43F-48D3D0B1C91B}" type="datetimeFigureOut">
              <a:rPr lang="es-MX" smtClean="0"/>
              <a:t>16/01/2023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7C8-D98D-422E-AE4B-C1CADF53FF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5041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6E8-062E-4EC5-B43F-48D3D0B1C91B}" type="datetimeFigureOut">
              <a:rPr lang="es-MX" smtClean="0"/>
              <a:t>16/01/2023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7C8-D98D-422E-AE4B-C1CADF53FF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847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6E8-062E-4EC5-B43F-48D3D0B1C91B}" type="datetimeFigureOut">
              <a:rPr lang="es-MX" smtClean="0"/>
              <a:t>16/01/2023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7C8-D98D-422E-AE4B-C1CADF53FF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569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6E8-062E-4EC5-B43F-48D3D0B1C91B}" type="datetimeFigureOut">
              <a:rPr lang="es-MX" smtClean="0"/>
              <a:t>16/01/2023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7C8-D98D-422E-AE4B-C1CADF53FF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8937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6E8-062E-4EC5-B43F-48D3D0B1C91B}" type="datetimeFigureOut">
              <a:rPr lang="es-MX" smtClean="0"/>
              <a:t>16/01/2023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7C8-D98D-422E-AE4B-C1CADF53FF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4660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6E8-062E-4EC5-B43F-48D3D0B1C91B}" type="datetimeFigureOut">
              <a:rPr lang="es-MX" smtClean="0"/>
              <a:t>16/01/2023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7C8-D98D-422E-AE4B-C1CADF53FF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753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6E8-062E-4EC5-B43F-48D3D0B1C91B}" type="datetimeFigureOut">
              <a:rPr lang="es-MX" smtClean="0"/>
              <a:t>16/01/2023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7C8-D98D-422E-AE4B-C1CADF53FF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0718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6E8-062E-4EC5-B43F-48D3D0B1C91B}" type="datetimeFigureOut">
              <a:rPr lang="es-MX" smtClean="0"/>
              <a:t>16/01/2023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7C8-D98D-422E-AE4B-C1CADF53FF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8494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6E8-062E-4EC5-B43F-48D3D0B1C91B}" type="datetimeFigureOut">
              <a:rPr lang="es-MX" smtClean="0"/>
              <a:t>16/01/2023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7C8-D98D-422E-AE4B-C1CADF53FF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6290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6E8-062E-4EC5-B43F-48D3D0B1C91B}" type="datetimeFigureOut">
              <a:rPr lang="es-MX" smtClean="0"/>
              <a:t>16/01/2023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7C8-D98D-422E-AE4B-C1CADF53FF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8114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1D6E8-062E-4EC5-B43F-48D3D0B1C91B}" type="datetimeFigureOut">
              <a:rPr lang="es-MX" smtClean="0"/>
              <a:t>16/01/2023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A17C8-D98D-422E-AE4B-C1CADF53FF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079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7jtbc8jYGc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7jtbc8jYGc?feature=oembed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79Yxp84s0KI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kkDZWnIQNs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kkDZWnIQNs?feature=oembed" TargetMode="Externa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5 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588" y="6115758"/>
            <a:ext cx="9134412" cy="677108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future.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0B5B58B-CF53-2F7A-4C4B-5A71E8CB136A}"/>
              </a:ext>
            </a:extLst>
          </p:cNvPr>
          <p:cNvSpPr txBox="1"/>
          <p:nvPr/>
        </p:nvSpPr>
        <p:spPr>
          <a:xfrm>
            <a:off x="3228854" y="651219"/>
            <a:ext cx="28584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8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48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F82774F-F3CB-2E27-E5B3-0ABD9F1B64F8}"/>
              </a:ext>
            </a:extLst>
          </p:cNvPr>
          <p:cNvSpPr txBox="1"/>
          <p:nvPr/>
        </p:nvSpPr>
        <p:spPr>
          <a:xfrm>
            <a:off x="0" y="1343843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4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4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44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4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doing</a:t>
            </a:r>
            <a:r>
              <a:rPr lang="es-MX" sz="4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tonight</a:t>
            </a:r>
            <a:r>
              <a:rPr lang="es-MX" sz="4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1030" name="Picture 6" descr="Default image alt">
            <a:extLst>
              <a:ext uri="{FF2B5EF4-FFF2-40B4-BE49-F238E27FC236}">
                <a16:creationId xmlns:a16="http://schemas.microsoft.com/office/drawing/2014/main" id="{462E7C37-AE84-67AC-4D6E-1FDA32A26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36" y="2203016"/>
            <a:ext cx="5888276" cy="359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520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F55FA84-04C1-6F0F-36B7-A401060A8B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96" t="33648" r="7641" b="11341"/>
          <a:stretch/>
        </p:blipFill>
        <p:spPr>
          <a:xfrm>
            <a:off x="48421" y="501189"/>
            <a:ext cx="8995371" cy="636916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C155547-1EF4-2953-5DD8-49448E7473F1}"/>
              </a:ext>
            </a:extLst>
          </p:cNvPr>
          <p:cNvSpPr txBox="1"/>
          <p:nvPr/>
        </p:nvSpPr>
        <p:spPr>
          <a:xfrm>
            <a:off x="6998712" y="84558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Studentbook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31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25494F45-471D-FCDA-0CE1-20059C84FC73}"/>
              </a:ext>
            </a:extLst>
          </p:cNvPr>
          <p:cNvCxnSpPr>
            <a:cxnSpLocks/>
          </p:cNvCxnSpPr>
          <p:nvPr/>
        </p:nvCxnSpPr>
        <p:spPr>
          <a:xfrm>
            <a:off x="28186" y="411661"/>
            <a:ext cx="9115814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FC6CEE48-148D-59CE-C8EA-E0BB87C20105}"/>
              </a:ext>
            </a:extLst>
          </p:cNvPr>
          <p:cNvSpPr txBox="1"/>
          <p:nvPr/>
        </p:nvSpPr>
        <p:spPr>
          <a:xfrm>
            <a:off x="28187" y="-116506"/>
            <a:ext cx="3929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569887" y="1631119"/>
            <a:ext cx="1787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are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989119" y="2000451"/>
            <a:ext cx="1787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doing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1098829" y="2728009"/>
            <a:ext cx="1787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Is</a:t>
            </a:r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2750644" y="2741825"/>
            <a:ext cx="1787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doing</a:t>
            </a:r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265086" y="3697899"/>
            <a:ext cx="1787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having</a:t>
            </a:r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098828" y="4667789"/>
            <a:ext cx="1787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Are</a:t>
            </a:r>
            <a:endParaRPr lang="es-MX" dirty="0"/>
          </a:p>
        </p:txBody>
      </p:sp>
      <p:sp>
        <p:nvSpPr>
          <p:cNvPr id="13" name="CuadroTexto 12"/>
          <p:cNvSpPr txBox="1"/>
          <p:nvPr/>
        </p:nvSpPr>
        <p:spPr>
          <a:xfrm>
            <a:off x="2795496" y="4712692"/>
            <a:ext cx="1787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staying</a:t>
            </a:r>
            <a:endParaRPr lang="es-MX" dirty="0"/>
          </a:p>
        </p:txBody>
      </p:sp>
      <p:sp>
        <p:nvSpPr>
          <p:cNvPr id="14" name="CuadroTexto 13"/>
          <p:cNvSpPr txBox="1"/>
          <p:nvPr/>
        </p:nvSpPr>
        <p:spPr>
          <a:xfrm>
            <a:off x="5306839" y="1631119"/>
            <a:ext cx="1787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Going</a:t>
            </a:r>
            <a:r>
              <a:rPr lang="es-MX" dirty="0" smtClean="0"/>
              <a:t> to be</a:t>
            </a:r>
            <a:endParaRPr lang="es-MX" dirty="0"/>
          </a:p>
        </p:txBody>
      </p:sp>
      <p:sp>
        <p:nvSpPr>
          <p:cNvPr id="15" name="CuadroTexto 14"/>
          <p:cNvSpPr txBox="1"/>
          <p:nvPr/>
        </p:nvSpPr>
        <p:spPr>
          <a:xfrm>
            <a:off x="6652184" y="2337359"/>
            <a:ext cx="1787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Goint</a:t>
            </a:r>
            <a:r>
              <a:rPr lang="es-MX" dirty="0" smtClean="0"/>
              <a:t> to </a:t>
            </a:r>
            <a:r>
              <a:rPr lang="es-MX" dirty="0" err="1" smtClean="0"/>
              <a:t>visited</a:t>
            </a:r>
            <a:endParaRPr lang="es-MX" dirty="0"/>
          </a:p>
        </p:txBody>
      </p:sp>
      <p:sp>
        <p:nvSpPr>
          <p:cNvPr id="16" name="CuadroTexto 15"/>
          <p:cNvSpPr txBox="1"/>
          <p:nvPr/>
        </p:nvSpPr>
        <p:spPr>
          <a:xfrm>
            <a:off x="5093768" y="3043599"/>
            <a:ext cx="1787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Going</a:t>
            </a:r>
            <a:r>
              <a:rPr lang="es-MX" dirty="0" smtClean="0"/>
              <a:t> to be</a:t>
            </a:r>
            <a:endParaRPr lang="es-MX" dirty="0"/>
          </a:p>
        </p:txBody>
      </p:sp>
      <p:sp>
        <p:nvSpPr>
          <p:cNvPr id="17" name="CuadroTexto 16"/>
          <p:cNvSpPr txBox="1"/>
          <p:nvPr/>
        </p:nvSpPr>
        <p:spPr>
          <a:xfrm>
            <a:off x="6368557" y="3684927"/>
            <a:ext cx="1787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Going</a:t>
            </a:r>
            <a:r>
              <a:rPr lang="es-MX" dirty="0" smtClean="0"/>
              <a:t> to </a:t>
            </a:r>
            <a:r>
              <a:rPr lang="es-MX" dirty="0" err="1" smtClean="0"/>
              <a:t>work</a:t>
            </a:r>
            <a:endParaRPr lang="es-MX" dirty="0"/>
          </a:p>
        </p:txBody>
      </p:sp>
      <p:sp>
        <p:nvSpPr>
          <p:cNvPr id="18" name="CuadroTexto 17"/>
          <p:cNvSpPr txBox="1"/>
          <p:nvPr/>
        </p:nvSpPr>
        <p:spPr>
          <a:xfrm>
            <a:off x="1141519" y="2152851"/>
            <a:ext cx="1787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doing</a:t>
            </a:r>
            <a:endParaRPr lang="es-MX" dirty="0"/>
          </a:p>
        </p:txBody>
      </p:sp>
      <p:sp>
        <p:nvSpPr>
          <p:cNvPr id="19" name="CuadroTexto 18"/>
          <p:cNvSpPr txBox="1"/>
          <p:nvPr/>
        </p:nvSpPr>
        <p:spPr>
          <a:xfrm>
            <a:off x="5071310" y="4766133"/>
            <a:ext cx="1787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Going</a:t>
            </a:r>
            <a:r>
              <a:rPr lang="es-MX" dirty="0" smtClean="0"/>
              <a:t> to </a:t>
            </a:r>
            <a:r>
              <a:rPr lang="es-MX" dirty="0" err="1" smtClean="0"/>
              <a:t>stay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90615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FC9C3EA-FE31-5AC2-9E59-2A71A5B517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34" t="12516" r="42264" b="42537"/>
          <a:stretch/>
        </p:blipFill>
        <p:spPr>
          <a:xfrm>
            <a:off x="180300" y="552523"/>
            <a:ext cx="8838439" cy="630547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DC84EFB-56E9-D535-35AD-066B3163E8DA}"/>
              </a:ext>
            </a:extLst>
          </p:cNvPr>
          <p:cNvSpPr txBox="1"/>
          <p:nvPr/>
        </p:nvSpPr>
        <p:spPr>
          <a:xfrm>
            <a:off x="6773244" y="84558"/>
            <a:ext cx="2360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Workbook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26 ex 3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59A60A0A-AA19-1906-8A1E-EEEBF4968126}"/>
              </a:ext>
            </a:extLst>
          </p:cNvPr>
          <p:cNvCxnSpPr>
            <a:cxnSpLocks/>
          </p:cNvCxnSpPr>
          <p:nvPr/>
        </p:nvCxnSpPr>
        <p:spPr>
          <a:xfrm>
            <a:off x="28186" y="411661"/>
            <a:ext cx="9115814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8004AEC9-D410-285A-BB87-49C39236AA28}"/>
              </a:ext>
            </a:extLst>
          </p:cNvPr>
          <p:cNvSpPr txBox="1"/>
          <p:nvPr/>
        </p:nvSpPr>
        <p:spPr>
          <a:xfrm>
            <a:off x="28187" y="-116506"/>
            <a:ext cx="3929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296785" y="1712422"/>
            <a:ext cx="1928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am </a:t>
            </a:r>
            <a:r>
              <a:rPr lang="es-MX" dirty="0" err="1" smtClean="0"/>
              <a:t>going</a:t>
            </a:r>
            <a:r>
              <a:rPr lang="es-MX" dirty="0" smtClean="0"/>
              <a:t> to </a:t>
            </a:r>
            <a:r>
              <a:rPr lang="es-MX" dirty="0" err="1" smtClean="0"/>
              <a:t>go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2670966" y="3241653"/>
            <a:ext cx="1928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Are </a:t>
            </a:r>
            <a:r>
              <a:rPr lang="es-MX" dirty="0" err="1" smtClean="0"/>
              <a:t>going</a:t>
            </a:r>
            <a:r>
              <a:rPr lang="es-MX" dirty="0" smtClean="0"/>
              <a:t> to </a:t>
            </a:r>
            <a:r>
              <a:rPr lang="es-MX" dirty="0" err="1" smtClean="0"/>
              <a:t>see</a:t>
            </a:r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2244435" y="3895097"/>
            <a:ext cx="1928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are</a:t>
            </a:r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957468" y="3895097"/>
            <a:ext cx="1928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g</a:t>
            </a:r>
            <a:r>
              <a:rPr lang="es-MX" dirty="0" err="1" smtClean="0"/>
              <a:t>oing</a:t>
            </a:r>
            <a:r>
              <a:rPr lang="es-MX" dirty="0" smtClean="0"/>
              <a:t> to do</a:t>
            </a:r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706689" y="4363062"/>
            <a:ext cx="1928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Is</a:t>
            </a:r>
            <a:r>
              <a:rPr lang="es-MX" dirty="0" smtClean="0"/>
              <a:t>  </a:t>
            </a:r>
            <a:r>
              <a:rPr lang="es-MX" dirty="0" err="1" smtClean="0"/>
              <a:t>going</a:t>
            </a:r>
            <a:r>
              <a:rPr lang="es-MX" dirty="0" smtClean="0"/>
              <a:t> to </a:t>
            </a:r>
            <a:r>
              <a:rPr lang="es-MX" dirty="0" err="1" smtClean="0"/>
              <a:t>visit</a:t>
            </a:r>
            <a:endParaRPr lang="es-MX" dirty="0"/>
          </a:p>
        </p:txBody>
      </p:sp>
      <p:sp>
        <p:nvSpPr>
          <p:cNvPr id="13" name="CuadroTexto 12"/>
          <p:cNvSpPr txBox="1"/>
          <p:nvPr/>
        </p:nvSpPr>
        <p:spPr>
          <a:xfrm>
            <a:off x="7215447" y="4363062"/>
            <a:ext cx="1928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am</a:t>
            </a:r>
            <a:endParaRPr lang="es-MX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311060" y="4723104"/>
            <a:ext cx="1928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g</a:t>
            </a:r>
            <a:r>
              <a:rPr lang="es-MX" dirty="0" err="1" smtClean="0"/>
              <a:t>oing</a:t>
            </a:r>
            <a:r>
              <a:rPr lang="es-MX" dirty="0" smtClean="0"/>
              <a:t> to do</a:t>
            </a:r>
            <a:endParaRPr lang="es-MX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874293" y="5242096"/>
            <a:ext cx="1928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Am </a:t>
            </a:r>
            <a:r>
              <a:rPr lang="es-MX" dirty="0" err="1" smtClean="0"/>
              <a:t>going</a:t>
            </a:r>
            <a:r>
              <a:rPr lang="es-MX" dirty="0" smtClean="0"/>
              <a:t> to </a:t>
            </a:r>
            <a:r>
              <a:rPr lang="es-MX" dirty="0" err="1" smtClean="0"/>
              <a:t>have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72447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B46F499-3AF6-7990-673C-C7B7289A9A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89" t="63501" r="19622" b="30629"/>
          <a:stretch/>
        </p:blipFill>
        <p:spPr>
          <a:xfrm>
            <a:off x="115910" y="1040124"/>
            <a:ext cx="8830850" cy="103813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9EA4B7F-DEF5-D668-8519-EBD9EAAD7DA9}"/>
              </a:ext>
            </a:extLst>
          </p:cNvPr>
          <p:cNvSpPr txBox="1"/>
          <p:nvPr/>
        </p:nvSpPr>
        <p:spPr>
          <a:xfrm>
            <a:off x="6817145" y="55584"/>
            <a:ext cx="2326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32 ex5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0D4A1E11-B655-74F5-58F7-A66EB62DBB5F}"/>
              </a:ext>
            </a:extLst>
          </p:cNvPr>
          <p:cNvCxnSpPr>
            <a:cxnSpLocks/>
          </p:cNvCxnSpPr>
          <p:nvPr/>
        </p:nvCxnSpPr>
        <p:spPr>
          <a:xfrm>
            <a:off x="28186" y="411661"/>
            <a:ext cx="9115814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27B9EED9-CCF2-ACE3-1FF7-09569486F105}"/>
              </a:ext>
            </a:extLst>
          </p:cNvPr>
          <p:cNvSpPr txBox="1"/>
          <p:nvPr/>
        </p:nvSpPr>
        <p:spPr>
          <a:xfrm>
            <a:off x="28187" y="-41350"/>
            <a:ext cx="2667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3D1D9EA-73B9-FEE5-F4BA-5D043EAF161A}"/>
              </a:ext>
            </a:extLst>
          </p:cNvPr>
          <p:cNvSpPr txBox="1"/>
          <p:nvPr/>
        </p:nvSpPr>
        <p:spPr>
          <a:xfrm>
            <a:off x="1" y="417417"/>
            <a:ext cx="91440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Extrapractice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/ R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ole </a:t>
            </a:r>
            <a:r>
              <a:rPr lang="es-MX" sz="1800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MX" sz="1800" dirty="0" err="1">
                <a:latin typeface="Arial" panose="020B0604020202020204" pitchFamily="34" charset="0"/>
                <a:cs typeface="Arial" panose="020B0604020202020204" pitchFamily="34" charset="0"/>
              </a:rPr>
              <a:t>Accept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dirty="0" err="1">
                <a:latin typeface="Arial" panose="020B0604020202020204" pitchFamily="34" charset="0"/>
                <a:cs typeface="Arial" panose="020B0604020202020204" pitchFamily="34" charset="0"/>
              </a:rPr>
              <a:t>refuse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talk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b="1" dirty="0"/>
          </a:p>
          <a:p>
            <a:r>
              <a:rPr lang="es-MX" b="1" dirty="0" err="1"/>
              <a:t>Student</a:t>
            </a:r>
            <a:r>
              <a:rPr lang="es-MX" b="1" dirty="0"/>
              <a:t> A: </a:t>
            </a:r>
            <a:r>
              <a:rPr lang="es-MX" dirty="0" err="1"/>
              <a:t>Choose</a:t>
            </a:r>
            <a:r>
              <a:rPr lang="es-MX" dirty="0"/>
              <a:t> </a:t>
            </a:r>
            <a:r>
              <a:rPr lang="es-MX" dirty="0" err="1"/>
              <a:t>an</a:t>
            </a:r>
            <a:r>
              <a:rPr lang="es-MX" dirty="0"/>
              <a:t> </a:t>
            </a:r>
            <a:r>
              <a:rPr lang="es-MX" dirty="0" err="1"/>
              <a:t>activity</a:t>
            </a:r>
            <a:r>
              <a:rPr lang="es-MX" dirty="0"/>
              <a:t> </a:t>
            </a:r>
            <a:r>
              <a:rPr lang="es-MX" dirty="0" err="1"/>
              <a:t>from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list</a:t>
            </a:r>
            <a:r>
              <a:rPr lang="es-MX" dirty="0"/>
              <a:t> and invite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partner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go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. </a:t>
            </a:r>
          </a:p>
          <a:p>
            <a:r>
              <a:rPr lang="es-MX" dirty="0"/>
              <a:t>Be </a:t>
            </a:r>
            <a:r>
              <a:rPr lang="es-MX" dirty="0" err="1"/>
              <a:t>ready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say</a:t>
            </a:r>
            <a:r>
              <a:rPr lang="es-MX" dirty="0"/>
              <a:t> </a:t>
            </a:r>
            <a:r>
              <a:rPr lang="es-MX" dirty="0" err="1"/>
              <a:t>where</a:t>
            </a:r>
            <a:r>
              <a:rPr lang="es-MX" dirty="0"/>
              <a:t> and </a:t>
            </a:r>
            <a:r>
              <a:rPr lang="es-MX" dirty="0" err="1"/>
              <a:t>when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activity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.</a:t>
            </a:r>
          </a:p>
          <a:p>
            <a:r>
              <a:rPr lang="es-MX" b="1" dirty="0" err="1"/>
              <a:t>Student</a:t>
            </a:r>
            <a:r>
              <a:rPr lang="es-MX" b="1" dirty="0"/>
              <a:t> B: 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partner</a:t>
            </a:r>
            <a:r>
              <a:rPr lang="es-MX" dirty="0"/>
              <a:t> invites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out</a:t>
            </a:r>
            <a:r>
              <a:rPr lang="es-MX" dirty="0"/>
              <a:t>. </a:t>
            </a:r>
            <a:r>
              <a:rPr lang="es-MX" dirty="0" err="1"/>
              <a:t>Accept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invitation</a:t>
            </a:r>
            <a:r>
              <a:rPr lang="es-MX" dirty="0"/>
              <a:t> and </a:t>
            </a:r>
            <a:r>
              <a:rPr lang="es-MX" dirty="0" err="1"/>
              <a:t>ask</a:t>
            </a:r>
            <a:r>
              <a:rPr lang="es-MX" dirty="0"/>
              <a:t> </a:t>
            </a:r>
            <a:r>
              <a:rPr lang="es-MX" dirty="0" err="1"/>
              <a:t>for</a:t>
            </a:r>
            <a:r>
              <a:rPr lang="es-MX" dirty="0"/>
              <a:t> more </a:t>
            </a:r>
            <a:r>
              <a:rPr lang="es-MX" dirty="0" err="1"/>
              <a:t>information</a:t>
            </a:r>
            <a:r>
              <a:rPr lang="es-MX" dirty="0"/>
              <a:t> </a:t>
            </a:r>
            <a:r>
              <a:rPr lang="es-MX" dirty="0" err="1"/>
              <a:t>or</a:t>
            </a:r>
            <a:r>
              <a:rPr lang="es-MX" dirty="0"/>
              <a:t> decline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invitation</a:t>
            </a:r>
            <a:r>
              <a:rPr lang="es-MX" dirty="0"/>
              <a:t> and </a:t>
            </a:r>
            <a:r>
              <a:rPr lang="es-MX" dirty="0" err="1"/>
              <a:t>give</a:t>
            </a:r>
            <a:r>
              <a:rPr lang="es-MX" dirty="0"/>
              <a:t> </a:t>
            </a:r>
            <a:r>
              <a:rPr lang="es-MX" dirty="0" err="1"/>
              <a:t>an</a:t>
            </a:r>
            <a:r>
              <a:rPr lang="es-MX" dirty="0"/>
              <a:t> excuse </a:t>
            </a:r>
            <a:r>
              <a:rPr lang="es-MX" dirty="0" err="1"/>
              <a:t>why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canpt</a:t>
            </a:r>
            <a:r>
              <a:rPr lang="es-MX" dirty="0"/>
              <a:t> </a:t>
            </a:r>
            <a:r>
              <a:rPr lang="es-MX" dirty="0" err="1"/>
              <a:t>go</a:t>
            </a:r>
            <a:r>
              <a:rPr lang="es-MX" dirty="0"/>
              <a:t>.</a:t>
            </a:r>
          </a:p>
          <a:p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F54C16D-AAE3-35FB-12AB-57D35BACBAAE}"/>
              </a:ext>
            </a:extLst>
          </p:cNvPr>
          <p:cNvSpPr txBox="1"/>
          <p:nvPr/>
        </p:nvSpPr>
        <p:spPr>
          <a:xfrm>
            <a:off x="119130" y="3743183"/>
            <a:ext cx="46170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 err="1"/>
              <a:t>Example</a:t>
            </a:r>
            <a:r>
              <a:rPr lang="es-MX" b="1" dirty="0"/>
              <a:t>: </a:t>
            </a:r>
          </a:p>
        </p:txBody>
      </p:sp>
      <p:pic>
        <p:nvPicPr>
          <p:cNvPr id="2050" name="Picture 2" descr="8,835 2 People Talking On White Stock Photos, Pictures &amp; Royalty-Free  Images - iStock">
            <a:extLst>
              <a:ext uri="{FF2B5EF4-FFF2-40B4-BE49-F238E27FC236}">
                <a16:creationId xmlns:a16="http://schemas.microsoft.com/office/drawing/2014/main" id="{6CE28AC8-5049-6699-62A0-D9B28B9BF0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4" t="8161" r="18628" b="8326"/>
          <a:stretch/>
        </p:blipFill>
        <p:spPr bwMode="auto">
          <a:xfrm>
            <a:off x="2369713" y="3688760"/>
            <a:ext cx="3747752" cy="316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8D3765F-C59E-22A1-0504-490EBBA16E95}"/>
              </a:ext>
            </a:extLst>
          </p:cNvPr>
          <p:cNvSpPr txBox="1"/>
          <p:nvPr/>
        </p:nvSpPr>
        <p:spPr>
          <a:xfrm>
            <a:off x="157768" y="4364745"/>
            <a:ext cx="23278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A(invite):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So, are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doing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anything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………..? </a:t>
            </a:r>
          </a:p>
          <a:p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………….?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D4A233E-FBE5-0210-054C-10CFD17E50FF}"/>
              </a:ext>
            </a:extLst>
          </p:cNvPr>
          <p:cNvSpPr txBox="1"/>
          <p:nvPr/>
        </p:nvSpPr>
        <p:spPr>
          <a:xfrm>
            <a:off x="5821250" y="4326106"/>
            <a:ext cx="3435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B(</a:t>
            </a:r>
            <a:r>
              <a:rPr lang="es-MX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accept</a:t>
            </a: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Ok,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sounds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fun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B(</a:t>
            </a:r>
            <a:r>
              <a:rPr lang="es-MX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refuse</a:t>
            </a: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Oh,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I´m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sorry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, I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can´t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. I ………….</a:t>
            </a:r>
          </a:p>
        </p:txBody>
      </p:sp>
    </p:spTree>
    <p:extLst>
      <p:ext uri="{BB962C8B-B14F-4D97-AF65-F5344CB8AC3E}">
        <p14:creationId xmlns:p14="http://schemas.microsoft.com/office/powerpoint/2010/main" val="2568968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715C0BF-BDC3-32FC-B562-A5CB8F7A9A7B}"/>
              </a:ext>
            </a:extLst>
          </p:cNvPr>
          <p:cNvSpPr txBox="1"/>
          <p:nvPr/>
        </p:nvSpPr>
        <p:spPr>
          <a:xfrm>
            <a:off x="0" y="623343"/>
            <a:ext cx="54928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hlinkClick r:id="rId3"/>
              </a:rPr>
              <a:t>https://www.youtube.com/watch?v=K7jtbc8jYGc</a:t>
            </a:r>
            <a:endParaRPr lang="es-MX" sz="1600" dirty="0"/>
          </a:p>
          <a:p>
            <a:endParaRPr lang="es-MX" sz="16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1274B84-EB47-3E6F-57BB-3DDBB27BFCB8}"/>
              </a:ext>
            </a:extLst>
          </p:cNvPr>
          <p:cNvSpPr txBox="1"/>
          <p:nvPr/>
        </p:nvSpPr>
        <p:spPr>
          <a:xfrm>
            <a:off x="9588" y="0"/>
            <a:ext cx="9134412" cy="430887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“Future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B125220-7C9D-CD0D-6D79-5EAA7BE25023}"/>
              </a:ext>
            </a:extLst>
          </p:cNvPr>
          <p:cNvSpPr txBox="1"/>
          <p:nvPr/>
        </p:nvSpPr>
        <p:spPr>
          <a:xfrm>
            <a:off x="0" y="438234"/>
            <a:ext cx="9053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Watch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video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future</a:t>
            </a:r>
          </a:p>
        </p:txBody>
      </p:sp>
      <p:pic>
        <p:nvPicPr>
          <p:cNvPr id="6" name="Elementos multimedia en línea 5" title="Be going to vs Present continuous - English In A Minute">
            <a:hlinkClick r:id="" action="ppaction://media"/>
            <a:extLst>
              <a:ext uri="{FF2B5EF4-FFF2-40B4-BE49-F238E27FC236}">
                <a16:creationId xmlns:a16="http://schemas.microsoft.com/office/drawing/2014/main" id="{BDA2703E-8EC4-F406-382E-BB6EF5DEF69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1668" y="1178864"/>
            <a:ext cx="8781453" cy="515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2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D29B15-E6F1-F146-7762-CE4A5A37C240}"/>
              </a:ext>
            </a:extLst>
          </p:cNvPr>
          <p:cNvSpPr txBox="1"/>
          <p:nvPr/>
        </p:nvSpPr>
        <p:spPr>
          <a:xfrm>
            <a:off x="187891" y="1691074"/>
            <a:ext cx="85552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0" dirty="0">
              <a:solidFill>
                <a:srgbClr val="212529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33333"/>
              </a:solidFill>
              <a:effectLst/>
              <a:latin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33333"/>
              </a:solidFill>
              <a:effectLst/>
              <a:latin typeface="lato" panose="020F0502020204030203" pitchFamily="34" charset="0"/>
            </a:endParaRPr>
          </a:p>
          <a:p>
            <a:pPr algn="l"/>
            <a:endParaRPr lang="en-US" b="0" i="0" dirty="0">
              <a:solidFill>
                <a:srgbClr val="333333"/>
              </a:solidFill>
              <a:effectLst/>
              <a:latin typeface="lato" panose="020F050202020403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02A308F-06F6-938B-38E4-9A3A5A88B1C2}"/>
              </a:ext>
            </a:extLst>
          </p:cNvPr>
          <p:cNvSpPr txBox="1"/>
          <p:nvPr/>
        </p:nvSpPr>
        <p:spPr>
          <a:xfrm>
            <a:off x="9588" y="0"/>
            <a:ext cx="9134412" cy="430887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“Future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058B4A2-61DE-7133-8085-287B32CDAD70}"/>
              </a:ext>
            </a:extLst>
          </p:cNvPr>
          <p:cNvSpPr txBox="1"/>
          <p:nvPr/>
        </p:nvSpPr>
        <p:spPr>
          <a:xfrm>
            <a:off x="0" y="424831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 err="1"/>
              <a:t>We</a:t>
            </a:r>
            <a:r>
              <a:rPr lang="es-MX" dirty="0"/>
              <a:t> can </a:t>
            </a:r>
            <a:r>
              <a:rPr lang="es-MX" dirty="0" err="1"/>
              <a:t>talk</a:t>
            </a:r>
            <a:r>
              <a:rPr lang="es-MX" dirty="0"/>
              <a:t> </a:t>
            </a:r>
            <a:r>
              <a:rPr lang="es-MX" dirty="0" err="1"/>
              <a:t>about</a:t>
            </a:r>
            <a:r>
              <a:rPr lang="es-MX" dirty="0"/>
              <a:t> future </a:t>
            </a:r>
            <a:r>
              <a:rPr lang="es-MX" dirty="0" err="1"/>
              <a:t>events</a:t>
            </a:r>
            <a:r>
              <a:rPr lang="es-MX" dirty="0"/>
              <a:t> </a:t>
            </a:r>
            <a:r>
              <a:rPr lang="es-MX" dirty="0" err="1"/>
              <a:t>by</a:t>
            </a:r>
            <a:r>
              <a:rPr lang="es-MX" dirty="0"/>
              <a:t> </a:t>
            </a:r>
            <a:r>
              <a:rPr lang="es-MX" dirty="0" err="1"/>
              <a:t>using</a:t>
            </a:r>
            <a:r>
              <a:rPr lang="es-MX" dirty="0"/>
              <a:t> </a:t>
            </a:r>
            <a:r>
              <a:rPr lang="es-MX" dirty="0" err="1"/>
              <a:t>either</a:t>
            </a:r>
            <a:r>
              <a:rPr lang="es-MX" dirty="0"/>
              <a:t>: 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present</a:t>
            </a:r>
            <a:r>
              <a:rPr lang="es-MX" dirty="0"/>
              <a:t> </a:t>
            </a:r>
            <a:r>
              <a:rPr lang="es-MX" dirty="0" err="1"/>
              <a:t>continuous</a:t>
            </a:r>
            <a:r>
              <a:rPr lang="es-MX" dirty="0"/>
              <a:t>, </a:t>
            </a:r>
            <a:r>
              <a:rPr lang="es-MX" dirty="0" err="1"/>
              <a:t>or</a:t>
            </a:r>
            <a:r>
              <a:rPr lang="es-MX" dirty="0"/>
              <a:t>  be </a:t>
            </a:r>
            <a:r>
              <a:rPr lang="es-MX" dirty="0" err="1"/>
              <a:t>going</a:t>
            </a:r>
            <a:r>
              <a:rPr lang="es-MX" dirty="0"/>
              <a:t> </a:t>
            </a:r>
            <a:r>
              <a:rPr lang="es-MX" dirty="0" err="1"/>
              <a:t>to</a:t>
            </a:r>
            <a:endParaRPr lang="es-MX" dirty="0"/>
          </a:p>
          <a:p>
            <a:r>
              <a:rPr lang="es-MX" dirty="0" err="1"/>
              <a:t>There</a:t>
            </a:r>
            <a:r>
              <a:rPr lang="es-MX" dirty="0"/>
              <a:t> are, </a:t>
            </a:r>
            <a:r>
              <a:rPr lang="es-MX" dirty="0" err="1"/>
              <a:t>however</a:t>
            </a:r>
            <a:r>
              <a:rPr lang="es-MX" dirty="0"/>
              <a:t>, </a:t>
            </a:r>
            <a:r>
              <a:rPr lang="es-MX" dirty="0" err="1"/>
              <a:t>some</a:t>
            </a:r>
            <a:r>
              <a:rPr lang="es-MX" dirty="0"/>
              <a:t> </a:t>
            </a:r>
            <a:r>
              <a:rPr lang="es-MX" dirty="0" err="1"/>
              <a:t>differences</a:t>
            </a:r>
            <a:r>
              <a:rPr lang="es-MX" dirty="0"/>
              <a:t> </a:t>
            </a:r>
            <a:r>
              <a:rPr lang="es-MX" dirty="0" err="1"/>
              <a:t>between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two</a:t>
            </a:r>
            <a:r>
              <a:rPr lang="es-MX" dirty="0"/>
              <a:t> </a:t>
            </a:r>
            <a:r>
              <a:rPr lang="es-MX" dirty="0" err="1"/>
              <a:t>forms</a:t>
            </a:r>
            <a:r>
              <a:rPr lang="es-MX" dirty="0"/>
              <a:t>.</a:t>
            </a:r>
          </a:p>
        </p:txBody>
      </p:sp>
      <p:graphicFrame>
        <p:nvGraphicFramePr>
          <p:cNvPr id="11" name="Tabla 4">
            <a:extLst>
              <a:ext uri="{FF2B5EF4-FFF2-40B4-BE49-F238E27FC236}">
                <a16:creationId xmlns:a16="http://schemas.microsoft.com/office/drawing/2014/main" id="{28816858-2A80-1669-3C8E-A258AC9C4E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79614"/>
              </p:ext>
            </p:extLst>
          </p:nvPr>
        </p:nvGraphicFramePr>
        <p:xfrm>
          <a:off x="112732" y="1152395"/>
          <a:ext cx="8868430" cy="5561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4215">
                  <a:extLst>
                    <a:ext uri="{9D8B030D-6E8A-4147-A177-3AD203B41FA5}">
                      <a16:colId xmlns:a16="http://schemas.microsoft.com/office/drawing/2014/main" val="1433049879"/>
                    </a:ext>
                  </a:extLst>
                </a:gridCol>
                <a:gridCol w="4434215">
                  <a:extLst>
                    <a:ext uri="{9D8B030D-6E8A-4147-A177-3AD203B41FA5}">
                      <a16:colId xmlns:a16="http://schemas.microsoft.com/office/drawing/2014/main" val="1532472239"/>
                    </a:ext>
                  </a:extLst>
                </a:gridCol>
              </a:tblGrid>
              <a:tr h="2048882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CONTINUOUS</a:t>
                      </a:r>
                    </a:p>
                    <a:p>
                      <a:pPr algn="ctr"/>
                      <a:endParaRPr lang="es-MX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 </a:t>
                      </a:r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continuous tense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is mainly used to talk about </a:t>
                      </a:r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 arrangements 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fixed plans 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do at a specific time in the future . </a:t>
                      </a:r>
                    </a:p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B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 GOING TO</a:t>
                      </a:r>
                    </a:p>
                    <a:p>
                      <a:pPr algn="ctr"/>
                      <a:endParaRPr lang="es-MX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 going to </a:t>
                      </a:r>
                      <a:r>
                        <a:rPr lang="en-US" sz="16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used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to express the future when we </a:t>
                      </a:r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intend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do something or have decided to do something but did not arrange it. It is just an</a:t>
                      </a:r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intention.</a:t>
                      </a:r>
                    </a:p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B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734939"/>
                  </a:ext>
                </a:extLst>
              </a:tr>
              <a:tr h="173115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 </a:t>
                      </a:r>
                      <a:r>
                        <a:rPr lang="en-US" sz="1600" b="1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 getting</a:t>
                      </a: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a new job.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(It is already decided / arranged. Here the focus is on the arrangement.)</a:t>
                      </a:r>
                    </a:p>
                  </a:txBody>
                  <a:tcPr>
                    <a:solidFill>
                      <a:srgbClr val="DCBCD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 </a:t>
                      </a:r>
                      <a:r>
                        <a:rPr lang="en-US" sz="1600" b="1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 going to get </a:t>
                      </a: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new job.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 intend to get a job.)</a:t>
                      </a:r>
                    </a:p>
                  </a:txBody>
                  <a:tcPr>
                    <a:solidFill>
                      <a:srgbClr val="DCBC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777034"/>
                  </a:ext>
                </a:extLst>
              </a:tr>
              <a:tr h="178152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 </a:t>
                      </a:r>
                      <a:r>
                        <a:rPr lang="en-US" sz="1600" b="1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 seeing</a:t>
                      </a: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Peter tomorrow night.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(Here the emphasis is on the arrangement that already exists.)</a:t>
                      </a:r>
                    </a:p>
                  </a:txBody>
                  <a:tcPr>
                    <a:solidFill>
                      <a:srgbClr val="DCBCD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am going to</a:t>
                      </a: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b="1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see</a:t>
                      </a: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Peter this week.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(Here the emphasis is on the intentions of the speaker.)</a:t>
                      </a:r>
                    </a:p>
                  </a:txBody>
                  <a:tcPr>
                    <a:solidFill>
                      <a:srgbClr val="DCBC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900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908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D29B15-E6F1-F146-7762-CE4A5A37C240}"/>
              </a:ext>
            </a:extLst>
          </p:cNvPr>
          <p:cNvSpPr txBox="1"/>
          <p:nvPr/>
        </p:nvSpPr>
        <p:spPr>
          <a:xfrm>
            <a:off x="187891" y="1691074"/>
            <a:ext cx="85552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0" dirty="0">
              <a:solidFill>
                <a:srgbClr val="212529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33333"/>
              </a:solidFill>
              <a:effectLst/>
              <a:latin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33333"/>
              </a:solidFill>
              <a:effectLst/>
              <a:latin typeface="lato" panose="020F0502020204030203" pitchFamily="34" charset="0"/>
            </a:endParaRPr>
          </a:p>
          <a:p>
            <a:pPr algn="l"/>
            <a:endParaRPr lang="en-US" b="0" i="0" dirty="0">
              <a:solidFill>
                <a:srgbClr val="333333"/>
              </a:solidFill>
              <a:effectLst/>
              <a:latin typeface="lato" panose="020F050202020403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02A308F-06F6-938B-38E4-9A3A5A88B1C2}"/>
              </a:ext>
            </a:extLst>
          </p:cNvPr>
          <p:cNvSpPr txBox="1"/>
          <p:nvPr/>
        </p:nvSpPr>
        <p:spPr>
          <a:xfrm>
            <a:off x="9588" y="0"/>
            <a:ext cx="9134412" cy="430887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“Future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graphicFrame>
        <p:nvGraphicFramePr>
          <p:cNvPr id="11" name="Tabla 4">
            <a:extLst>
              <a:ext uri="{FF2B5EF4-FFF2-40B4-BE49-F238E27FC236}">
                <a16:creationId xmlns:a16="http://schemas.microsoft.com/office/drawing/2014/main" id="{28816858-2A80-1669-3C8E-A258AC9C4E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055291"/>
              </p:ext>
            </p:extLst>
          </p:nvPr>
        </p:nvGraphicFramePr>
        <p:xfrm>
          <a:off x="112732" y="488517"/>
          <a:ext cx="8868430" cy="6200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4215">
                  <a:extLst>
                    <a:ext uri="{9D8B030D-6E8A-4147-A177-3AD203B41FA5}">
                      <a16:colId xmlns:a16="http://schemas.microsoft.com/office/drawing/2014/main" val="1433049879"/>
                    </a:ext>
                  </a:extLst>
                </a:gridCol>
                <a:gridCol w="4434215">
                  <a:extLst>
                    <a:ext uri="{9D8B030D-6E8A-4147-A177-3AD203B41FA5}">
                      <a16:colId xmlns:a16="http://schemas.microsoft.com/office/drawing/2014/main" val="1532472239"/>
                    </a:ext>
                  </a:extLst>
                </a:gridCol>
              </a:tblGrid>
              <a:tr h="627343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CONTINUOUS</a:t>
                      </a:r>
                    </a:p>
                  </a:txBody>
                  <a:tcPr>
                    <a:solidFill>
                      <a:srgbClr val="E7B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 GOING TO</a:t>
                      </a:r>
                    </a:p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B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734939"/>
                  </a:ext>
                </a:extLst>
              </a:tr>
              <a:tr h="126465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windows are dirty.</a:t>
                      </a:r>
                      <a:r>
                        <a:rPr lang="en-US" sz="1600" dirty="0">
                          <a:solidFill>
                            <a:srgbClr val="21252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I’m </a:t>
                      </a:r>
                      <a:r>
                        <a:rPr lang="en-US" sz="1600" b="1" dirty="0">
                          <a:solidFill>
                            <a:srgbClr val="21252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cleaning </a:t>
                      </a:r>
                      <a:r>
                        <a:rPr lang="en-US" sz="1600" dirty="0">
                          <a:solidFill>
                            <a:srgbClr val="21252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 this afternoon.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21252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b="0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I've decided to clean them.)</a:t>
                      </a:r>
                    </a:p>
                  </a:txBody>
                  <a:tcPr>
                    <a:solidFill>
                      <a:srgbClr val="DCBCD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windows are dirty.</a:t>
                      </a:r>
                      <a:r>
                        <a:rPr lang="en-US" sz="1600" dirty="0">
                          <a:solidFill>
                            <a:srgbClr val="21252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I'm going to clean </a:t>
                      </a:r>
                      <a:r>
                        <a:rPr lang="en-US" sz="1600" b="0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 later.</a:t>
                      </a:r>
                      <a:r>
                        <a:rPr lang="en-US" sz="1600" dirty="0">
                          <a:solidFill>
                            <a:srgbClr val="21252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21252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b="0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I've decided to clean them ,but I haven't arranged to clean them.)</a:t>
                      </a:r>
                    </a:p>
                  </a:txBody>
                  <a:tcPr>
                    <a:solidFill>
                      <a:srgbClr val="DCBC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777034"/>
                  </a:ext>
                </a:extLst>
              </a:tr>
              <a:tr h="130144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 </a:t>
                      </a:r>
                      <a:r>
                        <a:rPr lang="en-US" sz="1600" b="1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 you doing</a:t>
                      </a: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this evening?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 question about arrangements)</a:t>
                      </a:r>
                    </a:p>
                  </a:txBody>
                  <a:tcPr>
                    <a:solidFill>
                      <a:srgbClr val="DCBCD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n-US" sz="1600" b="1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you going to do </a:t>
                      </a: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evening?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 question about the intentions of the listener)</a:t>
                      </a:r>
                    </a:p>
                  </a:txBody>
                  <a:tcPr>
                    <a:solidFill>
                      <a:srgbClr val="DCBC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900767"/>
                  </a:ext>
                </a:extLst>
              </a:tr>
              <a:tr h="13200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solidFill>
                          <a:srgbClr val="21252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also use '</a:t>
                      </a:r>
                      <a:r>
                        <a:rPr lang="en-US" sz="16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going to'</a:t>
                      </a:r>
                      <a:r>
                        <a:rPr lang="en-US" sz="16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to talk about events that are outside people’s control or to make predictions.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B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138487"/>
                  </a:ext>
                </a:extLst>
              </a:tr>
              <a:tr h="16869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solidFill>
                          <a:srgbClr val="21252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It's so cloudy! I think </a:t>
                      </a:r>
                      <a:r>
                        <a:rPr lang="en-US" sz="1600" b="1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it's going to rain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Prices </a:t>
                      </a:r>
                      <a:r>
                        <a:rPr lang="en-US" sz="1600" b="1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 going to</a:t>
                      </a: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fall.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Watch out! you </a:t>
                      </a:r>
                      <a:r>
                        <a:rPr lang="en-US" sz="1600" b="1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 going to break </a:t>
                      </a:r>
                      <a:r>
                        <a:rPr lang="en-US" sz="1600" b="0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glass</a:t>
                      </a:r>
                      <a:endParaRPr lang="en-US" sz="1600" b="0" i="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CBC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72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235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4B57ACF-2E0C-A35E-A3EE-CDD49CEB4A23}"/>
              </a:ext>
            </a:extLst>
          </p:cNvPr>
          <p:cNvSpPr txBox="1"/>
          <p:nvPr/>
        </p:nvSpPr>
        <p:spPr>
          <a:xfrm>
            <a:off x="9588" y="0"/>
            <a:ext cx="9134412" cy="369332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“Future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DD2FE57-41E9-A497-0B57-76109159B358}"/>
              </a:ext>
            </a:extLst>
          </p:cNvPr>
          <p:cNvSpPr txBox="1"/>
          <p:nvPr/>
        </p:nvSpPr>
        <p:spPr>
          <a:xfrm>
            <a:off x="7487777" y="35773"/>
            <a:ext cx="1656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studentbook</a:t>
            </a:r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31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03F0C18-2460-AB6D-1407-06E3292FC6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39" t="28782" r="46312" b="58182"/>
          <a:stretch/>
        </p:blipFill>
        <p:spPr>
          <a:xfrm>
            <a:off x="107064" y="2029217"/>
            <a:ext cx="4464935" cy="2555310"/>
          </a:xfrm>
          <a:prstGeom prst="rect">
            <a:avLst/>
          </a:prstGeom>
        </p:spPr>
      </p:pic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7EEED265-8A01-A9BC-B711-90ADD4F540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705861"/>
              </p:ext>
            </p:extLst>
          </p:nvPr>
        </p:nvGraphicFramePr>
        <p:xfrm>
          <a:off x="102556" y="497867"/>
          <a:ext cx="8953762" cy="1456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6881">
                  <a:extLst>
                    <a:ext uri="{9D8B030D-6E8A-4147-A177-3AD203B41FA5}">
                      <a16:colId xmlns:a16="http://schemas.microsoft.com/office/drawing/2014/main" val="2799427266"/>
                    </a:ext>
                  </a:extLst>
                </a:gridCol>
                <a:gridCol w="4476881">
                  <a:extLst>
                    <a:ext uri="{9D8B030D-6E8A-4147-A177-3AD203B41FA5}">
                      <a16:colId xmlns:a16="http://schemas.microsoft.com/office/drawing/2014/main" val="3664663125"/>
                    </a:ext>
                  </a:extLst>
                </a:gridCol>
              </a:tblGrid>
              <a:tr h="1456194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CONTINUOUS</a:t>
                      </a:r>
                    </a:p>
                    <a:p>
                      <a:pPr algn="ctr"/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 </a:t>
                      </a:r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continuous tense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is mainly used to talk about </a:t>
                      </a:r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 arrangements 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fixed plans 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do at a specific time in the future . </a:t>
                      </a:r>
                    </a:p>
                    <a:p>
                      <a:pPr algn="ctr"/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B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 GOING TO</a:t>
                      </a:r>
                    </a:p>
                    <a:p>
                      <a:pPr algn="ctr"/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 going to </a:t>
                      </a:r>
                      <a:r>
                        <a:rPr lang="en-US" sz="14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used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to express the future when we </a:t>
                      </a:r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intend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do something or have decided to do something but did not arrange it. It is just an</a:t>
                      </a:r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intention.</a:t>
                      </a:r>
                    </a:p>
                    <a:p>
                      <a:pPr algn="ctr"/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B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23975"/>
                  </a:ext>
                </a:extLst>
              </a:tr>
            </a:tbl>
          </a:graphicData>
        </a:graphic>
      </p:graphicFrame>
      <p:pic>
        <p:nvPicPr>
          <p:cNvPr id="20" name="Imagen 19">
            <a:extLst>
              <a:ext uri="{FF2B5EF4-FFF2-40B4-BE49-F238E27FC236}">
                <a16:creationId xmlns:a16="http://schemas.microsoft.com/office/drawing/2014/main" id="{17F35B98-5D81-0724-7B26-E0A39780AF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974" t="28643" r="22260" b="58182"/>
          <a:stretch/>
        </p:blipFill>
        <p:spPr>
          <a:xfrm>
            <a:off x="4622104" y="2041742"/>
            <a:ext cx="4398724" cy="2530258"/>
          </a:xfrm>
          <a:prstGeom prst="rect">
            <a:avLst/>
          </a:prstGeom>
        </p:spPr>
      </p:pic>
      <p:graphicFrame>
        <p:nvGraphicFramePr>
          <p:cNvPr id="21" name="Tabla 21">
            <a:extLst>
              <a:ext uri="{FF2B5EF4-FFF2-40B4-BE49-F238E27FC236}">
                <a16:creationId xmlns:a16="http://schemas.microsoft.com/office/drawing/2014/main" id="{4688E239-F480-4FAD-E756-E9D2FEA6F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844562"/>
              </p:ext>
            </p:extLst>
          </p:nvPr>
        </p:nvGraphicFramePr>
        <p:xfrm>
          <a:off x="121085" y="4628716"/>
          <a:ext cx="8885129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862">
                  <a:extLst>
                    <a:ext uri="{9D8B030D-6E8A-4147-A177-3AD203B41FA5}">
                      <a16:colId xmlns:a16="http://schemas.microsoft.com/office/drawing/2014/main" val="339968223"/>
                    </a:ext>
                  </a:extLst>
                </a:gridCol>
                <a:gridCol w="5634267">
                  <a:extLst>
                    <a:ext uri="{9D8B030D-6E8A-4147-A177-3AD203B41FA5}">
                      <a16:colId xmlns:a16="http://schemas.microsoft.com/office/drawing/2014/main" val="31900975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expressions</a:t>
                      </a:r>
                      <a:r>
                        <a:rPr lang="es-MX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es-MX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future</a:t>
                      </a:r>
                    </a:p>
                  </a:txBody>
                  <a:tcPr>
                    <a:solidFill>
                      <a:srgbClr val="E7B1D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Tonight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Tomorrow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On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Friday/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Saturday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Monday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/…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This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weekend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This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month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This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Next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week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next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month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/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next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s-MX" dirty="0"/>
                    </a:p>
                  </a:txBody>
                  <a:tcPr>
                    <a:solidFill>
                      <a:srgbClr val="DCBC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04285"/>
                  </a:ext>
                </a:extLst>
              </a:tr>
            </a:tbl>
          </a:graphicData>
        </a:graphic>
      </p:graphicFrame>
      <p:sp>
        <p:nvSpPr>
          <p:cNvPr id="23" name="CuadroTexto 22">
            <a:extLst>
              <a:ext uri="{FF2B5EF4-FFF2-40B4-BE49-F238E27FC236}">
                <a16:creationId xmlns:a16="http://schemas.microsoft.com/office/drawing/2014/main" id="{199146D1-9E9B-EEC2-BCD9-A660BEBC60E7}"/>
              </a:ext>
            </a:extLst>
          </p:cNvPr>
          <p:cNvSpPr txBox="1"/>
          <p:nvPr/>
        </p:nvSpPr>
        <p:spPr>
          <a:xfrm>
            <a:off x="2621074" y="6488668"/>
            <a:ext cx="45907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https://youtu.be/79Yxp84s0KI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4057491-AAE3-D0B2-0A03-161B2CE3E65A}"/>
              </a:ext>
            </a:extLst>
          </p:cNvPr>
          <p:cNvSpPr txBox="1"/>
          <p:nvPr/>
        </p:nvSpPr>
        <p:spPr>
          <a:xfrm>
            <a:off x="87683" y="6488668"/>
            <a:ext cx="2688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more future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structures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at:</a:t>
            </a:r>
          </a:p>
        </p:txBody>
      </p:sp>
    </p:spTree>
    <p:extLst>
      <p:ext uri="{BB962C8B-B14F-4D97-AF65-F5344CB8AC3E}">
        <p14:creationId xmlns:p14="http://schemas.microsoft.com/office/powerpoint/2010/main" val="4011618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C71EA2D-CFA8-879D-AE6E-1519BB4841F7}"/>
              </a:ext>
            </a:extLst>
          </p:cNvPr>
          <p:cNvSpPr txBox="1"/>
          <p:nvPr/>
        </p:nvSpPr>
        <p:spPr>
          <a:xfrm>
            <a:off x="0" y="729733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hlinkClick r:id="rId3"/>
              </a:rPr>
              <a:t>https://youtu.be/fkkDZWnIQNs</a:t>
            </a:r>
            <a:endParaRPr lang="es-MX" sz="1600" dirty="0"/>
          </a:p>
          <a:p>
            <a:endParaRPr lang="es-MX" sz="16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1727E78-1FBA-A0D7-4CF0-3C3F4A4C1532}"/>
              </a:ext>
            </a:extLst>
          </p:cNvPr>
          <p:cNvSpPr txBox="1"/>
          <p:nvPr/>
        </p:nvSpPr>
        <p:spPr>
          <a:xfrm>
            <a:off x="9588" y="0"/>
            <a:ext cx="9134412" cy="461665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b="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Cheryl and Marie try to make plans for the weekend”</a:t>
            </a:r>
            <a:endParaRPr lang="es-MX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7F3EE03-C476-F212-CF4E-68E997ED8E84}"/>
              </a:ext>
            </a:extLst>
          </p:cNvPr>
          <p:cNvSpPr txBox="1"/>
          <p:nvPr/>
        </p:nvSpPr>
        <p:spPr>
          <a:xfrm>
            <a:off x="0" y="438234"/>
            <a:ext cx="9053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Watch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video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future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Elementos multimedia en línea 11" title="What are you doing this weekend? Unit 9 Top Notch Fundamentals">
            <a:hlinkClick r:id="" action="ppaction://media"/>
            <a:extLst>
              <a:ext uri="{FF2B5EF4-FFF2-40B4-BE49-F238E27FC236}">
                <a16:creationId xmlns:a16="http://schemas.microsoft.com/office/drawing/2014/main" id="{0BED5527-8DF4-0A53-D931-BFEACC2A591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96378" y="1039661"/>
            <a:ext cx="8034055" cy="570560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F806E3B-F98D-5F96-99FC-8AD1411454DC}"/>
              </a:ext>
            </a:extLst>
          </p:cNvPr>
          <p:cNvSpPr txBox="1"/>
          <p:nvPr/>
        </p:nvSpPr>
        <p:spPr>
          <a:xfrm>
            <a:off x="638827" y="1142380"/>
            <a:ext cx="7002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1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0628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E6964F6-FA05-0F00-0085-7778BC82D17D}"/>
              </a:ext>
            </a:extLst>
          </p:cNvPr>
          <p:cNvSpPr txBox="1"/>
          <p:nvPr/>
        </p:nvSpPr>
        <p:spPr>
          <a:xfrm>
            <a:off x="75156" y="547639"/>
            <a:ext cx="876821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Marie</a:t>
            </a:r>
            <a:r>
              <a:rPr lang="en-US" sz="1600" dirty="0">
                <a:solidFill>
                  <a:srgbClr val="444444"/>
                </a:solidFill>
                <a:latin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444444"/>
                </a:solidFill>
                <a:latin typeface="times new roman" panose="02020603050405020304" pitchFamily="18" charset="0"/>
              </a:rPr>
              <a:t>Going</a:t>
            </a:r>
            <a:r>
              <a:rPr lang="en-US" sz="1600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_this</a:t>
            </a:r>
            <a:r>
              <a:rPr lang="en-US" sz="16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weekend? Do you want to go shopping with me?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Cheryl: That sounds great. When do you want to go?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Marie: How about Saturday morning?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Cheryl: </a:t>
            </a:r>
            <a:r>
              <a:rPr lang="en-US" sz="1600" dirty="0" smtClean="0">
                <a:solidFill>
                  <a:srgbClr val="444444"/>
                </a:solidFill>
                <a:latin typeface="times new roman" panose="02020603050405020304" pitchFamily="18" charset="0"/>
              </a:rPr>
              <a:t>What </a:t>
            </a:r>
            <a:r>
              <a:rPr lang="en-US" sz="16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breakfast 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for some friends at 9:00. </a:t>
            </a:r>
            <a:r>
              <a:rPr lang="en-US" sz="16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The </a:t>
            </a:r>
            <a:r>
              <a:rPr lang="en-US" sz="1600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ngoing</a:t>
            </a:r>
            <a:r>
              <a:rPr lang="en-US" sz="16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tolaundry</a:t>
            </a:r>
            <a:r>
              <a:rPr lang="en-US" sz="16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from 11:00 to noon.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Marie: Saturday afternoon?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Cheryl: </a:t>
            </a:r>
            <a:r>
              <a:rPr lang="en-US" sz="1600" dirty="0" smtClean="0">
                <a:solidFill>
                  <a:srgbClr val="444444"/>
                </a:solidFill>
                <a:latin typeface="times new roman" panose="02020603050405020304" pitchFamily="18" charset="0"/>
              </a:rPr>
              <a:t>Last </a:t>
            </a:r>
            <a:r>
              <a:rPr lang="en-US" sz="1600" dirty="0" err="1" smtClean="0">
                <a:solidFill>
                  <a:srgbClr val="444444"/>
                </a:solidFill>
                <a:latin typeface="times new roman" panose="02020603050405020304" pitchFamily="18" charset="0"/>
              </a:rPr>
              <a:t>goign</a:t>
            </a:r>
            <a:r>
              <a:rPr lang="en-US" sz="1600" dirty="0" smtClean="0">
                <a:solidFill>
                  <a:srgbClr val="444444"/>
                </a:solidFill>
                <a:latin typeface="times new roman" panose="02020603050405020304" pitchFamily="18" charset="0"/>
              </a:rPr>
              <a:t> to </a:t>
            </a:r>
            <a:r>
              <a:rPr lang="en-US" sz="16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an 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art class from 1:00 to 3:00.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Marie: How about 3:30? 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444444"/>
                </a:solidFill>
                <a:latin typeface="times new roman" panose="02020603050405020304" pitchFamily="18" charset="0"/>
              </a:rPr>
              <a:t>Cheryl: 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No, </a:t>
            </a:r>
            <a:r>
              <a:rPr lang="en-US" sz="1600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I</a:t>
            </a:r>
            <a:r>
              <a:rPr lang="en-US" sz="1600" b="1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’am</a:t>
            </a:r>
            <a:r>
              <a:rPr lang="en-US" sz="1600" b="1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 with a friend from 3:00 to 4:00. Then </a:t>
            </a:r>
            <a:r>
              <a:rPr lang="en-US" sz="16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are </a:t>
            </a:r>
            <a:r>
              <a:rPr lang="en-US" sz="1600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going_to</a:t>
            </a:r>
            <a:r>
              <a:rPr lang="en-US" sz="16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the movies at 5:00 with my sister.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Marie: Sunday morning?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Cheryl: </a:t>
            </a:r>
            <a:r>
              <a:rPr lang="en-US" sz="16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I am my 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parents until 10:00. Then </a:t>
            </a:r>
            <a:r>
              <a:rPr lang="en-US" sz="16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are a 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friend at the art museum until 1:00. Marie: Sunday afternoon?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Cheryl: </a:t>
            </a:r>
            <a:r>
              <a:rPr lang="en-US" sz="1600" dirty="0" smtClean="0">
                <a:solidFill>
                  <a:srgbClr val="444444"/>
                </a:solidFill>
                <a:latin typeface="times new roman" panose="02020603050405020304" pitchFamily="18" charset="0"/>
              </a:rPr>
              <a:t>I am </a:t>
            </a:r>
            <a:r>
              <a:rPr lang="en-US" sz="16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to 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a baseball game with Bob at 1:00. How about late afternoon?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Marie: Around 5:00?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Cheryl: Great.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Bob: Hey. Do you want to play basketball tomorrow?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Paul: OK.　</a:t>
            </a:r>
            <a:endParaRPr lang="es-MX" sz="16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A2B0D0-BC0A-C936-D554-EBC8253D3788}"/>
              </a:ext>
            </a:extLst>
          </p:cNvPr>
          <p:cNvSpPr txBox="1"/>
          <p:nvPr/>
        </p:nvSpPr>
        <p:spPr>
          <a:xfrm>
            <a:off x="25052" y="0"/>
            <a:ext cx="9134412" cy="400110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Cheryl and Marie try to make plans for the weekend”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1170E9B-F812-81E3-E4B0-228811A62F10}"/>
              </a:ext>
            </a:extLst>
          </p:cNvPr>
          <p:cNvSpPr txBox="1"/>
          <p:nvPr/>
        </p:nvSpPr>
        <p:spPr>
          <a:xfrm>
            <a:off x="0" y="338024"/>
            <a:ext cx="9053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Watch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video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more time and complete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conversation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30520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4ACF020-EA99-F678-A0CA-F719AFFF5C50}"/>
              </a:ext>
            </a:extLst>
          </p:cNvPr>
          <p:cNvSpPr txBox="1"/>
          <p:nvPr/>
        </p:nvSpPr>
        <p:spPr>
          <a:xfrm>
            <a:off x="7274284" y="84558"/>
            <a:ext cx="1860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Workbook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25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181CEFE-DE4C-BA2D-DAE9-76EC1A582B81}"/>
              </a:ext>
            </a:extLst>
          </p:cNvPr>
          <p:cNvCxnSpPr>
            <a:cxnSpLocks/>
          </p:cNvCxnSpPr>
          <p:nvPr/>
        </p:nvCxnSpPr>
        <p:spPr>
          <a:xfrm>
            <a:off x="28186" y="411661"/>
            <a:ext cx="9115814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D4B45777-497D-D088-E708-B77ACCB4087A}"/>
              </a:ext>
            </a:extLst>
          </p:cNvPr>
          <p:cNvSpPr txBox="1"/>
          <p:nvPr/>
        </p:nvSpPr>
        <p:spPr>
          <a:xfrm>
            <a:off x="28187" y="-116506"/>
            <a:ext cx="3929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4B841E6-7B28-4435-F7CD-4C85A615B5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57" t="25765" r="5000" b="41430"/>
          <a:stretch/>
        </p:blipFill>
        <p:spPr>
          <a:xfrm>
            <a:off x="200416" y="452330"/>
            <a:ext cx="8730642" cy="3686323"/>
          </a:xfrm>
          <a:prstGeom prst="rect">
            <a:avLst/>
          </a:prstGeom>
        </p:spPr>
      </p:pic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F28C0586-7A2F-8851-BBA4-39F7A5DB1A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106209"/>
              </p:ext>
            </p:extLst>
          </p:nvPr>
        </p:nvGraphicFramePr>
        <p:xfrm>
          <a:off x="196242" y="4152726"/>
          <a:ext cx="865966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9660">
                  <a:extLst>
                    <a:ext uri="{9D8B030D-6E8A-4147-A177-3AD203B41FA5}">
                      <a16:colId xmlns:a16="http://schemas.microsoft.com/office/drawing/2014/main" val="8005243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1.- Joe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playing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tennis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brook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this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saturday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afternoon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268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2.- </a:t>
                      </a:r>
                      <a:r>
                        <a:rPr lang="es-MX" b="0" dirty="0" err="1" smtClean="0">
                          <a:solidFill>
                            <a:schemeClr val="tx1"/>
                          </a:solidFill>
                        </a:rPr>
                        <a:t>Joe</a:t>
                      </a:r>
                      <a:r>
                        <a:rPr lang="es-MX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baseline="0" dirty="0" err="1" smtClean="0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b="0" baseline="0" dirty="0" smtClean="0">
                          <a:solidFill>
                            <a:schemeClr val="tx1"/>
                          </a:solidFill>
                        </a:rPr>
                        <a:t> meeting </a:t>
                      </a:r>
                      <a:r>
                        <a:rPr lang="es-MX" b="0" baseline="0" dirty="0" err="1" smtClean="0">
                          <a:solidFill>
                            <a:schemeClr val="tx1"/>
                          </a:solidFill>
                        </a:rPr>
                        <a:t>attend</a:t>
                      </a:r>
                      <a:r>
                        <a:rPr lang="es-MX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baseline="0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MX" b="0" baseline="0" dirty="0" smtClean="0">
                          <a:solidFill>
                            <a:schemeClr val="tx1"/>
                          </a:solidFill>
                        </a:rPr>
                        <a:t> managers at </a:t>
                      </a:r>
                      <a:r>
                        <a:rPr lang="es-MX" b="0" baseline="0" dirty="0" err="1" smtClean="0">
                          <a:solidFill>
                            <a:schemeClr val="tx1"/>
                          </a:solidFill>
                        </a:rPr>
                        <a:t>work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629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.-</a:t>
                      </a:r>
                      <a:r>
                        <a:rPr lang="es-MX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baseline="0" dirty="0" err="1" smtClean="0">
                          <a:solidFill>
                            <a:schemeClr val="tx1"/>
                          </a:solidFill>
                        </a:rPr>
                        <a:t>Joe</a:t>
                      </a:r>
                      <a:r>
                        <a:rPr lang="es-MX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baseline="0" dirty="0" err="1" smtClean="0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baseline="0" dirty="0" err="1" smtClean="0">
                          <a:solidFill>
                            <a:schemeClr val="tx1"/>
                          </a:solidFill>
                        </a:rPr>
                        <a:t>see</a:t>
                      </a:r>
                      <a:r>
                        <a:rPr lang="es-MX" b="0" baseline="0" dirty="0" smtClean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es-MX" b="0" baseline="0" dirty="0" err="1" smtClean="0">
                          <a:solidFill>
                            <a:schemeClr val="tx1"/>
                          </a:solidFill>
                        </a:rPr>
                        <a:t>movie</a:t>
                      </a:r>
                      <a:r>
                        <a:rPr lang="es-MX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baseline="0" dirty="0" err="1" smtClean="0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es-MX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baseline="0" dirty="0" err="1" smtClean="0">
                          <a:solidFill>
                            <a:schemeClr val="tx1"/>
                          </a:solidFill>
                        </a:rPr>
                        <a:t>Angela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664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.- </a:t>
                      </a:r>
                      <a:r>
                        <a:rPr lang="es-MX" b="0" dirty="0" err="1" smtClean="0">
                          <a:solidFill>
                            <a:schemeClr val="tx1"/>
                          </a:solidFill>
                        </a:rPr>
                        <a:t>Jose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 smtClean="0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baseline="0" dirty="0" err="1" smtClean="0">
                          <a:solidFill>
                            <a:schemeClr val="tx1"/>
                          </a:solidFill>
                        </a:rPr>
                        <a:t>watching</a:t>
                      </a:r>
                      <a:r>
                        <a:rPr lang="es-MX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baseline="0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MX" b="0" baseline="0" dirty="0" smtClean="0">
                          <a:solidFill>
                            <a:schemeClr val="tx1"/>
                          </a:solidFill>
                        </a:rPr>
                        <a:t> soccer </a:t>
                      </a:r>
                      <a:r>
                        <a:rPr lang="es-MX" b="0" baseline="0" dirty="0" err="1" smtClean="0">
                          <a:solidFill>
                            <a:schemeClr val="tx1"/>
                          </a:solidFill>
                        </a:rPr>
                        <a:t>watch</a:t>
                      </a:r>
                      <a:r>
                        <a:rPr lang="es-MX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baseline="0" dirty="0" err="1" smtClean="0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es-MX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baseline="0" dirty="0" err="1" smtClean="0">
                          <a:solidFill>
                            <a:schemeClr val="tx1"/>
                          </a:solidFill>
                        </a:rPr>
                        <a:t>Annie</a:t>
                      </a:r>
                      <a:r>
                        <a:rPr lang="es-MX" b="0" baseline="0" dirty="0" smtClean="0">
                          <a:solidFill>
                            <a:schemeClr val="tx1"/>
                          </a:solidFill>
                        </a:rPr>
                        <a:t> and Bob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697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.-Joe </a:t>
                      </a:r>
                      <a:r>
                        <a:rPr lang="es-MX" b="0" dirty="0" err="1" smtClean="0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 smtClean="0">
                          <a:solidFill>
                            <a:schemeClr val="tx1"/>
                          </a:solidFill>
                        </a:rPr>
                        <a:t>having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 lunch </a:t>
                      </a:r>
                      <a:r>
                        <a:rPr lang="es-MX" b="0" dirty="0" err="1" smtClean="0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 Paco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72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.-Joe</a:t>
                      </a:r>
                      <a:r>
                        <a:rPr lang="es-MX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baseline="0" dirty="0" err="1" smtClean="0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baseline="0" dirty="0" err="1" smtClean="0">
                          <a:solidFill>
                            <a:schemeClr val="tx1"/>
                          </a:solidFill>
                        </a:rPr>
                        <a:t>evening</a:t>
                      </a:r>
                      <a:r>
                        <a:rPr lang="es-MX" b="0" baseline="0" dirty="0" smtClean="0">
                          <a:solidFill>
                            <a:schemeClr val="tx1"/>
                          </a:solidFill>
                        </a:rPr>
                        <a:t> to </a:t>
                      </a:r>
                      <a:r>
                        <a:rPr lang="es-MX" b="0" baseline="0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MX" b="0" baseline="0" dirty="0" smtClean="0">
                          <a:solidFill>
                            <a:schemeClr val="tx1"/>
                          </a:solidFill>
                        </a:rPr>
                        <a:t> rock </a:t>
                      </a:r>
                      <a:r>
                        <a:rPr lang="es-MX" b="0" baseline="0" dirty="0" err="1" smtClean="0">
                          <a:solidFill>
                            <a:schemeClr val="tx1"/>
                          </a:solidFill>
                        </a:rPr>
                        <a:t>concert</a:t>
                      </a:r>
                      <a:r>
                        <a:rPr lang="es-MX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baseline="0" dirty="0" err="1" smtClean="0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es-MX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baseline="0" dirty="0" err="1" smtClean="0">
                          <a:solidFill>
                            <a:schemeClr val="tx1"/>
                          </a:solidFill>
                        </a:rPr>
                        <a:t>friends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361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.- </a:t>
                      </a:r>
                      <a:r>
                        <a:rPr lang="es-MX" b="0" dirty="0" err="1" smtClean="0">
                          <a:solidFill>
                            <a:schemeClr val="tx1"/>
                          </a:solidFill>
                        </a:rPr>
                        <a:t>Joe</a:t>
                      </a:r>
                      <a:r>
                        <a:rPr lang="es-MX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baseline="0" dirty="0" err="1" smtClean="0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baseline="0" dirty="0" err="1" smtClean="0">
                          <a:solidFill>
                            <a:schemeClr val="tx1"/>
                          </a:solidFill>
                        </a:rPr>
                        <a:t>stay</a:t>
                      </a:r>
                      <a:r>
                        <a:rPr lang="es-MX" b="0" baseline="0" dirty="0" smtClean="0">
                          <a:solidFill>
                            <a:schemeClr val="tx1"/>
                          </a:solidFill>
                        </a:rPr>
                        <a:t> home and do </a:t>
                      </a:r>
                      <a:r>
                        <a:rPr lang="es-MX" b="0" baseline="0" dirty="0" err="1" smtClean="0">
                          <a:solidFill>
                            <a:schemeClr val="tx1"/>
                          </a:solidFill>
                        </a:rPr>
                        <a:t>laundry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194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25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35E3FE4-5C01-B3D1-0DE9-DBF00C242F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05" t="49834" r="47830" b="21909"/>
          <a:stretch/>
        </p:blipFill>
        <p:spPr>
          <a:xfrm>
            <a:off x="208246" y="503866"/>
            <a:ext cx="8755693" cy="615654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682D5A0-080F-75C3-999A-DDFCC6F777BE}"/>
              </a:ext>
            </a:extLst>
          </p:cNvPr>
          <p:cNvSpPr txBox="1"/>
          <p:nvPr/>
        </p:nvSpPr>
        <p:spPr>
          <a:xfrm>
            <a:off x="6936082" y="59506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Studentbook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86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95FC4A9-5D66-953C-5FDD-ACCB1E0E5D68}"/>
              </a:ext>
            </a:extLst>
          </p:cNvPr>
          <p:cNvCxnSpPr>
            <a:cxnSpLocks/>
          </p:cNvCxnSpPr>
          <p:nvPr/>
        </p:nvCxnSpPr>
        <p:spPr>
          <a:xfrm>
            <a:off x="28186" y="411661"/>
            <a:ext cx="9115814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C0177848-A95D-D683-3FE6-79BD3F89304F}"/>
              </a:ext>
            </a:extLst>
          </p:cNvPr>
          <p:cNvSpPr txBox="1"/>
          <p:nvPr/>
        </p:nvSpPr>
        <p:spPr>
          <a:xfrm>
            <a:off x="28187" y="-116506"/>
            <a:ext cx="3929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421027" y="1977081"/>
            <a:ext cx="1433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Going</a:t>
            </a:r>
            <a:r>
              <a:rPr lang="es-MX" dirty="0" smtClean="0"/>
              <a:t> to try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3599122" y="2500183"/>
            <a:ext cx="716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are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5159377" y="2500183"/>
            <a:ext cx="1480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Going</a:t>
            </a:r>
            <a:r>
              <a:rPr lang="es-MX" dirty="0" smtClean="0"/>
              <a:t> to </a:t>
            </a:r>
            <a:r>
              <a:rPr lang="es-MX" dirty="0" err="1" smtClean="0"/>
              <a:t>go</a:t>
            </a:r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1286259" y="3041118"/>
            <a:ext cx="1702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Going</a:t>
            </a:r>
            <a:r>
              <a:rPr lang="es-MX" dirty="0" smtClean="0"/>
              <a:t> to </a:t>
            </a:r>
            <a:r>
              <a:rPr lang="es-MX" dirty="0" err="1" smtClean="0"/>
              <a:t>meet</a:t>
            </a:r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845842" y="3582136"/>
            <a:ext cx="1480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Going</a:t>
            </a:r>
            <a:r>
              <a:rPr lang="es-MX" dirty="0" smtClean="0"/>
              <a:t> to rain</a:t>
            </a:r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765388" y="4105155"/>
            <a:ext cx="705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are</a:t>
            </a:r>
            <a:endParaRPr lang="es-MX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633822" y="4187591"/>
            <a:ext cx="1389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Going</a:t>
            </a:r>
            <a:r>
              <a:rPr lang="es-MX" dirty="0" smtClean="0"/>
              <a:t> to </a:t>
            </a:r>
            <a:r>
              <a:rPr lang="es-MX" dirty="0" err="1" smtClean="0"/>
              <a:t>go</a:t>
            </a:r>
            <a:endParaRPr lang="es-MX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71390" y="4799860"/>
            <a:ext cx="1787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Am </a:t>
            </a:r>
            <a:r>
              <a:rPr lang="es-MX" dirty="0" err="1" smtClean="0"/>
              <a:t>going</a:t>
            </a:r>
            <a:r>
              <a:rPr lang="es-MX" dirty="0" smtClean="0"/>
              <a:t> to </a:t>
            </a:r>
            <a:r>
              <a:rPr lang="es-MX" dirty="0" err="1" smtClean="0"/>
              <a:t>visit</a:t>
            </a:r>
            <a:endParaRPr lang="es-MX" dirty="0"/>
          </a:p>
        </p:txBody>
      </p:sp>
      <p:sp>
        <p:nvSpPr>
          <p:cNvPr id="15" name="CuadroTexto 14"/>
          <p:cNvSpPr txBox="1"/>
          <p:nvPr/>
        </p:nvSpPr>
        <p:spPr>
          <a:xfrm>
            <a:off x="5326341" y="4794448"/>
            <a:ext cx="1787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Going</a:t>
            </a:r>
            <a:r>
              <a:rPr lang="es-MX" dirty="0" smtClean="0"/>
              <a:t> to be</a:t>
            </a:r>
            <a:endParaRPr lang="es-MX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765387" y="5309899"/>
            <a:ext cx="1787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Not</a:t>
            </a:r>
            <a:r>
              <a:rPr lang="es-MX" dirty="0" smtClean="0"/>
              <a:t> </a:t>
            </a:r>
            <a:r>
              <a:rPr lang="es-MX" dirty="0" err="1" smtClean="0"/>
              <a:t>go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7" name="CuadroTexto 16"/>
          <p:cNvSpPr txBox="1"/>
          <p:nvPr/>
        </p:nvSpPr>
        <p:spPr>
          <a:xfrm>
            <a:off x="6042084" y="5247990"/>
            <a:ext cx="1787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Going</a:t>
            </a:r>
            <a:r>
              <a:rPr lang="es-MX" dirty="0" smtClean="0"/>
              <a:t> to be</a:t>
            </a:r>
            <a:endParaRPr lang="es-MX" dirty="0"/>
          </a:p>
        </p:txBody>
      </p:sp>
      <p:sp>
        <p:nvSpPr>
          <p:cNvPr id="18" name="CuadroTexto 17"/>
          <p:cNvSpPr txBox="1"/>
          <p:nvPr/>
        </p:nvSpPr>
        <p:spPr>
          <a:xfrm>
            <a:off x="6149607" y="5822094"/>
            <a:ext cx="1787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Going</a:t>
            </a:r>
            <a:r>
              <a:rPr lang="es-MX" dirty="0" smtClean="0"/>
              <a:t> to be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796136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382</TotalTime>
  <Words>641</Words>
  <Application>Microsoft Office PowerPoint</Application>
  <PresentationFormat>Carta (216 x 279 mm)</PresentationFormat>
  <Paragraphs>137</Paragraphs>
  <Slides>12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-apple-system</vt:lpstr>
      <vt:lpstr>Arial</vt:lpstr>
      <vt:lpstr>Calibri</vt:lpstr>
      <vt:lpstr>Calibri Light</vt:lpstr>
      <vt:lpstr>lato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MAYELA ALEJANDRA DEL CARMEN GAONA GARCIA</dc:creator>
  <cp:lastModifiedBy>Usuario de Windows</cp:lastModifiedBy>
  <cp:revision>11</cp:revision>
  <dcterms:created xsi:type="dcterms:W3CDTF">2023-01-05T19:01:13Z</dcterms:created>
  <dcterms:modified xsi:type="dcterms:W3CDTF">2023-01-17T02:29:16Z</dcterms:modified>
</cp:coreProperties>
</file>