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4" r:id="rId3"/>
    <p:sldId id="280" r:id="rId4"/>
    <p:sldId id="283" r:id="rId5"/>
    <p:sldId id="281" r:id="rId6"/>
    <p:sldId id="279" r:id="rId7"/>
    <p:sldId id="285" r:id="rId8"/>
    <p:sldId id="264" r:id="rId9"/>
    <p:sldId id="260" r:id="rId10"/>
    <p:sldId id="261" r:id="rId11"/>
    <p:sldId id="265" r:id="rId12"/>
    <p:sldId id="267" r:id="rId13"/>
    <p:sldId id="262" r:id="rId1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ucentersoporte@hotmail.com" initials="c" lastIdx="3" clrIdx="0">
    <p:extLst>
      <p:ext uri="{19B8F6BF-5375-455C-9EA6-DF929625EA0E}">
        <p15:presenceInfo xmlns:p15="http://schemas.microsoft.com/office/powerpoint/2012/main" userId="compucentersoporte@hot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CD7"/>
    <a:srgbClr val="E7B1D1"/>
    <a:srgbClr val="CC99FF"/>
    <a:srgbClr val="FFB7FF"/>
    <a:srgbClr val="CC66FF"/>
    <a:srgbClr val="FF97FF"/>
    <a:srgbClr val="FF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16T11:22:05.426" idx="1">
    <p:pos x="281" y="769"/>
    <p:text>es cuando los planeas ya estan establecidos, vacaciones a punto de empezar, una clase del horario, etc</p:text>
    <p:extLst>
      <p:ext uri="{C676402C-5697-4E1C-873F-D02D1690AC5C}">
        <p15:threadingInfo xmlns:p15="http://schemas.microsoft.com/office/powerpoint/2012/main" timeZoneBias="360"/>
      </p:ext>
    </p:extLst>
  </p:cm>
  <p:cm authorId="1" dt="2023-01-16T11:22:47.198" idx="2">
    <p:pos x="2366" y="769"/>
    <p:text>ej. i´m having the english test on thursday</p:text>
    <p:extLst>
      <p:ext uri="{C676402C-5697-4E1C-873F-D02D1690AC5C}">
        <p15:threadingInfo xmlns:p15="http://schemas.microsoft.com/office/powerpoint/2012/main" timeZoneBias="360"/>
      </p:ext>
    </p:extLst>
  </p:cm>
  <p:cm authorId="1" dt="2023-01-16T11:23:35.417" idx="3">
    <p:pos x="3414" y="743"/>
    <p:text>planes algo insiertos, mas como una intencion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9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04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47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69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93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66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53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7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49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2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11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7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7jtbc8jYG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7jtbc8jYGc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9Yxp84s0K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kkDZWnIQN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kkDZWnIQNs?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677108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future.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3228854" y="651219"/>
            <a:ext cx="2858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0" y="1343843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030" name="Picture 6" descr="Default image alt">
            <a:extLst>
              <a:ext uri="{FF2B5EF4-FFF2-40B4-BE49-F238E27FC236}">
                <a16:creationId xmlns:a16="http://schemas.microsoft.com/office/drawing/2014/main" id="{462E7C37-AE84-67AC-4D6E-1FDA32A2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6" y="2203016"/>
            <a:ext cx="5888276" cy="35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55FA84-04C1-6F0F-36B7-A401060A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6" t="33648" r="7641" b="11341"/>
          <a:stretch/>
        </p:blipFill>
        <p:spPr>
          <a:xfrm>
            <a:off x="87573" y="529825"/>
            <a:ext cx="8995371" cy="63691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155547-1EF4-2953-5DD8-49448E7473F1}"/>
              </a:ext>
            </a:extLst>
          </p:cNvPr>
          <p:cNvSpPr txBox="1"/>
          <p:nvPr/>
        </p:nvSpPr>
        <p:spPr>
          <a:xfrm>
            <a:off x="6998712" y="8455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5494F45-471D-FCDA-0CE1-20059C84FC73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C6CEE48-148D-59CE-C8EA-E0BB87C20105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18754" y="1690254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064572" y="2059586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doing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064571" y="2705958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2828866" y="2705958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doing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45470" y="3720129"/>
            <a:ext cx="142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</a:t>
            </a:r>
            <a:r>
              <a:rPr lang="es-MX" dirty="0" smtClean="0"/>
              <a:t>re </a:t>
            </a:r>
            <a:r>
              <a:rPr lang="es-MX" dirty="0" err="1" smtClean="0"/>
              <a:t>having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64570" y="4781979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 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828864" y="4781979"/>
            <a:ext cx="107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staying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232147" y="1723547"/>
            <a:ext cx="1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´m </a:t>
            </a:r>
            <a:r>
              <a:rPr lang="es-MX" dirty="0" err="1" smtClean="0"/>
              <a:t>going</a:t>
            </a:r>
            <a:r>
              <a:rPr lang="es-MX" dirty="0" smtClean="0"/>
              <a:t> to be 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63939" y="2427709"/>
            <a:ext cx="1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visit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158594" y="3067707"/>
            <a:ext cx="1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 </a:t>
            </a:r>
            <a:r>
              <a:rPr lang="es-MX" dirty="0" err="1" smtClean="0"/>
              <a:t>going</a:t>
            </a:r>
            <a:r>
              <a:rPr lang="es-MX" dirty="0" smtClean="0"/>
              <a:t> to be 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363939" y="3774523"/>
            <a:ext cx="1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´m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work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948926" y="4781979"/>
            <a:ext cx="184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´m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stay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061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C9C3EA-FE31-5AC2-9E59-2A71A5B51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4" t="12516" r="42264" b="42537"/>
          <a:stretch/>
        </p:blipFill>
        <p:spPr>
          <a:xfrm>
            <a:off x="305561" y="669237"/>
            <a:ext cx="8838439" cy="630547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C84EFB-56E9-D535-35AD-066B3163E8DA}"/>
              </a:ext>
            </a:extLst>
          </p:cNvPr>
          <p:cNvSpPr txBox="1"/>
          <p:nvPr/>
        </p:nvSpPr>
        <p:spPr>
          <a:xfrm>
            <a:off x="6773244" y="84558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26 ex 3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9A60A0A-AA19-1906-8A1E-EEEBF4968126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8004AEC9-D410-285A-BB87-49C39236AA28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199" y="1773382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´m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646217" y="3305795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see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272384" y="3821976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82158" y="3844674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Goin</a:t>
            </a:r>
            <a:r>
              <a:rPr lang="es-MX" dirty="0" smtClean="0"/>
              <a:t> to do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643759" y="4395529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visit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345494" y="4471807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´m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219198" y="4919541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´m </a:t>
            </a:r>
            <a:r>
              <a:rPr lang="es-MX" dirty="0" err="1" smtClean="0"/>
              <a:t>going</a:t>
            </a:r>
            <a:r>
              <a:rPr lang="es-MX" dirty="0" smtClean="0"/>
              <a:t> to do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768449" y="5386996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´m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have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244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397172-5BB1-0008-A978-F23C66508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17523" r="5755" b="45388"/>
          <a:stretch/>
        </p:blipFill>
        <p:spPr>
          <a:xfrm>
            <a:off x="290142" y="780993"/>
            <a:ext cx="8843685" cy="58659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D0DE0F-24D5-D63B-223C-6DF81B805A3E}"/>
              </a:ext>
            </a:extLst>
          </p:cNvPr>
          <p:cNvSpPr txBox="1"/>
          <p:nvPr/>
        </p:nvSpPr>
        <p:spPr>
          <a:xfrm>
            <a:off x="6773244" y="84558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27 ex 5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53D2194-2CE7-54B0-4BF6-B0D1B89059C7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E96629C-B66D-DA71-C20D-FE924114B776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E6F11B-7E50-953F-F4F9-C1D9A8C77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13523" r="25346" b="83636"/>
          <a:stretch/>
        </p:blipFill>
        <p:spPr>
          <a:xfrm>
            <a:off x="110984" y="479414"/>
            <a:ext cx="4924480" cy="40224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flipH="1">
            <a:off x="530628" y="5112326"/>
            <a:ext cx="706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want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r>
              <a:rPr lang="es-MX" dirty="0" smtClean="0"/>
              <a:t> a </a:t>
            </a:r>
            <a:r>
              <a:rPr lang="es-MX" dirty="0" err="1" smtClean="0"/>
              <a:t>summer</a:t>
            </a:r>
            <a:r>
              <a:rPr lang="es-MX" dirty="0" smtClean="0"/>
              <a:t> festival?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 flipH="1">
            <a:off x="530628" y="5598571"/>
            <a:ext cx="706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Are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doing</a:t>
            </a:r>
            <a:r>
              <a:rPr lang="es-MX" dirty="0" smtClean="0"/>
              <a:t> </a:t>
            </a:r>
            <a:r>
              <a:rPr lang="es-MX" dirty="0" err="1" smtClean="0"/>
              <a:t>anything</a:t>
            </a:r>
            <a:r>
              <a:rPr lang="es-MX" dirty="0" smtClean="0"/>
              <a:t>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Wednesday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 flipH="1">
            <a:off x="530628" y="6087487"/>
            <a:ext cx="706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i´m</a:t>
            </a:r>
            <a:r>
              <a:rPr lang="es-MX" dirty="0" smtClean="0"/>
              <a:t>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r>
              <a:rPr lang="es-MX" dirty="0" smtClean="0"/>
              <a:t> to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museum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thursday</a:t>
            </a:r>
            <a:r>
              <a:rPr lang="es-MX" dirty="0" smtClean="0"/>
              <a:t>. </a:t>
            </a:r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to come?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949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46F499-3AF6-7990-673C-C7B7289A9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9" t="63501" r="19622" b="30629"/>
          <a:stretch/>
        </p:blipFill>
        <p:spPr>
          <a:xfrm>
            <a:off x="115910" y="1040124"/>
            <a:ext cx="8830850" cy="10381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EA4B7F-DEF5-D668-8519-EBD9EAAD7DA9}"/>
              </a:ext>
            </a:extLst>
          </p:cNvPr>
          <p:cNvSpPr txBox="1"/>
          <p:nvPr/>
        </p:nvSpPr>
        <p:spPr>
          <a:xfrm>
            <a:off x="6817145" y="55584"/>
            <a:ext cx="232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32 ex5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D4A1E11-B655-74F5-58F7-A66EB62DBB5F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7B9EED9-CCF2-ACE3-1FF7-09569486F105}"/>
              </a:ext>
            </a:extLst>
          </p:cNvPr>
          <p:cNvSpPr txBox="1"/>
          <p:nvPr/>
        </p:nvSpPr>
        <p:spPr>
          <a:xfrm>
            <a:off x="28187" y="-4135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1D9EA-73B9-FEE5-F4BA-5D043EAF161A}"/>
              </a:ext>
            </a:extLst>
          </p:cNvPr>
          <p:cNvSpPr txBox="1"/>
          <p:nvPr/>
        </p:nvSpPr>
        <p:spPr>
          <a:xfrm>
            <a:off x="1" y="417417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Extrapractice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/ R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ole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/>
          </a:p>
          <a:p>
            <a:r>
              <a:rPr lang="es-MX" b="1" dirty="0" err="1"/>
              <a:t>Student</a:t>
            </a:r>
            <a:r>
              <a:rPr lang="es-MX" b="1" dirty="0"/>
              <a:t> A: </a:t>
            </a:r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list</a:t>
            </a:r>
            <a:r>
              <a:rPr lang="es-MX" dirty="0"/>
              <a:t> and invite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partner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 </a:t>
            </a:r>
          </a:p>
          <a:p>
            <a:r>
              <a:rPr lang="es-MX" dirty="0"/>
              <a:t>Be </a:t>
            </a:r>
            <a:r>
              <a:rPr lang="es-MX" dirty="0" err="1"/>
              <a:t>ready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say</a:t>
            </a:r>
            <a:r>
              <a:rPr lang="es-MX" dirty="0"/>
              <a:t> </a:t>
            </a:r>
            <a:r>
              <a:rPr lang="es-MX" dirty="0" err="1"/>
              <a:t>where</a:t>
            </a:r>
            <a:r>
              <a:rPr lang="es-MX" dirty="0"/>
              <a:t> and </a:t>
            </a:r>
            <a:r>
              <a:rPr lang="es-MX" dirty="0" err="1"/>
              <a:t>when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.</a:t>
            </a:r>
          </a:p>
          <a:p>
            <a:r>
              <a:rPr lang="es-MX" b="1" dirty="0" err="1"/>
              <a:t>Student</a:t>
            </a:r>
            <a:r>
              <a:rPr lang="es-MX" b="1" dirty="0"/>
              <a:t> B: 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partner</a:t>
            </a:r>
            <a:r>
              <a:rPr lang="es-MX" dirty="0"/>
              <a:t> invites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out</a:t>
            </a:r>
            <a:r>
              <a:rPr lang="es-MX" dirty="0"/>
              <a:t>. </a:t>
            </a:r>
            <a:r>
              <a:rPr lang="es-MX" dirty="0" err="1"/>
              <a:t>Accept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invitation</a:t>
            </a:r>
            <a:r>
              <a:rPr lang="es-MX" dirty="0"/>
              <a:t> and </a:t>
            </a:r>
            <a:r>
              <a:rPr lang="es-MX" dirty="0" err="1"/>
              <a:t>ask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more </a:t>
            </a:r>
            <a:r>
              <a:rPr lang="es-MX" dirty="0" err="1"/>
              <a:t>information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decline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invitation</a:t>
            </a:r>
            <a:r>
              <a:rPr lang="es-MX" dirty="0"/>
              <a:t> and </a:t>
            </a:r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excuse </a:t>
            </a:r>
            <a:r>
              <a:rPr lang="es-MX" dirty="0" err="1"/>
              <a:t>why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canpt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54C16D-AAE3-35FB-12AB-57D35BACBAAE}"/>
              </a:ext>
            </a:extLst>
          </p:cNvPr>
          <p:cNvSpPr txBox="1"/>
          <p:nvPr/>
        </p:nvSpPr>
        <p:spPr>
          <a:xfrm>
            <a:off x="119130" y="3743183"/>
            <a:ext cx="4617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 err="1"/>
              <a:t>Example</a:t>
            </a:r>
            <a:r>
              <a:rPr lang="es-MX" b="1" dirty="0"/>
              <a:t>: </a:t>
            </a:r>
          </a:p>
        </p:txBody>
      </p:sp>
      <p:pic>
        <p:nvPicPr>
          <p:cNvPr id="2050" name="Picture 2" descr="8,835 2 People Talking On White Stock Photos, Pictures &amp; Royalty-Free  Images - iStock">
            <a:extLst>
              <a:ext uri="{FF2B5EF4-FFF2-40B4-BE49-F238E27FC236}">
                <a16:creationId xmlns:a16="http://schemas.microsoft.com/office/drawing/2014/main" id="{6CE28AC8-5049-6699-62A0-D9B28B9BF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t="8161" r="18628" b="8326"/>
          <a:stretch/>
        </p:blipFill>
        <p:spPr bwMode="auto">
          <a:xfrm>
            <a:off x="2369713" y="3688760"/>
            <a:ext cx="3747752" cy="31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8D3765F-C59E-22A1-0504-490EBBA16E95}"/>
              </a:ext>
            </a:extLst>
          </p:cNvPr>
          <p:cNvSpPr txBox="1"/>
          <p:nvPr/>
        </p:nvSpPr>
        <p:spPr>
          <a:xfrm>
            <a:off x="157768" y="4364745"/>
            <a:ext cx="2327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A(invite):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So, are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………..? </a:t>
            </a:r>
          </a:p>
          <a:p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………….?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A233E-FBE5-0210-054C-10CFD17E50FF}"/>
              </a:ext>
            </a:extLst>
          </p:cNvPr>
          <p:cNvSpPr txBox="1"/>
          <p:nvPr/>
        </p:nvSpPr>
        <p:spPr>
          <a:xfrm>
            <a:off x="5821250" y="4326106"/>
            <a:ext cx="343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B(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Ok,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B(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Oh,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I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56896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15C0BF-BDC3-32FC-B562-A5CB8F7A9A7B}"/>
              </a:ext>
            </a:extLst>
          </p:cNvPr>
          <p:cNvSpPr txBox="1"/>
          <p:nvPr/>
        </p:nvSpPr>
        <p:spPr>
          <a:xfrm>
            <a:off x="0" y="623343"/>
            <a:ext cx="5492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3"/>
              </a:rPr>
              <a:t>https://www.youtube.com/watch?v=K7jtbc8jYGc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274B84-EB47-3E6F-57BB-3DDBB27BFCB8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125220-7C9D-CD0D-6D79-5EAA7BE25023}"/>
              </a:ext>
            </a:extLst>
          </p:cNvPr>
          <p:cNvSpPr txBox="1"/>
          <p:nvPr/>
        </p:nvSpPr>
        <p:spPr>
          <a:xfrm>
            <a:off x="0" y="43823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</a:p>
        </p:txBody>
      </p:sp>
      <p:pic>
        <p:nvPicPr>
          <p:cNvPr id="6" name="Elementos multimedia en línea 5" title="Be going to vs Present continuous - English In A Minute">
            <a:hlinkClick r:id="" action="ppaction://media"/>
            <a:extLst>
              <a:ext uri="{FF2B5EF4-FFF2-40B4-BE49-F238E27FC236}">
                <a16:creationId xmlns:a16="http://schemas.microsoft.com/office/drawing/2014/main" id="{BDA2703E-8EC4-F406-382E-BB6EF5DEF6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1668" y="1178864"/>
            <a:ext cx="8781453" cy="51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29B15-E6F1-F146-7762-CE4A5A37C240}"/>
              </a:ext>
            </a:extLst>
          </p:cNvPr>
          <p:cNvSpPr txBox="1"/>
          <p:nvPr/>
        </p:nvSpPr>
        <p:spPr>
          <a:xfrm>
            <a:off x="187891" y="1691074"/>
            <a:ext cx="8555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2A308F-06F6-938B-38E4-9A3A5A88B1C2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58B4A2-61DE-7133-8085-287B32CDAD70}"/>
              </a:ext>
            </a:extLst>
          </p:cNvPr>
          <p:cNvSpPr txBox="1"/>
          <p:nvPr/>
        </p:nvSpPr>
        <p:spPr>
          <a:xfrm>
            <a:off x="0" y="424831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We</a:t>
            </a:r>
            <a:r>
              <a:rPr lang="es-MX" dirty="0"/>
              <a:t> can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future </a:t>
            </a:r>
            <a:r>
              <a:rPr lang="es-MX" dirty="0" err="1"/>
              <a:t>events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either</a:t>
            </a:r>
            <a:r>
              <a:rPr lang="es-MX" dirty="0"/>
              <a:t>: 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present</a:t>
            </a:r>
            <a:r>
              <a:rPr lang="es-MX" dirty="0"/>
              <a:t> </a:t>
            </a:r>
            <a:r>
              <a:rPr lang="es-MX" dirty="0" err="1"/>
              <a:t>continuous</a:t>
            </a:r>
            <a:r>
              <a:rPr lang="es-MX" dirty="0"/>
              <a:t>, </a:t>
            </a:r>
            <a:r>
              <a:rPr lang="es-MX" dirty="0" err="1"/>
              <a:t>or</a:t>
            </a:r>
            <a:r>
              <a:rPr lang="es-MX" dirty="0"/>
              <a:t>  be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endParaRPr lang="es-MX" dirty="0"/>
          </a:p>
          <a:p>
            <a:r>
              <a:rPr lang="es-MX" dirty="0" err="1"/>
              <a:t>There</a:t>
            </a:r>
            <a:r>
              <a:rPr lang="es-MX" dirty="0"/>
              <a:t> are, </a:t>
            </a:r>
            <a:r>
              <a:rPr lang="es-MX" dirty="0" err="1"/>
              <a:t>however</a:t>
            </a:r>
            <a:r>
              <a:rPr lang="es-MX" dirty="0"/>
              <a:t>,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differences</a:t>
            </a:r>
            <a:r>
              <a:rPr lang="es-MX" dirty="0"/>
              <a:t> </a:t>
            </a:r>
            <a:r>
              <a:rPr lang="es-MX" dirty="0" err="1"/>
              <a:t>between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forms</a:t>
            </a:r>
            <a:r>
              <a:rPr lang="es-MX" dirty="0"/>
              <a:t>.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28816858-2A80-1669-3C8E-A258AC9C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9614"/>
              </p:ext>
            </p:extLst>
          </p:nvPr>
        </p:nvGraphicFramePr>
        <p:xfrm>
          <a:off x="112732" y="1152395"/>
          <a:ext cx="8868430" cy="556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15">
                  <a:extLst>
                    <a:ext uri="{9D8B030D-6E8A-4147-A177-3AD203B41FA5}">
                      <a16:colId xmlns:a16="http://schemas.microsoft.com/office/drawing/2014/main" val="1433049879"/>
                    </a:ext>
                  </a:extLst>
                </a:gridCol>
                <a:gridCol w="4434215">
                  <a:extLst>
                    <a:ext uri="{9D8B030D-6E8A-4147-A177-3AD203B41FA5}">
                      <a16:colId xmlns:a16="http://schemas.microsoft.com/office/drawing/2014/main" val="1532472239"/>
                    </a:ext>
                  </a:extLst>
                </a:gridCol>
              </a:tblGrid>
              <a:tr h="204888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tense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is mainly used to talk about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arrangements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plans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at a specific time in the future . 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 </a:t>
                      </a:r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used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express the future when we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 something or have decided to do something but did not arrange it. It is just an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intention.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34939"/>
                  </a:ext>
                </a:extLst>
              </a:tr>
              <a:tr h="173115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getting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 new job.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(It is already decided / arranged. Here the focus is on the arrangement.)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going to get 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new job.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 intend to get a job.)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77034"/>
                  </a:ext>
                </a:extLst>
              </a:tr>
              <a:tr h="178152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seeing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Peter tomorrow night.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(Here the emphasis is on the arrangement that already exists.)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going to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Peter this week.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(Here the emphasis is on the intentions of the speaker.)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00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0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29B15-E6F1-F146-7762-CE4A5A37C240}"/>
              </a:ext>
            </a:extLst>
          </p:cNvPr>
          <p:cNvSpPr txBox="1"/>
          <p:nvPr/>
        </p:nvSpPr>
        <p:spPr>
          <a:xfrm>
            <a:off x="187891" y="1691074"/>
            <a:ext cx="8555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2A308F-06F6-938B-38E4-9A3A5A88B1C2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28816858-2A80-1669-3C8E-A258AC9C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55291"/>
              </p:ext>
            </p:extLst>
          </p:nvPr>
        </p:nvGraphicFramePr>
        <p:xfrm>
          <a:off x="112732" y="488517"/>
          <a:ext cx="8868430" cy="620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15">
                  <a:extLst>
                    <a:ext uri="{9D8B030D-6E8A-4147-A177-3AD203B41FA5}">
                      <a16:colId xmlns:a16="http://schemas.microsoft.com/office/drawing/2014/main" val="1433049879"/>
                    </a:ext>
                  </a:extLst>
                </a:gridCol>
                <a:gridCol w="4434215">
                  <a:extLst>
                    <a:ext uri="{9D8B030D-6E8A-4147-A177-3AD203B41FA5}">
                      <a16:colId xmlns:a16="http://schemas.microsoft.com/office/drawing/2014/main" val="1532472239"/>
                    </a:ext>
                  </a:extLst>
                </a:gridCol>
              </a:tblGrid>
              <a:tr h="62734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34939"/>
                  </a:ext>
                </a:extLst>
              </a:tr>
              <a:tr h="12646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windows are dirty.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</a:t>
                      </a:r>
                      <a:r>
                        <a:rPr lang="en-US" sz="1600" b="1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 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 this afternoon.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I've decided to clean them.)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windows are dirty.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I'm going to clean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 later.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I've decided to clean them ,but I haven't arranged to clean them.)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77034"/>
                  </a:ext>
                </a:extLst>
              </a:tr>
              <a:tr h="130144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you doing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this evening?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question about arrangements)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you going to do 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evening?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question about the intentions of the listener)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00767"/>
                  </a:ext>
                </a:extLst>
              </a:tr>
              <a:tr h="132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also use '</a:t>
                      </a:r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 to'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talk about events that are outside people’s control or to make predictions.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38487"/>
                  </a:ext>
                </a:extLst>
              </a:tr>
              <a:tr h="1686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It's so cloudy! I think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it's going to rain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Prices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going to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fall.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 out! you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going to break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glass</a:t>
                      </a:r>
                      <a:endParaRPr lang="en-US" sz="1600" b="0" i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7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23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B57ACF-2E0C-A35E-A3EE-CDD49CEB4A23}"/>
              </a:ext>
            </a:extLst>
          </p:cNvPr>
          <p:cNvSpPr txBox="1"/>
          <p:nvPr/>
        </p:nvSpPr>
        <p:spPr>
          <a:xfrm>
            <a:off x="9588" y="0"/>
            <a:ext cx="9134412" cy="36933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D2FE57-41E9-A497-0B57-76109159B358}"/>
              </a:ext>
            </a:extLst>
          </p:cNvPr>
          <p:cNvSpPr txBox="1"/>
          <p:nvPr/>
        </p:nvSpPr>
        <p:spPr>
          <a:xfrm>
            <a:off x="7487777" y="35773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03F0C18-2460-AB6D-1407-06E3292FC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9" t="28782" r="46312" b="58182"/>
          <a:stretch/>
        </p:blipFill>
        <p:spPr>
          <a:xfrm>
            <a:off x="107064" y="2029217"/>
            <a:ext cx="4464935" cy="2555310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EEED265-8A01-A9BC-B711-90ADD4F54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05861"/>
              </p:ext>
            </p:extLst>
          </p:nvPr>
        </p:nvGraphicFramePr>
        <p:xfrm>
          <a:off x="102556" y="497867"/>
          <a:ext cx="8953762" cy="145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881">
                  <a:extLst>
                    <a:ext uri="{9D8B030D-6E8A-4147-A177-3AD203B41FA5}">
                      <a16:colId xmlns:a16="http://schemas.microsoft.com/office/drawing/2014/main" val="2799427266"/>
                    </a:ext>
                  </a:extLst>
                </a:gridCol>
                <a:gridCol w="4476881">
                  <a:extLst>
                    <a:ext uri="{9D8B030D-6E8A-4147-A177-3AD203B41FA5}">
                      <a16:colId xmlns:a16="http://schemas.microsoft.com/office/drawing/2014/main" val="3664663125"/>
                    </a:ext>
                  </a:extLst>
                </a:gridCol>
              </a:tblGrid>
              <a:tr h="145619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tense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is mainly used to talk about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arrangements 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plans 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at a specific time in the future . 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 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used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express the future when we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 something or have decided to do something but did not arrange it. It is just an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intention.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3975"/>
                  </a:ext>
                </a:extLst>
              </a:tr>
            </a:tbl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17F35B98-5D81-0724-7B26-E0A39780A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4" t="28643" r="22260" b="58182"/>
          <a:stretch/>
        </p:blipFill>
        <p:spPr>
          <a:xfrm>
            <a:off x="4622104" y="2041742"/>
            <a:ext cx="4398724" cy="2530258"/>
          </a:xfrm>
          <a:prstGeom prst="rect">
            <a:avLst/>
          </a:prstGeom>
        </p:spPr>
      </p:pic>
      <p:graphicFrame>
        <p:nvGraphicFramePr>
          <p:cNvPr id="21" name="Tabla 21">
            <a:extLst>
              <a:ext uri="{FF2B5EF4-FFF2-40B4-BE49-F238E27FC236}">
                <a16:creationId xmlns:a16="http://schemas.microsoft.com/office/drawing/2014/main" id="{4688E239-F480-4FAD-E756-E9D2FEA6F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44562"/>
              </p:ext>
            </p:extLst>
          </p:nvPr>
        </p:nvGraphicFramePr>
        <p:xfrm>
          <a:off x="121085" y="4628716"/>
          <a:ext cx="888512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862">
                  <a:extLst>
                    <a:ext uri="{9D8B030D-6E8A-4147-A177-3AD203B41FA5}">
                      <a16:colId xmlns:a16="http://schemas.microsoft.com/office/drawing/2014/main" val="339968223"/>
                    </a:ext>
                  </a:extLst>
                </a:gridCol>
                <a:gridCol w="5634267">
                  <a:extLst>
                    <a:ext uri="{9D8B030D-6E8A-4147-A177-3AD203B41FA5}">
                      <a16:colId xmlns:a16="http://schemas.microsoft.com/office/drawing/2014/main" val="3190097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future</a:t>
                      </a: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Tonight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Friday/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Saturday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weekend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Next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dirty="0"/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4285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99146D1-9E9B-EEC2-BCD9-A660BEBC60E7}"/>
              </a:ext>
            </a:extLst>
          </p:cNvPr>
          <p:cNvSpPr txBox="1"/>
          <p:nvPr/>
        </p:nvSpPr>
        <p:spPr>
          <a:xfrm>
            <a:off x="2621074" y="6488668"/>
            <a:ext cx="4590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https://youtu.be/79Yxp84s0KI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4057491-AAE3-D0B2-0A03-161B2CE3E65A}"/>
              </a:ext>
            </a:extLst>
          </p:cNvPr>
          <p:cNvSpPr txBox="1"/>
          <p:nvPr/>
        </p:nvSpPr>
        <p:spPr>
          <a:xfrm>
            <a:off x="87683" y="6488668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future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at:</a:t>
            </a:r>
          </a:p>
        </p:txBody>
      </p:sp>
    </p:spTree>
    <p:extLst>
      <p:ext uri="{BB962C8B-B14F-4D97-AF65-F5344CB8AC3E}">
        <p14:creationId xmlns:p14="http://schemas.microsoft.com/office/powerpoint/2010/main" val="401161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71EA2D-CFA8-879D-AE6E-1519BB4841F7}"/>
              </a:ext>
            </a:extLst>
          </p:cNvPr>
          <p:cNvSpPr txBox="1"/>
          <p:nvPr/>
        </p:nvSpPr>
        <p:spPr>
          <a:xfrm>
            <a:off x="0" y="72973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3"/>
              </a:rPr>
              <a:t>https://youtu.be/fkkDZWnIQNs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727E78-1FBA-A0D7-4CF0-3C3F4A4C1532}"/>
              </a:ext>
            </a:extLst>
          </p:cNvPr>
          <p:cNvSpPr txBox="1"/>
          <p:nvPr/>
        </p:nvSpPr>
        <p:spPr>
          <a:xfrm>
            <a:off x="9588" y="0"/>
            <a:ext cx="9134412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Cheryl and Marie try to make plans for the weekend”</a:t>
            </a:r>
            <a:endParaRPr lang="es-MX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F3EE03-C476-F212-CF4E-68E997ED8E84}"/>
              </a:ext>
            </a:extLst>
          </p:cNvPr>
          <p:cNvSpPr txBox="1"/>
          <p:nvPr/>
        </p:nvSpPr>
        <p:spPr>
          <a:xfrm>
            <a:off x="0" y="43823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future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Elementos multimedia en línea 11" title="What are you doing this weekend? Unit 9 Top Notch Fundamentals">
            <a:hlinkClick r:id="" action="ppaction://media"/>
            <a:extLst>
              <a:ext uri="{FF2B5EF4-FFF2-40B4-BE49-F238E27FC236}">
                <a16:creationId xmlns:a16="http://schemas.microsoft.com/office/drawing/2014/main" id="{0BED5527-8DF4-0A53-D931-BFEACC2A59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6378" y="1039661"/>
            <a:ext cx="8034055" cy="570560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F806E3B-F98D-5F96-99FC-8AD1411454DC}"/>
              </a:ext>
            </a:extLst>
          </p:cNvPr>
          <p:cNvSpPr txBox="1"/>
          <p:nvPr/>
        </p:nvSpPr>
        <p:spPr>
          <a:xfrm>
            <a:off x="638827" y="1142380"/>
            <a:ext cx="700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62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6964F6-FA05-0F00-0085-7778BC82D17D}"/>
              </a:ext>
            </a:extLst>
          </p:cNvPr>
          <p:cNvSpPr txBox="1"/>
          <p:nvPr/>
        </p:nvSpPr>
        <p:spPr>
          <a:xfrm>
            <a:off x="75156" y="547639"/>
            <a:ext cx="876821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What are you doing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this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weekend? Do you want to go shopping with me?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That sounds great. When do you want to go?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How about Saturday morning?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I´m making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breakfast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for some friends at 9:00. Then </a:t>
            </a:r>
            <a:r>
              <a:rPr lang="en-US" sz="1600" dirty="0" err="1" smtClean="0">
                <a:solidFill>
                  <a:srgbClr val="444444"/>
                </a:solidFill>
                <a:latin typeface="times new roman" panose="02020603050405020304" pitchFamily="18" charset="0"/>
              </a:rPr>
              <a:t>i´m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 doing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laundry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from 11:00 to noon.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Saturday afternoon?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I´m taking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an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art class from 1:00 to 3:00.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How about 3:30? 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Cheryl: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No, </a:t>
            </a:r>
            <a:r>
              <a:rPr lang="en-US" sz="1600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sz="1600" b="1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’</a:t>
            </a:r>
            <a:r>
              <a:rPr lang="en-US" sz="1600" i="0" dirty="0" err="1" smtClean="0">
                <a:effectLst/>
                <a:latin typeface="times new roman" panose="02020603050405020304" pitchFamily="18" charset="0"/>
              </a:rPr>
              <a:t>exerciding</a:t>
            </a:r>
            <a:r>
              <a:rPr lang="en-US" sz="1600" b="1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with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 friend from 3:00 to 4:00. Then </a:t>
            </a:r>
            <a:r>
              <a:rPr lang="en-US" sz="1600" dirty="0" err="1" smtClean="0">
                <a:solidFill>
                  <a:srgbClr val="444444"/>
                </a:solidFill>
                <a:latin typeface="times new roman" panose="02020603050405020304" pitchFamily="18" charset="0"/>
              </a:rPr>
              <a:t>i´m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 going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to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the movies at 5:00 with my sister.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Sunday morning?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dirty="0" err="1" smtClean="0">
                <a:solidFill>
                  <a:srgbClr val="444444"/>
                </a:solidFill>
                <a:latin typeface="times new roman" panose="02020603050405020304" pitchFamily="18" charset="0"/>
              </a:rPr>
              <a:t>i´m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 visiting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my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parents until 10:00. Then </a:t>
            </a:r>
            <a:r>
              <a:rPr lang="en-US" sz="1600" dirty="0" err="1" smtClean="0">
                <a:solidFill>
                  <a:srgbClr val="444444"/>
                </a:solidFill>
                <a:latin typeface="times new roman" panose="02020603050405020304" pitchFamily="18" charset="0"/>
              </a:rPr>
              <a:t>i´m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 meeting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friend at the art museum until 1:00. Marie: Sunday afternoon?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dirty="0" smtClean="0">
                <a:solidFill>
                  <a:srgbClr val="444444"/>
                </a:solidFill>
                <a:latin typeface="times new roman" panose="02020603050405020304" pitchFamily="18" charset="0"/>
              </a:rPr>
              <a:t>I´m going </a:t>
            </a:r>
            <a:r>
              <a:rPr lang="en-US" sz="1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to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 baseball game with Bob at 1:00. How about late afternoon?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Around 5:00?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Great.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Bob: Hey. Do you want to play basketball tomorrow?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Paul: OK.　</a:t>
            </a:r>
            <a:endParaRPr lang="es-MX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A2B0D0-BC0A-C936-D554-EBC8253D3788}"/>
              </a:ext>
            </a:extLst>
          </p:cNvPr>
          <p:cNvSpPr txBox="1"/>
          <p:nvPr/>
        </p:nvSpPr>
        <p:spPr>
          <a:xfrm>
            <a:off x="25052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Cheryl and Marie try to make plans for the weekend”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170E9B-F812-81E3-E4B0-228811A62F10}"/>
              </a:ext>
            </a:extLst>
          </p:cNvPr>
          <p:cNvSpPr txBox="1"/>
          <p:nvPr/>
        </p:nvSpPr>
        <p:spPr>
          <a:xfrm>
            <a:off x="0" y="33802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time and complete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052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4ACF020-EA99-F678-A0CA-F719AFFF5C50}"/>
              </a:ext>
            </a:extLst>
          </p:cNvPr>
          <p:cNvSpPr txBox="1"/>
          <p:nvPr/>
        </p:nvSpPr>
        <p:spPr>
          <a:xfrm>
            <a:off x="7274284" y="8455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181CEFE-DE4C-BA2D-DAE9-76EC1A582B81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4B45777-497D-D088-E708-B77ACCB4087A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B841E6-7B28-4435-F7CD-4C85A615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25765" r="5000" b="41430"/>
          <a:stretch/>
        </p:blipFill>
        <p:spPr>
          <a:xfrm>
            <a:off x="200416" y="452330"/>
            <a:ext cx="8730642" cy="3686323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F28C0586-7A2F-8851-BBA4-39F7A5DB1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1253"/>
              </p:ext>
            </p:extLst>
          </p:nvPr>
        </p:nvGraphicFramePr>
        <p:xfrm>
          <a:off x="196242" y="4152726"/>
          <a:ext cx="86596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9660">
                  <a:extLst>
                    <a:ext uri="{9D8B030D-6E8A-4147-A177-3AD203B41FA5}">
                      <a16:colId xmlns:a16="http://schemas.microsoft.com/office/drawing/2014/main" val="800524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1.- 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playing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tennis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brook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Sunday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afternoon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6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.-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staying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home and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doing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laundry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62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.-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attending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managers´ meeting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at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6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.-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seeing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movie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angela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6.00 pm.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97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.-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watching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soccer match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Annie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and Bob.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7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.-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Joe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having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lunch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Paco.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6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.-Joe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going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rock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concert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Friends.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94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5E3FE4-5C01-B3D1-0DE9-DBF00C242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5" t="49834" r="47830" b="21909"/>
          <a:stretch/>
        </p:blipFill>
        <p:spPr>
          <a:xfrm>
            <a:off x="162838" y="538620"/>
            <a:ext cx="8755693" cy="61565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82D5A0-080F-75C3-999A-DDFCC6F777BE}"/>
              </a:ext>
            </a:extLst>
          </p:cNvPr>
          <p:cNvSpPr txBox="1"/>
          <p:nvPr/>
        </p:nvSpPr>
        <p:spPr>
          <a:xfrm>
            <a:off x="6936082" y="5950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86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95FC4A9-5D66-953C-5FDD-ACCB1E0E5D68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0177848-A95D-D683-3FE6-79BD3F89304F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19200" y="2022764"/>
            <a:ext cx="169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Are </a:t>
            </a:r>
            <a:r>
              <a:rPr lang="es-MX" dirty="0" err="1" smtClean="0"/>
              <a:t>going</a:t>
            </a:r>
            <a:r>
              <a:rPr lang="es-MX" dirty="0" smtClean="0"/>
              <a:t> to try 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3416743" y="2590800"/>
            <a:ext cx="54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are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103018" y="2590800"/>
            <a:ext cx="13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Going</a:t>
            </a:r>
            <a:r>
              <a:rPr lang="es-MX" dirty="0" smtClean="0"/>
              <a:t> to do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04969" y="2960132"/>
            <a:ext cx="192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Are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meet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489050" y="3631598"/>
            <a:ext cx="16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going</a:t>
            </a:r>
            <a:r>
              <a:rPr lang="es-MX" dirty="0" smtClean="0"/>
              <a:t> to rain 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992827" y="4227343"/>
            <a:ext cx="54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are 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556557" y="4181691"/>
            <a:ext cx="12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99423" y="4847581"/>
            <a:ext cx="173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´m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visit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241564" y="4827646"/>
            <a:ext cx="148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going</a:t>
            </a:r>
            <a:r>
              <a:rPr lang="es-MX" dirty="0" smtClean="0"/>
              <a:t> to be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283113" y="5398055"/>
            <a:ext cx="196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´m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770508" y="5401846"/>
            <a:ext cx="172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´m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stay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862599" y="5976046"/>
            <a:ext cx="182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are </a:t>
            </a:r>
            <a:r>
              <a:rPr lang="es-MX" dirty="0" err="1" smtClean="0"/>
              <a:t>going</a:t>
            </a:r>
            <a:r>
              <a:rPr lang="es-MX" dirty="0" smtClean="0"/>
              <a:t> to </a:t>
            </a:r>
            <a:r>
              <a:rPr lang="es-MX" dirty="0" err="1" smtClean="0"/>
              <a:t>save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9613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727</Words>
  <Application>Microsoft Office PowerPoint</Application>
  <PresentationFormat>Carta (216 x 279 mm)</PresentationFormat>
  <Paragraphs>141</Paragraphs>
  <Slides>13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lato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compucentersoporte@hotmail.com</cp:lastModifiedBy>
  <cp:revision>15</cp:revision>
  <dcterms:created xsi:type="dcterms:W3CDTF">2023-01-05T19:01:13Z</dcterms:created>
  <dcterms:modified xsi:type="dcterms:W3CDTF">2023-01-17T02:29:46Z</dcterms:modified>
</cp:coreProperties>
</file>