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bal Rios" initials="UR" lastIdx="1" clrIdx="0">
    <p:extLst>
      <p:ext uri="{19B8F6BF-5375-455C-9EA6-DF929625EA0E}">
        <p15:presenceInfo xmlns:p15="http://schemas.microsoft.com/office/powerpoint/2012/main" userId="Ubal R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2DD7FF"/>
    <a:srgbClr val="DDF6FF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4660"/>
  </p:normalViewPr>
  <p:slideViewPr>
    <p:cSldViewPr>
      <p:cViewPr>
        <p:scale>
          <a:sx n="130" d="100"/>
          <a:sy n="130" d="100"/>
        </p:scale>
        <p:origin x="542" y="-19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6T11:02:18.380" idx="1">
    <p:pos x="676" y="1580"/>
    <p:text>cual experiencia?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44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03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2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4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5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9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81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70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8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7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A8B2-1152-4C1D-BFFE-BCDDE73D7BE2}" type="datetimeFigureOut">
              <a:rPr lang="es-MX" smtClean="0"/>
              <a:t>19/01/23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2AF4-F9DE-4FFB-8F88-AE95BB11C8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2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5662-8899-104D-1B88-15D134B2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b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Lic. En Educación Preescolar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343CF1D-597E-2E37-C11F-4029543E7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1" y="503238"/>
            <a:ext cx="1231900" cy="914400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4B9F09-F597-988A-D9CE-07AE9C7BC7ED}"/>
              </a:ext>
            </a:extLst>
          </p:cNvPr>
          <p:cNvSpPr txBox="1"/>
          <p:nvPr/>
        </p:nvSpPr>
        <p:spPr>
          <a:xfrm>
            <a:off x="889000" y="1646238"/>
            <a:ext cx="7366000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Curso: Educación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Socioemocional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Docente: Martha Gabriela Avila Camacho </a:t>
            </a:r>
          </a:p>
          <a:p>
            <a:pPr algn="ctr"/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Evidencia de la unidad 3</a:t>
            </a:r>
          </a:p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Tercer semestre </a:t>
            </a:r>
          </a:p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Alumna: Frida Alejandra Picazo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Montecillos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2 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Detecta las necesidades de aprendizaje de los alumnos con discapacidad, con dificultades severas de aprendizaje, de conducta o de comunicación, o bien con aptitudes sobresalientes para favorecer su desarrollo cognitivo y </a:t>
            </a:r>
            <a:r>
              <a:rPr lang="es-MX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socioemocional</a:t>
            </a:r>
            <a:endParaRPr lang="es-MX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 el plan y programas de estudio para alcanzar los propósitos educativos y contribuir al pleno desenvolvimiento de las capacidades de sus alumnos </a:t>
            </a:r>
            <a:endParaRPr lang="es-MX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Diseña adecuaciones curriculares aplicando sus conocimientos </a:t>
            </a:r>
            <a:r>
              <a:rPr lang="es-MX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psicopedagógicos</a:t>
            </a: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disciplinares, didácticos, y tecnológicos para propiciar espacios de aprendizaje incluyentes que respondan a las necesidades educativas de todos los alumnos en el marco del plan y programas de estudio </a:t>
            </a:r>
            <a:endParaRPr lang="es-MX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s-MX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90BE01-88F8-480C-BACE-369CD65E4D43}"/>
              </a:ext>
            </a:extLst>
          </p:cNvPr>
          <p:cNvSpPr txBox="1"/>
          <p:nvPr/>
        </p:nvSpPr>
        <p:spPr>
          <a:xfrm>
            <a:off x="6858000" y="5904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Enero 2023</a:t>
            </a:r>
          </a:p>
        </p:txBody>
      </p:sp>
    </p:spTree>
    <p:extLst>
      <p:ext uri="{BB962C8B-B14F-4D97-AF65-F5344CB8AC3E}">
        <p14:creationId xmlns:p14="http://schemas.microsoft.com/office/powerpoint/2010/main" val="133757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272999" cy="16281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/>
                <a:ea typeface="Arial"/>
              </a:rPr>
              <a:t>Jardín de niños Estela Victoria Barragán de la Fuente </a:t>
            </a:r>
            <a:endParaRPr lang="es-MX" sz="1200" dirty="0">
              <a:ea typeface="Calibri"/>
            </a:endParaRPr>
          </a:p>
          <a:p>
            <a:pPr>
              <a:lnSpc>
                <a:spcPct val="110000"/>
              </a:lnSpc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/>
                <a:ea typeface="Arial"/>
              </a:rPr>
              <a:t>Clave:                     Z.E.           Sector:</a:t>
            </a:r>
            <a:endParaRPr lang="es-MX" sz="1200" dirty="0">
              <a:ea typeface="Calibri"/>
            </a:endParaRPr>
          </a:p>
          <a:p>
            <a:pPr>
              <a:lnSpc>
                <a:spcPct val="110000"/>
              </a:lnSpc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/>
                <a:ea typeface="Arial"/>
              </a:rPr>
              <a:t>Calle                                         CP. </a:t>
            </a:r>
            <a:endParaRPr lang="es-MX" sz="1200" dirty="0">
              <a:ea typeface="Calibri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Saltillo, Coahuila.</a:t>
            </a:r>
            <a:endParaRPr lang="es-MX" sz="1200" dirty="0">
              <a:solidFill>
                <a:schemeClr val="tx1"/>
              </a:solidFill>
              <a:ea typeface="Calibri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Grado:  2 y 3            Sección:  C         H:      M:     T:</a:t>
            </a:r>
            <a:endParaRPr lang="es-MX" sz="1200" dirty="0">
              <a:solidFill>
                <a:schemeClr val="tx1"/>
              </a:solidFill>
              <a:ea typeface="Calibri"/>
            </a:endParaRPr>
          </a:p>
          <a:p>
            <a:endParaRPr lang="es-MX" sz="1400" strike="sngStrike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30444"/>
              </p:ext>
            </p:extLst>
          </p:nvPr>
        </p:nvGraphicFramePr>
        <p:xfrm>
          <a:off x="107504" y="1556792"/>
          <a:ext cx="8856984" cy="3732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5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Nombre de la Secuencia Didáctica: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¿Cómo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 siento hoy?</a:t>
                      </a:r>
                      <a:endParaRPr lang="es-MX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 de Formación Académica: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Educación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socioemocional</a:t>
                      </a:r>
                      <a:endParaRPr lang="es-MX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7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Organizador Curricular 1: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Organizador Curricular 2:</a:t>
                      </a:r>
                      <a:endParaRPr kumimoji="0" lang="es-MX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5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Autorregulación 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Expresión de las emociones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28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Aprendizaje Esperado: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36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Fecha de Inicio: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de diciembre 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Fecha de Termino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de diciembre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3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Secuencia Didáctica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Lugar/Espacio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Distribución del Tiempo.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Organización del Grupo.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de Aprendizaje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962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Inicio: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Toma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posición que le parezca mas cómoda para escuchar con atención la fábula llamada: « El niño descalzo»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Reconoce las situaciones que se presentaron dentro del cuento y nombra ¿Qué emoción te provoca y por que?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Aula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 usos múltiples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s-MX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es-MX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itchFamily="18" charset="0"/>
                          <a:cs typeface="Times New Roman" pitchFamily="18" charset="0"/>
                        </a:rPr>
                        <a:t>grupal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" r="99600">
                        <a14:foregroundMark x1="5200" y1="77000" x2="7600" y2="81800"/>
                        <a14:foregroundMark x1="86200" y1="13400" x2="75800" y2="10400"/>
                        <a14:foregroundMark x1="89400" y1="15000" x2="95600" y2="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707"/>
            <a:ext cx="1312751" cy="13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" r="99600">
                        <a14:foregroundMark x1="5200" y1="77000" x2="7600" y2="81800"/>
                        <a14:foregroundMark x1="86200" y1="13400" x2="75800" y2="10400"/>
                        <a14:foregroundMark x1="89400" y1="15000" x2="95600" y2="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58" y="99707"/>
            <a:ext cx="1312751" cy="13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49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A65C154-9AC4-A38E-5D0C-D69FABFD3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59389"/>
              </p:ext>
            </p:extLst>
          </p:nvPr>
        </p:nvGraphicFramePr>
        <p:xfrm>
          <a:off x="107504" y="188640"/>
          <a:ext cx="8892480" cy="2560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78904">
                  <a:extLst>
                    <a:ext uri="{9D8B030D-6E8A-4147-A177-3AD203B41FA5}">
                      <a16:colId xmlns:a16="http://schemas.microsoft.com/office/drawing/2014/main" val="3017579077"/>
                    </a:ext>
                  </a:extLst>
                </a:gridCol>
                <a:gridCol w="2281198">
                  <a:extLst>
                    <a:ext uri="{9D8B030D-6E8A-4147-A177-3AD203B41FA5}">
                      <a16:colId xmlns:a16="http://schemas.microsoft.com/office/drawing/2014/main" val="2573888043"/>
                    </a:ext>
                  </a:extLst>
                </a:gridCol>
                <a:gridCol w="2138623">
                  <a:extLst>
                    <a:ext uri="{9D8B030D-6E8A-4147-A177-3AD203B41FA5}">
                      <a16:colId xmlns:a16="http://schemas.microsoft.com/office/drawing/2014/main" val="1009270790"/>
                    </a:ext>
                  </a:extLst>
                </a:gridCol>
                <a:gridCol w="2093755">
                  <a:extLst>
                    <a:ext uri="{9D8B030D-6E8A-4147-A177-3AD203B41FA5}">
                      <a16:colId xmlns:a16="http://schemas.microsoft.com/office/drawing/2014/main" val="272581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Recorta </a:t>
                      </a:r>
                      <a:r>
                        <a:rPr lang="es-MX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esfera en un </a:t>
                      </a:r>
                      <a:r>
                        <a:rPr lang="es-MX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foami</a:t>
                      </a: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Coloca su manita con pintura blanca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Dibuja</a:t>
                      </a:r>
                      <a:r>
                        <a:rPr lang="es-MX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emoción que siente hoy en la palma de la mano y los acompaña con otras 5</a:t>
                      </a:r>
                      <a:r>
                        <a:rPr lang="es-MX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emociones.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b="1" dirty="0"/>
                        <a:t>Cierre:</a:t>
                      </a:r>
                    </a:p>
                    <a:p>
                      <a:r>
                        <a:rPr lang="es-MX" sz="1200" b="0" dirty="0"/>
                        <a:t>Toma su esfera</a:t>
                      </a:r>
                      <a:r>
                        <a:rPr lang="es-MX" sz="1200" b="0" baseline="0" dirty="0"/>
                        <a:t> y frente al grupo </a:t>
                      </a:r>
                      <a:r>
                        <a:rPr lang="es-MX" sz="1200" b="0" dirty="0"/>
                        <a:t>menciona por que se siente así </a:t>
                      </a:r>
                      <a:r>
                        <a:rPr lang="es-MX" sz="1200" b="0" baseline="0" dirty="0"/>
                        <a:t> hoy y </a:t>
                      </a:r>
                      <a:r>
                        <a:rPr lang="es-MX" sz="1200" b="0" dirty="0"/>
                        <a:t> como puede seguir así o mejorarlo según sea el caso</a:t>
                      </a:r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Aula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 min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2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45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8566"/>
              </p:ext>
            </p:extLst>
          </p:nvPr>
        </p:nvGraphicFramePr>
        <p:xfrm>
          <a:off x="179512" y="404664"/>
          <a:ext cx="8856988" cy="5037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Ajustes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razonables: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 la actividad de inicio los dirigiré al salón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 usos múltiples y la organización para que haya una mejor atención será en un circulo intercalando un niño de 2do y uno de 3ro.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Dentro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del salón estarán sentados de otra manera a la habitual ( 9 niños en 3 mesas), ahora serán de dos a tres por mesa, teniendo cerca del pizarrón a Ángel, Damián y Alan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Recursos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ateriales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Cuento “El niño descalzo”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Pintura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de esfera en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foami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(rojo, verde, dorado) para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recortar 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Decoraciones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Evaluación: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Rúbrica de observación </a:t>
                      </a: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Observaciones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023" marR="30023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09535-0CEC-FE9A-4EBE-1CF30F62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77AD11F-9A4D-BB02-C498-65F473BF3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81342"/>
              </p:ext>
            </p:extLst>
          </p:nvPr>
        </p:nvGraphicFramePr>
        <p:xfrm>
          <a:off x="254001" y="1161365"/>
          <a:ext cx="8432799" cy="540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715">
                  <a:extLst>
                    <a:ext uri="{9D8B030D-6E8A-4147-A177-3AD203B41FA5}">
                      <a16:colId xmlns:a16="http://schemas.microsoft.com/office/drawing/2014/main" val="2496767487"/>
                    </a:ext>
                  </a:extLst>
                </a:gridCol>
                <a:gridCol w="226870">
                  <a:extLst>
                    <a:ext uri="{9D8B030D-6E8A-4147-A177-3AD203B41FA5}">
                      <a16:colId xmlns:a16="http://schemas.microsoft.com/office/drawing/2014/main" val="275693325"/>
                    </a:ext>
                  </a:extLst>
                </a:gridCol>
                <a:gridCol w="1241258">
                  <a:extLst>
                    <a:ext uri="{9D8B030D-6E8A-4147-A177-3AD203B41FA5}">
                      <a16:colId xmlns:a16="http://schemas.microsoft.com/office/drawing/2014/main" val="1644129404"/>
                    </a:ext>
                  </a:extLst>
                </a:gridCol>
                <a:gridCol w="1380472">
                  <a:extLst>
                    <a:ext uri="{9D8B030D-6E8A-4147-A177-3AD203B41FA5}">
                      <a16:colId xmlns:a16="http://schemas.microsoft.com/office/drawing/2014/main" val="2793195367"/>
                    </a:ext>
                  </a:extLst>
                </a:gridCol>
                <a:gridCol w="1242231">
                  <a:extLst>
                    <a:ext uri="{9D8B030D-6E8A-4147-A177-3AD203B41FA5}">
                      <a16:colId xmlns:a16="http://schemas.microsoft.com/office/drawing/2014/main" val="3676769069"/>
                    </a:ext>
                  </a:extLst>
                </a:gridCol>
                <a:gridCol w="1793253">
                  <a:extLst>
                    <a:ext uri="{9D8B030D-6E8A-4147-A177-3AD203B41FA5}">
                      <a16:colId xmlns:a16="http://schemas.microsoft.com/office/drawing/2014/main" val="134602093"/>
                    </a:ext>
                  </a:extLst>
                </a:gridCol>
              </a:tblGrid>
              <a:tr h="1742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alumno: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01952"/>
                  </a:ext>
                </a:extLst>
              </a:tr>
              <a:tr h="174287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 de Formación académica: Lenguaje y comunicación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14951"/>
                  </a:ext>
                </a:extLst>
              </a:tr>
              <a:tr h="570682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 esperado: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 y nombra situaciones que le generan alegría, seguridad, tristeza, miedo o enojo, y expresa lo que siente.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881818"/>
                  </a:ext>
                </a:extLst>
              </a:tr>
              <a:tr h="570682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1: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social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 curricular 2: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e interpretación de una diversidad de textos cotidianos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07871"/>
                  </a:ext>
                </a:extLst>
              </a:tr>
              <a:tr h="31053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desempeño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mejorar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extLst>
                  <a:ext uri="{0D108BD9-81ED-4DB2-BD59-A6C34878D82A}">
                    <a16:rowId xmlns:a16="http://schemas.microsoft.com/office/drawing/2014/main" val="3247986022"/>
                  </a:ext>
                </a:extLst>
              </a:tr>
              <a:tr h="17428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Indicadores: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extLst>
                  <a:ext uri="{0D108BD9-81ED-4DB2-BD59-A6C34878D82A}">
                    <a16:rowId xmlns:a16="http://schemas.microsoft.com/office/drawing/2014/main" val="1890109754"/>
                  </a:ext>
                </a:extLst>
              </a:tr>
              <a:tr h="117663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Logra interpretar y reconocer diversas situaciones que le generan algunas emociones como  generan alegría, seguridad, tristeza, miedo o enojo y logra explicar lo que siente según la emoción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456788"/>
                  </a:ext>
                </a:extLst>
              </a:tr>
              <a:tr h="62087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 emociones básicas y menciona diversas situaciones que lo hacen sentir así.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extLst>
                  <a:ext uri="{0D108BD9-81ED-4DB2-BD59-A6C34878D82A}">
                    <a16:rowId xmlns:a16="http://schemas.microsoft.com/office/drawing/2014/main" val="3806746457"/>
                  </a:ext>
                </a:extLst>
              </a:tr>
              <a:tr h="100062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 omisión a la interpretación de las emociones y la expresión de las mismas.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561" marR="40561" marT="20281" marB="20281"/>
                </a:tc>
                <a:extLst>
                  <a:ext uri="{0D108BD9-81ED-4DB2-BD59-A6C34878D82A}">
                    <a16:rowId xmlns:a16="http://schemas.microsoft.com/office/drawing/2014/main" val="411552237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580F5D4-9D82-7776-2581-9176973B76AF}"/>
              </a:ext>
            </a:extLst>
          </p:cNvPr>
          <p:cNvSpPr txBox="1"/>
          <p:nvPr/>
        </p:nvSpPr>
        <p:spPr>
          <a:xfrm>
            <a:off x="3080327" y="623310"/>
            <a:ext cx="29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Rúbrica de observación </a:t>
            </a:r>
          </a:p>
        </p:txBody>
      </p:sp>
    </p:spTree>
    <p:extLst>
      <p:ext uri="{BB962C8B-B14F-4D97-AF65-F5344CB8AC3E}">
        <p14:creationId xmlns:p14="http://schemas.microsoft.com/office/powerpoint/2010/main" val="15969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E4F69-BF13-C4AF-B1CF-2C7F029C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s-MX" sz="2000" dirty="0"/>
              <a:t>Lista de cotejo para revisión de la secuencia didáctica 2022-2023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304F162-0639-B815-0912-F1D70B10E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118013"/>
              </p:ext>
            </p:extLst>
          </p:nvPr>
        </p:nvGraphicFramePr>
        <p:xfrm>
          <a:off x="457200" y="731837"/>
          <a:ext cx="8229600" cy="580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9020">
                  <a:extLst>
                    <a:ext uri="{9D8B030D-6E8A-4147-A177-3AD203B41FA5}">
                      <a16:colId xmlns:a16="http://schemas.microsoft.com/office/drawing/2014/main" val="880506569"/>
                    </a:ext>
                  </a:extLst>
                </a:gridCol>
                <a:gridCol w="434622">
                  <a:extLst>
                    <a:ext uri="{9D8B030D-6E8A-4147-A177-3AD203B41FA5}">
                      <a16:colId xmlns:a16="http://schemas.microsoft.com/office/drawing/2014/main" val="3316093840"/>
                    </a:ext>
                  </a:extLst>
                </a:gridCol>
                <a:gridCol w="453684">
                  <a:extLst>
                    <a:ext uri="{9D8B030D-6E8A-4147-A177-3AD203B41FA5}">
                      <a16:colId xmlns:a16="http://schemas.microsoft.com/office/drawing/2014/main" val="1909763258"/>
                    </a:ext>
                  </a:extLst>
                </a:gridCol>
                <a:gridCol w="648121">
                  <a:extLst>
                    <a:ext uri="{9D8B030D-6E8A-4147-A177-3AD203B41FA5}">
                      <a16:colId xmlns:a16="http://schemas.microsoft.com/office/drawing/2014/main" val="3804692671"/>
                    </a:ext>
                  </a:extLst>
                </a:gridCol>
                <a:gridCol w="1184153">
                  <a:extLst>
                    <a:ext uri="{9D8B030D-6E8A-4147-A177-3AD203B41FA5}">
                      <a16:colId xmlns:a16="http://schemas.microsoft.com/office/drawing/2014/main" val="3479922104"/>
                    </a:ext>
                  </a:extLst>
                </a:gridCol>
              </a:tblGrid>
              <a:tr h="94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PUNTAJE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3798966607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el nombre de la actividad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586299597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Especifica el día que se realizará la actividad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120873139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el Campo de Formación Académica o las Áreas de Desarrollo Personal y Social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972841936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el organizador curricular 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600465855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el organizador curricular 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479028408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el aprendizaje esperado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166389868"/>
                  </a:ext>
                </a:extLst>
              </a:tr>
              <a:tr h="3492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los 3 momentos: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Inicio: rescata aprendizajes previos, motiva y estimula la participación, presenta la actividad a realizar. 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3868347005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 describe la actividad y establece coherencia con el aprendizaje esperado.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794936629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Cierre: evalúa a través de un instrumento para evidenciar el logro del aprendizaje esperado.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597647218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la organización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458268565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el material y recursos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074785892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el tiempo (duración)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1588527763"/>
                  </a:ext>
                </a:extLst>
              </a:tr>
              <a:tr h="192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el espacio físico donde se realiza la actividad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076672996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 los ajustes razonables (adecuación curricular)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4292170512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redacción está en presente en función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870183639"/>
                  </a:ext>
                </a:extLst>
              </a:tr>
              <a:tr h="2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redacción inicia con un verbo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288159817"/>
                  </a:ext>
                </a:extLst>
              </a:tr>
              <a:tr h="9477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9" marR="37909" marT="0" marB="0"/>
                </a:tc>
                <a:extLst>
                  <a:ext uri="{0D108BD9-81ED-4DB2-BD59-A6C34878D82A}">
                    <a16:rowId xmlns:a16="http://schemas.microsoft.com/office/drawing/2014/main" val="263927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94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DAB4E19F-E148-D5DD-7E38-E053D6340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r="-4" b="2578"/>
          <a:stretch/>
        </p:blipFill>
        <p:spPr>
          <a:xfrm>
            <a:off x="315827" y="2034023"/>
            <a:ext cx="4256173" cy="278995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301F259E-666B-E22E-4016-A643EE9D0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9266" b="2"/>
          <a:stretch/>
        </p:blipFill>
        <p:spPr>
          <a:xfrm>
            <a:off x="4646529" y="321733"/>
            <a:ext cx="4256173" cy="597907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46529" y="3217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Ejemplo </a:t>
            </a:r>
          </a:p>
        </p:txBody>
      </p:sp>
    </p:spTree>
    <p:extLst>
      <p:ext uri="{BB962C8B-B14F-4D97-AF65-F5344CB8AC3E}">
        <p14:creationId xmlns:p14="http://schemas.microsoft.com/office/powerpoint/2010/main" val="1725780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502</Words>
  <Application>Microsoft Office PowerPoint</Application>
  <PresentationFormat>Presentación en pantalla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Escuela Normal de Educación Preescolar Lic. En Educación Preescolar </vt:lpstr>
      <vt:lpstr>Presentación de PowerPoint</vt:lpstr>
      <vt:lpstr>Presentación de PowerPoint</vt:lpstr>
      <vt:lpstr>Presentación de PowerPoint</vt:lpstr>
      <vt:lpstr>Presentación de PowerPoint</vt:lpstr>
      <vt:lpstr>Lista de cotejo para revisión de la secuencia didáctica 2022-2023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FRIDA ALEJANDRA PICAZO MONTECILLOS</cp:lastModifiedBy>
  <cp:revision>20</cp:revision>
  <dcterms:created xsi:type="dcterms:W3CDTF">2022-11-23T23:07:51Z</dcterms:created>
  <dcterms:modified xsi:type="dcterms:W3CDTF">2023-01-19T17:59:45Z</dcterms:modified>
</cp:coreProperties>
</file>