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7.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Amatic SC" charset="0"/>
      <p:regular r:id="rId20"/>
      <p:bold r:id="rId21"/>
    </p:embeddedFont>
    <p:embeddedFont>
      <p:font typeface="Source Code Pro"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7" d="100"/>
          <a:sy n="107" d="100"/>
        </p:scale>
        <p:origin x="-84" y="-57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1" name="Shape 11"/>
          <p:cNvSpPr txBox="1">
            <a:spLocks noGrp="1"/>
          </p:cNvSpPr>
          <p:nvPr>
            <p:ph type="ctrTitle"/>
          </p:nvPr>
        </p:nvSpPr>
        <p:spPr>
          <a:xfrm>
            <a:off x="311700" y="392150"/>
            <a:ext cx="8520600" cy="2690400"/>
          </a:xfrm>
          <a:prstGeom prst="rect">
            <a:avLst/>
          </a:prstGeom>
        </p:spPr>
        <p:txBody>
          <a:bodyPr lIns="91425" tIns="91425" rIns="91425" bIns="91425" anchor="ctr" anchorCtr="0"/>
          <a:lstStyle>
            <a:lvl1pPr lvl="0" algn="ctr">
              <a:spcBef>
                <a:spcPts val="0"/>
              </a:spcBef>
              <a:buSzPct val="100000"/>
              <a:defRPr sz="8000"/>
            </a:lvl1pPr>
            <a:lvl2pPr lvl="1" algn="ctr">
              <a:spcBef>
                <a:spcPts val="0"/>
              </a:spcBef>
              <a:buSzPct val="100000"/>
              <a:defRPr sz="8000"/>
            </a:lvl2pPr>
            <a:lvl3pPr lvl="2" algn="ctr">
              <a:spcBef>
                <a:spcPts val="0"/>
              </a:spcBef>
              <a:buSzPct val="100000"/>
              <a:defRPr sz="8000"/>
            </a:lvl3pPr>
            <a:lvl4pPr lvl="3" algn="ctr">
              <a:spcBef>
                <a:spcPts val="0"/>
              </a:spcBef>
              <a:buSzPct val="100000"/>
              <a:defRPr sz="8000"/>
            </a:lvl4pPr>
            <a:lvl5pPr lvl="4" algn="ctr">
              <a:spcBef>
                <a:spcPts val="0"/>
              </a:spcBef>
              <a:buSzPct val="100000"/>
              <a:defRPr sz="8000"/>
            </a:lvl5pPr>
            <a:lvl6pPr lvl="5" algn="ctr">
              <a:spcBef>
                <a:spcPts val="0"/>
              </a:spcBef>
              <a:buSzPct val="100000"/>
              <a:defRPr sz="8000"/>
            </a:lvl6pPr>
            <a:lvl7pPr lvl="6" algn="ctr">
              <a:spcBef>
                <a:spcPts val="0"/>
              </a:spcBef>
              <a:buSzPct val="100000"/>
              <a:defRPr sz="8000"/>
            </a:lvl7pPr>
            <a:lvl8pPr lvl="7" algn="ctr">
              <a:spcBef>
                <a:spcPts val="0"/>
              </a:spcBef>
              <a:buSzPct val="100000"/>
              <a:defRPr sz="8000"/>
            </a:lvl8pPr>
            <a:lvl9pPr lvl="8" algn="ctr">
              <a:spcBef>
                <a:spcPts val="0"/>
              </a:spcBef>
              <a:buSzPct val="100000"/>
              <a:defRPr sz="8000"/>
            </a:lvl9pPr>
          </a:lstStyle>
          <a:p>
            <a:endParaRPr/>
          </a:p>
        </p:txBody>
      </p:sp>
      <p:sp>
        <p:nvSpPr>
          <p:cNvPr id="12" name="Shape 12"/>
          <p:cNvSpPr txBox="1">
            <a:spLocks noGrp="1"/>
          </p:cNvSpPr>
          <p:nvPr>
            <p:ph type="subTitle" idx="1"/>
          </p:nvPr>
        </p:nvSpPr>
        <p:spPr>
          <a:xfrm>
            <a:off x="311700" y="3890400"/>
            <a:ext cx="8520600" cy="706200"/>
          </a:xfrm>
          <a:prstGeom prst="rect">
            <a:avLst/>
          </a:prstGeom>
        </p:spPr>
        <p:txBody>
          <a:bodyPr lIns="91425" tIns="91425" rIns="91425" bIns="91425" anchor="ctr" anchorCtr="0"/>
          <a:lstStyle>
            <a:lvl1pPr lvl="0" algn="ctr">
              <a:lnSpc>
                <a:spcPct val="100000"/>
              </a:lnSpc>
              <a:spcBef>
                <a:spcPts val="0"/>
              </a:spcBef>
              <a:spcAft>
                <a:spcPts val="0"/>
              </a:spcAft>
              <a:buClr>
                <a:schemeClr val="accent1"/>
              </a:buClr>
              <a:buSzPct val="100000"/>
              <a:buNone/>
              <a:defRPr sz="2100" b="1">
                <a:solidFill>
                  <a:schemeClr val="accent1"/>
                </a:solidFill>
              </a:defRPr>
            </a:lvl1pPr>
            <a:lvl2pPr lvl="1" algn="ctr">
              <a:lnSpc>
                <a:spcPct val="100000"/>
              </a:lnSpc>
              <a:spcBef>
                <a:spcPts val="0"/>
              </a:spcBef>
              <a:spcAft>
                <a:spcPts val="0"/>
              </a:spcAft>
              <a:buClr>
                <a:schemeClr val="accent1"/>
              </a:buClr>
              <a:buSzPct val="100000"/>
              <a:buNone/>
              <a:defRPr sz="2100" b="1">
                <a:solidFill>
                  <a:schemeClr val="accent1"/>
                </a:solidFill>
              </a:defRPr>
            </a:lvl2pPr>
            <a:lvl3pPr lvl="2" algn="ctr">
              <a:lnSpc>
                <a:spcPct val="100000"/>
              </a:lnSpc>
              <a:spcBef>
                <a:spcPts val="0"/>
              </a:spcBef>
              <a:spcAft>
                <a:spcPts val="0"/>
              </a:spcAft>
              <a:buClr>
                <a:schemeClr val="accent1"/>
              </a:buClr>
              <a:buSzPct val="100000"/>
              <a:buNone/>
              <a:defRPr sz="2100" b="1">
                <a:solidFill>
                  <a:schemeClr val="accent1"/>
                </a:solidFill>
              </a:defRPr>
            </a:lvl3pPr>
            <a:lvl4pPr lvl="3" algn="ctr">
              <a:lnSpc>
                <a:spcPct val="100000"/>
              </a:lnSpc>
              <a:spcBef>
                <a:spcPts val="0"/>
              </a:spcBef>
              <a:spcAft>
                <a:spcPts val="0"/>
              </a:spcAft>
              <a:buClr>
                <a:schemeClr val="accent1"/>
              </a:buClr>
              <a:buSzPct val="100000"/>
              <a:buNone/>
              <a:defRPr sz="2100" b="1">
                <a:solidFill>
                  <a:schemeClr val="accent1"/>
                </a:solidFill>
              </a:defRPr>
            </a:lvl4pPr>
            <a:lvl5pPr lvl="4" algn="ctr">
              <a:lnSpc>
                <a:spcPct val="100000"/>
              </a:lnSpc>
              <a:spcBef>
                <a:spcPts val="0"/>
              </a:spcBef>
              <a:spcAft>
                <a:spcPts val="0"/>
              </a:spcAft>
              <a:buClr>
                <a:schemeClr val="accent1"/>
              </a:buClr>
              <a:buSzPct val="100000"/>
              <a:buNone/>
              <a:defRPr sz="2100" b="1">
                <a:solidFill>
                  <a:schemeClr val="accent1"/>
                </a:solidFill>
              </a:defRPr>
            </a:lvl5pPr>
            <a:lvl6pPr lvl="5" algn="ctr">
              <a:lnSpc>
                <a:spcPct val="100000"/>
              </a:lnSpc>
              <a:spcBef>
                <a:spcPts val="0"/>
              </a:spcBef>
              <a:spcAft>
                <a:spcPts val="0"/>
              </a:spcAft>
              <a:buClr>
                <a:schemeClr val="accent1"/>
              </a:buClr>
              <a:buSzPct val="100000"/>
              <a:buNone/>
              <a:defRPr sz="2100" b="1">
                <a:solidFill>
                  <a:schemeClr val="accent1"/>
                </a:solidFill>
              </a:defRPr>
            </a:lvl6pPr>
            <a:lvl7pPr lvl="6" algn="ctr">
              <a:lnSpc>
                <a:spcPct val="100000"/>
              </a:lnSpc>
              <a:spcBef>
                <a:spcPts val="0"/>
              </a:spcBef>
              <a:spcAft>
                <a:spcPts val="0"/>
              </a:spcAft>
              <a:buClr>
                <a:schemeClr val="accent1"/>
              </a:buClr>
              <a:buSzPct val="100000"/>
              <a:buNone/>
              <a:defRPr sz="2100" b="1">
                <a:solidFill>
                  <a:schemeClr val="accent1"/>
                </a:solidFill>
              </a:defRPr>
            </a:lvl7pPr>
            <a:lvl8pPr lvl="7" algn="ctr">
              <a:lnSpc>
                <a:spcPct val="100000"/>
              </a:lnSpc>
              <a:spcBef>
                <a:spcPts val="0"/>
              </a:spcBef>
              <a:spcAft>
                <a:spcPts val="0"/>
              </a:spcAft>
              <a:buClr>
                <a:schemeClr val="accent1"/>
              </a:buClr>
              <a:buSzPct val="100000"/>
              <a:buNone/>
              <a:defRPr sz="2100" b="1">
                <a:solidFill>
                  <a:schemeClr val="accent1"/>
                </a:solidFill>
              </a:defRPr>
            </a:lvl8pPr>
            <a:lvl9pPr lvl="8" algn="ctr">
              <a:lnSpc>
                <a:spcPct val="100000"/>
              </a:lnSpc>
              <a:spcBef>
                <a:spcPts val="0"/>
              </a:spcBef>
              <a:spcAft>
                <a:spcPts val="0"/>
              </a:spcAft>
              <a:buClr>
                <a:schemeClr val="accent1"/>
              </a:buClr>
              <a:buSzPct val="100000"/>
              <a:buNone/>
              <a:defRPr sz="2100" b="1">
                <a:solidFill>
                  <a:schemeClr val="accent1"/>
                </a:solidFill>
              </a:defRPr>
            </a:lvl9pPr>
          </a:lstStyle>
          <a:p>
            <a:endParaRPr/>
          </a:p>
        </p:txBody>
      </p:sp>
      <p:sp>
        <p:nvSpPr>
          <p:cNvPr id="13" name="Shape 1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pPr lvl="0">
                <a:spcBef>
                  <a:spcPts val="0"/>
                </a:spcBef>
                <a:buNone/>
              </a:pPr>
              <a:t>‹Nº›</a:t>
            </a:fld>
            <a:endParaRPr lang="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1240275"/>
            <a:ext cx="8520600" cy="1981800"/>
          </a:xfrm>
          <a:prstGeom prst="rect">
            <a:avLst/>
          </a:prstGeom>
        </p:spPr>
        <p:txBody>
          <a:bodyPr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48" name="Shape 48"/>
          <p:cNvSpPr txBox="1">
            <a:spLocks noGrp="1"/>
          </p:cNvSpPr>
          <p:nvPr>
            <p:ph type="body" idx="1"/>
          </p:nvPr>
        </p:nvSpPr>
        <p:spPr>
          <a:xfrm>
            <a:off x="311700" y="3304625"/>
            <a:ext cx="8520600" cy="1300800"/>
          </a:xfrm>
          <a:prstGeom prst="rect">
            <a:avLst/>
          </a:prstGeom>
        </p:spPr>
        <p:txBody>
          <a:bodyPr lIns="91425" tIns="91425" rIns="91425" bIns="91425" anchor="t" anchorCtr="0"/>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a:endParaRPr/>
          </a:p>
        </p:txBody>
      </p:sp>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pPr lvl="0">
                <a:spcBef>
                  <a:spcPts val="0"/>
                </a:spcBef>
                <a:buNone/>
              </a:pPr>
              <a:t>‹Nº›</a:t>
            </a:fld>
            <a:endParaRPr lang="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pPr lvl="0">
                <a:spcBef>
                  <a:spcPts val="0"/>
                </a:spcBef>
                <a:buNone/>
              </a:pPr>
              <a:t>‹Nº›</a:t>
            </a:fld>
            <a:endParaRPr lang="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2802750" y="802500"/>
            <a:ext cx="3538500" cy="3538500"/>
          </a:xfrm>
          <a:prstGeom prst="rect">
            <a:avLst/>
          </a:prstGeom>
          <a:solidFill>
            <a:srgbClr val="FFFFFF"/>
          </a:solidFill>
        </p:spPr>
        <p:txBody>
          <a:bodyPr lIns="91425" tIns="91425" rIns="91425" bIns="91425"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6" name="Shape 1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pPr lvl="0">
                <a:spcBef>
                  <a:spcPts val="0"/>
                </a:spcBef>
                <a:buNone/>
              </a:pPr>
              <a:t>‹Nº›</a:t>
            </a:fld>
            <a:endParaRPr lang="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292850"/>
            <a:ext cx="8520600" cy="801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311700" y="1228675"/>
            <a:ext cx="8520600" cy="3340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pPr lvl="0">
                <a:spcBef>
                  <a:spcPts val="0"/>
                </a:spcBef>
                <a:buNone/>
              </a:pPr>
              <a:t>‹Nº›</a:t>
            </a:fld>
            <a:endParaRPr lang="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292850"/>
            <a:ext cx="8520600" cy="801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11700" y="1228675"/>
            <a:ext cx="3999900" cy="3340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body" idx="2"/>
          </p:nvPr>
        </p:nvSpPr>
        <p:spPr>
          <a:xfrm>
            <a:off x="4832400" y="1228675"/>
            <a:ext cx="3999900" cy="3340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5" name="Shape 2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pPr lvl="0">
                <a:spcBef>
                  <a:spcPts val="0"/>
                </a:spcBef>
                <a:buNone/>
              </a:pPr>
              <a:t>‹Nº›</a:t>
            </a:fld>
            <a:endParaRPr lang="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04800" y="309350"/>
            <a:ext cx="8537700" cy="748200"/>
          </a:xfrm>
          <a:prstGeom prst="rect">
            <a:avLst/>
          </a:prstGeom>
        </p:spPr>
        <p:txBody>
          <a:bodyPr lIns="91425" tIns="91425" rIns="91425" bIns="91425" anchor="t" anchorCtr="0"/>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a:endParaRPr/>
          </a:p>
        </p:txBody>
      </p:sp>
      <p:sp>
        <p:nvSpPr>
          <p:cNvPr id="28" name="Shape 2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pPr lvl="0">
                <a:spcBef>
                  <a:spcPts val="0"/>
                </a:spcBef>
                <a:buNone/>
              </a:pPr>
              <a:t>‹Nº›</a:t>
            </a:fld>
            <a:endParaRPr lang="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31" name="Shape 31"/>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2" name="Shape 3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pPr lvl="0">
                <a:spcBef>
                  <a:spcPts val="0"/>
                </a:spcBef>
                <a:buNone/>
              </a:pPr>
              <a:t>‹Nº›</a:t>
            </a:fld>
            <a:endParaRPr lang="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a:endParaRPr/>
          </a:p>
        </p:txBody>
      </p:sp>
      <p:sp>
        <p:nvSpPr>
          <p:cNvPr id="35" name="Shape 3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solidFill>
                  <a:schemeClr val="lt1"/>
                </a:solidFill>
              </a:rPr>
              <a:pPr lvl="0">
                <a:spcBef>
                  <a:spcPts val="0"/>
                </a:spcBef>
                <a:buNone/>
              </a:pPr>
              <a:t>‹Nº›</a:t>
            </a:fld>
            <a:endParaRPr lang="es">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6"/>
        <p:cNvGrpSpPr/>
        <p:nvPr/>
      </p:nvGrpSpPr>
      <p:grpSpPr>
        <a:xfrm>
          <a:off x="0" y="0"/>
          <a:ext cx="0" cy="0"/>
          <a:chOff x="0" y="0"/>
          <a:chExt cx="0" cy="0"/>
        </a:xfrm>
      </p:grpSpPr>
      <p:sp>
        <p:nvSpPr>
          <p:cNvPr id="37" name="Shape 37"/>
          <p:cNvSpPr/>
          <p:nvPr/>
        </p:nvSpPr>
        <p:spPr>
          <a:xfrm>
            <a:off x="4572000" y="-2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38" name="Shape 38"/>
          <p:cNvCxnSpPr/>
          <p:nvPr/>
        </p:nvCxnSpPr>
        <p:spPr>
          <a:xfrm>
            <a:off x="5029675" y="4495500"/>
            <a:ext cx="468300" cy="0"/>
          </a:xfrm>
          <a:prstGeom prst="straightConnector1">
            <a:avLst/>
          </a:prstGeom>
          <a:noFill/>
          <a:ln w="28575" cap="flat" cmpd="sng">
            <a:solidFill>
              <a:schemeClr val="lt1"/>
            </a:solidFill>
            <a:prstDash val="solid"/>
            <a:round/>
            <a:headEnd type="none" w="med" len="med"/>
            <a:tailEnd type="none" w="med" len="med"/>
          </a:ln>
        </p:spPr>
      </p:cxnSp>
      <p:sp>
        <p:nvSpPr>
          <p:cNvPr id="39" name="Shape 39"/>
          <p:cNvSpPr txBox="1">
            <a:spLocks noGrp="1"/>
          </p:cNvSpPr>
          <p:nvPr>
            <p:ph type="title"/>
          </p:nvPr>
        </p:nvSpPr>
        <p:spPr>
          <a:xfrm>
            <a:off x="265500" y="1081400"/>
            <a:ext cx="4045200" cy="17103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40" name="Shape 40"/>
          <p:cNvSpPr txBox="1">
            <a:spLocks noGrp="1"/>
          </p:cNvSpPr>
          <p:nvPr>
            <p:ph type="subTitle" idx="1"/>
          </p:nvPr>
        </p:nvSpPr>
        <p:spPr>
          <a:xfrm>
            <a:off x="265500" y="2845222"/>
            <a:ext cx="4045200" cy="1345500"/>
          </a:xfrm>
          <a:prstGeom prst="rect">
            <a:avLst/>
          </a:prstGeom>
        </p:spPr>
        <p:txBody>
          <a:bodyPr lIns="91425" tIns="91425" rIns="91425" bIns="91425" anchor="t" anchorCtr="0"/>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a:endParaRPr/>
          </a:p>
        </p:txBody>
      </p:sp>
      <p:sp>
        <p:nvSpPr>
          <p:cNvPr id="41" name="Shape 41"/>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42" name="Shape 4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pPr lvl="0">
                <a:spcBef>
                  <a:spcPts val="0"/>
                </a:spcBef>
                <a:buNone/>
              </a:pPr>
              <a:t>‹Nº›</a:t>
            </a:fld>
            <a:endParaRPr lang="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319500" y="4230575"/>
            <a:ext cx="5998800" cy="598800"/>
          </a:xfrm>
          <a:prstGeom prst="rect">
            <a:avLst/>
          </a:prstGeom>
        </p:spPr>
        <p:txBody>
          <a:bodyPr lIns="91425" tIns="91425" rIns="91425" bIns="91425" anchor="ctr" anchorCtr="0"/>
          <a:lstStyle>
            <a:lvl1pPr lvl="0">
              <a:lnSpc>
                <a:spcPct val="100000"/>
              </a:lnSpc>
              <a:spcBef>
                <a:spcPts val="0"/>
              </a:spcBef>
              <a:spcAft>
                <a:spcPts val="0"/>
              </a:spcAft>
              <a:buClr>
                <a:schemeClr val="accent1"/>
              </a:buClr>
              <a:buSzPct val="100000"/>
              <a:buFont typeface="Amatic SC"/>
              <a:buNone/>
              <a:defRPr sz="2400" b="1">
                <a:solidFill>
                  <a:schemeClr val="accent1"/>
                </a:solidFill>
                <a:latin typeface="Amatic SC"/>
                <a:ea typeface="Amatic SC"/>
                <a:cs typeface="Amatic SC"/>
                <a:sym typeface="Amatic SC"/>
              </a:defRPr>
            </a:lvl1pPr>
          </a:lstStyle>
          <a:p>
            <a:endParaRPr/>
          </a:p>
        </p:txBody>
      </p:sp>
      <p:sp>
        <p:nvSpPr>
          <p:cNvPr id="45" name="Shape 4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pPr lvl="0">
                <a:spcBef>
                  <a:spcPts val="0"/>
                </a:spcBef>
                <a:buNone/>
              </a:pPr>
              <a:t>‹Nº›</a:t>
            </a:fld>
            <a:endParaRPr lang="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292850"/>
            <a:ext cx="8520600" cy="801000"/>
          </a:xfrm>
          <a:prstGeom prst="rect">
            <a:avLst/>
          </a:prstGeom>
          <a:noFill/>
          <a:ln>
            <a:noFill/>
          </a:ln>
        </p:spPr>
        <p:txBody>
          <a:bodyPr lIns="91425" tIns="91425" rIns="91425" bIns="91425" anchor="t" anchorCtr="0"/>
          <a:lstStyle>
            <a:lvl1pPr lv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1pPr>
            <a:lvl2pPr lvl="1">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2pPr>
            <a:lvl3pPr lvl="2">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3pPr>
            <a:lvl4pPr lvl="3">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4pPr>
            <a:lvl5pPr lvl="4">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5pPr>
            <a:lvl6pPr lvl="5">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6pPr>
            <a:lvl7pPr lvl="6">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7pPr>
            <a:lvl8pPr lvl="7">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8pPr>
            <a:lvl9pPr lvl="8">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9pPr>
          </a:lstStyle>
          <a:p>
            <a:endParaRPr/>
          </a:p>
        </p:txBody>
      </p:sp>
      <p:sp>
        <p:nvSpPr>
          <p:cNvPr id="7" name="Shape 7"/>
          <p:cNvSpPr txBox="1">
            <a:spLocks noGrp="1"/>
          </p:cNvSpPr>
          <p:nvPr>
            <p:ph type="body" idx="1"/>
          </p:nvPr>
        </p:nvSpPr>
        <p:spPr>
          <a:xfrm>
            <a:off x="311700" y="1228675"/>
            <a:ext cx="8520600" cy="3340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s" sz="1000">
                <a:solidFill>
                  <a:schemeClr val="accent1"/>
                </a:solidFill>
                <a:latin typeface="Source Code Pro"/>
                <a:ea typeface="Source Code Pro"/>
                <a:cs typeface="Source Code Pro"/>
                <a:sym typeface="Source Code Pro"/>
              </a:rPr>
              <a:pPr lvl="0" algn="r">
                <a:spcBef>
                  <a:spcPts val="0"/>
                </a:spcBef>
                <a:buNone/>
              </a:pPr>
              <a:t>‹Nº›</a:t>
            </a:fld>
            <a:endParaRPr lang="es" sz="1000">
              <a:solidFill>
                <a:schemeClr val="accent1"/>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311700" y="392150"/>
            <a:ext cx="8520600" cy="2690400"/>
          </a:xfrm>
          <a:prstGeom prst="rect">
            <a:avLst/>
          </a:prstGeom>
        </p:spPr>
        <p:txBody>
          <a:bodyPr lIns="91425" tIns="91425" rIns="91425" bIns="91425" anchor="ctr" anchorCtr="0">
            <a:noAutofit/>
          </a:bodyPr>
          <a:lstStyle/>
          <a:p>
            <a:pPr lvl="0">
              <a:spcBef>
                <a:spcPts val="0"/>
              </a:spcBef>
              <a:buNone/>
            </a:pPr>
            <a:r>
              <a:rPr lang="es"/>
              <a:t>los retos de la geografía en educación básica</a:t>
            </a:r>
          </a:p>
        </p:txBody>
      </p:sp>
      <p:sp>
        <p:nvSpPr>
          <p:cNvPr id="57" name="Shape 57"/>
          <p:cNvSpPr txBox="1">
            <a:spLocks noGrp="1"/>
          </p:cNvSpPr>
          <p:nvPr>
            <p:ph type="subTitle" idx="1"/>
          </p:nvPr>
        </p:nvSpPr>
        <p:spPr>
          <a:xfrm>
            <a:off x="311700" y="3890400"/>
            <a:ext cx="8520600" cy="706200"/>
          </a:xfrm>
          <a:prstGeom prst="rect">
            <a:avLst/>
          </a:prstGeom>
        </p:spPr>
        <p:txBody>
          <a:bodyPr lIns="91425" tIns="91425" rIns="91425" bIns="91425" anchor="ctr" anchorCtr="0">
            <a:noAutofit/>
          </a:bodyPr>
          <a:lstStyle/>
          <a:p>
            <a:pPr lvl="0">
              <a:spcBef>
                <a:spcPts val="0"/>
              </a:spcBef>
              <a:buNone/>
            </a:pPr>
            <a:r>
              <a:rPr lang="es"/>
              <a:t>¿Qué enseñar y aprender de la geografía en educación básica?</a:t>
            </a:r>
          </a:p>
        </p:txBody>
      </p:sp>
      <p:sp>
        <p:nvSpPr>
          <p:cNvPr id="4" name="3 CuadroTexto"/>
          <p:cNvSpPr txBox="1"/>
          <p:nvPr/>
        </p:nvSpPr>
        <p:spPr>
          <a:xfrm>
            <a:off x="7286644" y="4404836"/>
            <a:ext cx="1643074" cy="738664"/>
          </a:xfrm>
          <a:prstGeom prst="rect">
            <a:avLst/>
          </a:prstGeom>
          <a:noFill/>
        </p:spPr>
        <p:txBody>
          <a:bodyPr wrap="square" rtlCol="0">
            <a:spAutoFit/>
          </a:bodyPr>
          <a:lstStyle/>
          <a:p>
            <a:r>
              <a:rPr lang="es-MX" dirty="0" smtClean="0"/>
              <a:t>Ana Pintor</a:t>
            </a:r>
          </a:p>
          <a:p>
            <a:r>
              <a:rPr lang="es-MX" dirty="0" smtClean="0"/>
              <a:t>Alejandra López</a:t>
            </a:r>
          </a:p>
          <a:p>
            <a:r>
              <a:rPr lang="es-MX" dirty="0" smtClean="0"/>
              <a:t>Ileana Pérez</a:t>
            </a:r>
            <a:endParaRPr lang="es-MX"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249325" y="328525"/>
            <a:ext cx="8520600" cy="3340200"/>
          </a:xfrm>
          <a:prstGeom prst="rect">
            <a:avLst/>
          </a:prstGeom>
        </p:spPr>
        <p:txBody>
          <a:bodyPr lIns="91425" tIns="91425" rIns="91425" bIns="91425" anchor="t" anchorCtr="0">
            <a:noAutofit/>
          </a:bodyPr>
          <a:lstStyle/>
          <a:p>
            <a:pPr lvl="0">
              <a:spcBef>
                <a:spcPts val="0"/>
              </a:spcBef>
              <a:buNone/>
            </a:pPr>
            <a:r>
              <a:rPr lang="es"/>
              <a:t>La geografía puede plantear, mediante las actitudes geográficas, el sentido final de los conocimientos adquiridos en la asignatura.</a:t>
            </a:r>
          </a:p>
          <a:p>
            <a:pPr lvl="0">
              <a:spcBef>
                <a:spcPts val="0"/>
              </a:spcBef>
              <a:buNone/>
            </a:pPr>
            <a:endParaRPr/>
          </a:p>
          <a:p>
            <a:pPr lvl="0">
              <a:spcBef>
                <a:spcPts val="0"/>
              </a:spcBef>
              <a:buNone/>
            </a:pPr>
            <a:r>
              <a:rPr lang="es"/>
              <a:t>Es necesario que la geografía contribuya a la toma de conciencia de los graves desequilibrios econó- micos, problemas ambientales y de tolerancia cultural que existen en la Tierra, con lo que se fomenta la adquisición de una conciencia espacial</a:t>
            </a:r>
          </a:p>
          <a:p>
            <a:pPr lvl="0" algn="ctr">
              <a:spcBef>
                <a:spcPts val="0"/>
              </a:spcBef>
              <a:buNone/>
            </a:pPr>
            <a:r>
              <a:rPr lang="es" b="1"/>
              <a:t>Es necesario desarrollar el interés por los problemas que afectan a los estudiantes</a:t>
            </a:r>
          </a:p>
        </p:txBody>
      </p:sp>
      <p:pic>
        <p:nvPicPr>
          <p:cNvPr id="111" name="Shape 111"/>
          <p:cNvPicPr preferRelativeResize="0"/>
          <p:nvPr/>
        </p:nvPicPr>
        <p:blipFill>
          <a:blip r:embed="rId3">
            <a:alphaModFix/>
          </a:blip>
          <a:stretch>
            <a:fillRect/>
          </a:stretch>
        </p:blipFill>
        <p:spPr>
          <a:xfrm>
            <a:off x="7575448" y="207450"/>
            <a:ext cx="1381649" cy="183403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s"/>
              <a:t>objetivos tradicionales de la educación geográfica</a:t>
            </a:r>
          </a:p>
        </p:txBody>
      </p:sp>
      <p:sp>
        <p:nvSpPr>
          <p:cNvPr id="117" name="Shape 117"/>
          <p:cNvSpPr txBox="1">
            <a:spLocks noGrp="1"/>
          </p:cNvSpPr>
          <p:nvPr>
            <p:ph type="body" idx="1"/>
          </p:nvPr>
        </p:nvSpPr>
        <p:spPr>
          <a:xfrm>
            <a:off x="88900" y="996975"/>
            <a:ext cx="8520600" cy="3340200"/>
          </a:xfrm>
          <a:prstGeom prst="rect">
            <a:avLst/>
          </a:prstGeom>
        </p:spPr>
        <p:txBody>
          <a:bodyPr lIns="91425" tIns="91425" rIns="91425" bIns="91425" anchor="t" anchorCtr="0">
            <a:noAutofit/>
          </a:bodyPr>
          <a:lstStyle/>
          <a:p>
            <a:pPr lvl="0">
              <a:spcBef>
                <a:spcPts val="0"/>
              </a:spcBef>
              <a:buNone/>
            </a:pPr>
            <a:r>
              <a:rPr lang="es"/>
              <a:t>*El impulso de la comprensión de diversos lugares, paisajes, regiones y territorios, así como el conocimiento de los aportes de la naturaleza y de las diferentes culturas a la humanidad. La geografía pretende despertar los valores de respeto, tolerancia y comprensión hacia otros espacios, y eliminar posturas chovinistas y sectarias (Capel, Luis y Urteaga, 1984); así se promueve una valoración de la diversidad espacial.</a:t>
            </a:r>
          </a:p>
          <a:p>
            <a:pPr lvl="0">
              <a:spcBef>
                <a:spcPts val="0"/>
              </a:spcBef>
              <a:buNone/>
            </a:pPr>
            <a:r>
              <a:rPr lang="es"/>
              <a:t>*Educar en valores de justicia, igualdad,</a:t>
            </a:r>
          </a:p>
          <a:p>
            <a:pPr lvl="0">
              <a:spcBef>
                <a:spcPts val="0"/>
              </a:spcBef>
              <a:buNone/>
            </a:pPr>
            <a:r>
              <a:rPr lang="es"/>
              <a:t> libertad y paz</a:t>
            </a:r>
          </a:p>
        </p:txBody>
      </p:sp>
      <p:pic>
        <p:nvPicPr>
          <p:cNvPr id="118" name="Shape 118"/>
          <p:cNvPicPr preferRelativeResize="0"/>
          <p:nvPr/>
        </p:nvPicPr>
        <p:blipFill>
          <a:blip r:embed="rId3">
            <a:alphaModFix/>
          </a:blip>
          <a:stretch>
            <a:fillRect/>
          </a:stretch>
        </p:blipFill>
        <p:spPr>
          <a:xfrm flipH="1">
            <a:off x="6425748" y="3395599"/>
            <a:ext cx="2352850" cy="1658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s"/>
              <a:t>Escalas de estudio</a:t>
            </a:r>
          </a:p>
        </p:txBody>
      </p:sp>
      <p:sp>
        <p:nvSpPr>
          <p:cNvPr id="124" name="Shape 124"/>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s" b="1"/>
              <a:t>escala cartográfica:</a:t>
            </a:r>
            <a:r>
              <a:rPr lang="es"/>
              <a:t> muestra la relación numérica que hay entre una realidad concreta y otra expresada en alguno de los tipos de representación espacial (planos, mapas, globos terráqueos e imágenes satelitales)</a:t>
            </a:r>
          </a:p>
          <a:p>
            <a:pPr lvl="0">
              <a:spcBef>
                <a:spcPts val="0"/>
              </a:spcBef>
              <a:buNone/>
            </a:pPr>
            <a:r>
              <a:rPr lang="es" b="1"/>
              <a:t>escala geográfica: </a:t>
            </a:r>
            <a:r>
              <a:rPr lang="es"/>
              <a:t>presenta una visión más amplia, relativa al grado de particularización o generalización en el que se analizan los componentes del espacio geográfico; se trata de escalas de análisis espacial.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lgn="ctr">
              <a:spcBef>
                <a:spcPts val="0"/>
              </a:spcBef>
              <a:buNone/>
            </a:pPr>
            <a:r>
              <a:rPr lang="es" sz="2400"/>
              <a:t>La </a:t>
            </a:r>
            <a:r>
              <a:rPr lang="es" sz="2400" b="1"/>
              <a:t>GEOGRAFÍA </a:t>
            </a:r>
            <a:r>
              <a:rPr lang="es" sz="2400"/>
              <a:t>tiene como objeto de estudio la comprensión del espacio geográfico y para su análisis se divide en cinco componentes: naturales, sociales, políticos, culturales y económicos</a:t>
            </a:r>
          </a:p>
        </p:txBody>
      </p:sp>
      <p:pic>
        <p:nvPicPr>
          <p:cNvPr id="130" name="Shape 130"/>
          <p:cNvPicPr preferRelativeResize="0"/>
          <p:nvPr/>
        </p:nvPicPr>
        <p:blipFill>
          <a:blip r:embed="rId3">
            <a:alphaModFix/>
          </a:blip>
          <a:stretch>
            <a:fillRect/>
          </a:stretch>
        </p:blipFill>
        <p:spPr>
          <a:xfrm>
            <a:off x="6425750" y="3174750"/>
            <a:ext cx="1880498" cy="18761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106725" y="0"/>
            <a:ext cx="8520600" cy="801000"/>
          </a:xfrm>
          <a:prstGeom prst="rect">
            <a:avLst/>
          </a:prstGeom>
        </p:spPr>
        <p:txBody>
          <a:bodyPr lIns="91425" tIns="91425" rIns="91425" bIns="91425" anchor="t" anchorCtr="0">
            <a:noAutofit/>
          </a:bodyPr>
          <a:lstStyle/>
          <a:p>
            <a:pPr lvl="0">
              <a:spcBef>
                <a:spcPts val="0"/>
              </a:spcBef>
              <a:buNone/>
            </a:pPr>
            <a:r>
              <a:rPr lang="es"/>
              <a:t>componentes</a:t>
            </a:r>
          </a:p>
        </p:txBody>
      </p:sp>
      <p:sp>
        <p:nvSpPr>
          <p:cNvPr id="136" name="Shape 136"/>
          <p:cNvSpPr txBox="1">
            <a:spLocks noGrp="1"/>
          </p:cNvSpPr>
          <p:nvPr>
            <p:ph type="body" idx="1"/>
          </p:nvPr>
        </p:nvSpPr>
        <p:spPr>
          <a:xfrm>
            <a:off x="106725" y="738500"/>
            <a:ext cx="8520600" cy="3340200"/>
          </a:xfrm>
          <a:prstGeom prst="rect">
            <a:avLst/>
          </a:prstGeom>
        </p:spPr>
        <p:txBody>
          <a:bodyPr lIns="91425" tIns="91425" rIns="91425" bIns="91425" anchor="t" anchorCtr="0">
            <a:noAutofit/>
          </a:bodyPr>
          <a:lstStyle/>
          <a:p>
            <a:pPr lvl="0">
              <a:spcBef>
                <a:spcPts val="0"/>
              </a:spcBef>
              <a:buNone/>
            </a:pPr>
            <a:r>
              <a:rPr lang="es"/>
              <a:t>n</a:t>
            </a:r>
            <a:r>
              <a:rPr lang="es" b="1"/>
              <a:t>aturales:</a:t>
            </a:r>
            <a:r>
              <a:rPr lang="es"/>
              <a:t>se encuentran los procesos geológicos, geomorfológicos, hídricos y climáticos que dan origen a la vegetación y a la fauna.</a:t>
            </a:r>
          </a:p>
          <a:p>
            <a:pPr lvl="0">
              <a:spcBef>
                <a:spcPts val="0"/>
              </a:spcBef>
              <a:buNone/>
            </a:pPr>
            <a:r>
              <a:rPr lang="es" b="1"/>
              <a:t>sociales, culturales y políticos:</a:t>
            </a:r>
            <a:r>
              <a:rPr lang="es"/>
              <a:t> abarcan los procesos demográfico-poblacionales y el medio urbano o rural donde vive el ser humano.</a:t>
            </a:r>
          </a:p>
          <a:p>
            <a:pPr lvl="0">
              <a:spcBef>
                <a:spcPts val="0"/>
              </a:spcBef>
              <a:buNone/>
            </a:pPr>
            <a:r>
              <a:rPr lang="es" b="1"/>
              <a:t>económicos del espacio:</a:t>
            </a:r>
            <a:r>
              <a:rPr lang="es"/>
              <a:t> se relacionan con las actividades productivas del ser humano, situados en los diversos espacios rurales y urbanos donde se realizan; además, involucran la comprensión de las características e implicaciones del mundo globalizado, desde el punto de vista económico y los espacios de desigualdad que se generan.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endParaRPr/>
          </a:p>
        </p:txBody>
      </p:sp>
      <p:sp>
        <p:nvSpPr>
          <p:cNvPr id="142" name="Shape 142"/>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s"/>
              <a:t>“Los geógrafos clásicos y numerosos autores contemporáneos no cesan de hacer referencia a lo que el sentido común define como lugares, porciones determinadas y singulares del espacio a las cuales se asocian topónimos.</a:t>
            </a:r>
          </a:p>
          <a:p>
            <a:pPr lvl="0">
              <a:spcBef>
                <a:spcPts val="0"/>
              </a:spcBef>
              <a:buNone/>
            </a:pPr>
            <a:r>
              <a:rPr lang="es"/>
              <a:t>El lugar, de la geografía humanista, es más que un punto, un nombre o una localización; tiene significación. Posee un sentido, una identidad, una personalidad” (Clerc, 2005).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365175" y="408750"/>
            <a:ext cx="8520600" cy="3340200"/>
          </a:xfrm>
          <a:prstGeom prst="rect">
            <a:avLst/>
          </a:prstGeom>
        </p:spPr>
        <p:txBody>
          <a:bodyPr lIns="91425" tIns="91425" rIns="91425" bIns="91425" anchor="t" anchorCtr="0">
            <a:noAutofit/>
          </a:bodyPr>
          <a:lstStyle/>
          <a:p>
            <a:pPr lvl="0">
              <a:spcBef>
                <a:spcPts val="0"/>
              </a:spcBef>
              <a:buNone/>
            </a:pPr>
            <a:r>
              <a:rPr lang="es"/>
              <a:t>El </a:t>
            </a:r>
            <a:r>
              <a:rPr lang="es" b="1"/>
              <a:t>medio</a:t>
            </a:r>
            <a:r>
              <a:rPr lang="es"/>
              <a:t> es un espacio natural o acondicionado que rodea a un grupo humano, cuyas limitaciones climáticas, biológicas, edáficas, psicológicas, económicas, políticas, entre otras, repercuten en el comportamiento y el estado de este grupo.</a:t>
            </a:r>
          </a:p>
          <a:p>
            <a:pPr lvl="0">
              <a:spcBef>
                <a:spcPts val="0"/>
              </a:spcBef>
              <a:buNone/>
            </a:pPr>
            <a:r>
              <a:rPr lang="es"/>
              <a:t>El </a:t>
            </a:r>
            <a:r>
              <a:rPr lang="es" b="1"/>
              <a:t>paisaje</a:t>
            </a:r>
            <a:r>
              <a:rPr lang="es"/>
              <a:t> reúne el conjunto de rasgos sobresalientes de la geografía natural y las aportaciones de las civilizaciones que han transformado sucesivamente el marco inicial y que han entrado en la conciencia de grupo de sus habitantes</a:t>
            </a:r>
          </a:p>
          <a:p>
            <a:pPr lvl="0">
              <a:spcBef>
                <a:spcPts val="0"/>
              </a:spcBef>
              <a:buNone/>
            </a:pPr>
            <a:r>
              <a:rPr lang="es"/>
              <a:t>La </a:t>
            </a:r>
            <a:r>
              <a:rPr lang="es" b="1"/>
              <a:t>región </a:t>
            </a:r>
            <a:r>
              <a:rPr lang="es"/>
              <a:t>es una porción de espacio dotada de unidad por sus características físicas, su pasado histórico, sus capacidades económicas y, eventualmente, la voluntad orgánica de un Estado. Hay regiones naturales, regiones culturales y regiones económicas,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s"/>
              <a:t>http://www2.sepdf.gob.mx/proesa/archivos/biblioteca_linea/los_retos_geografia_educacio_basica.pdf</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body" idx="1"/>
          </p:nvPr>
        </p:nvSpPr>
        <p:spPr>
          <a:xfrm>
            <a:off x="268475" y="353400"/>
            <a:ext cx="4475100" cy="3547500"/>
          </a:xfrm>
          <a:prstGeom prst="rect">
            <a:avLst/>
          </a:prstGeom>
        </p:spPr>
        <p:txBody>
          <a:bodyPr lIns="91425" tIns="91425" rIns="91425" bIns="91425" anchor="t" anchorCtr="0">
            <a:noAutofit/>
          </a:bodyPr>
          <a:lstStyle/>
          <a:p>
            <a:pPr lvl="0" algn="just">
              <a:spcBef>
                <a:spcPts val="0"/>
              </a:spcBef>
              <a:buNone/>
            </a:pPr>
            <a:r>
              <a:rPr lang="es"/>
              <a:t>Geografía contemporánea</a:t>
            </a:r>
          </a:p>
          <a:p>
            <a:pPr lvl="0" algn="just">
              <a:spcBef>
                <a:spcPts val="0"/>
              </a:spcBef>
              <a:buNone/>
            </a:pPr>
            <a:r>
              <a:rPr lang="es"/>
              <a:t>-Transición a geografía crítica</a:t>
            </a:r>
          </a:p>
          <a:p>
            <a:pPr lvl="0" algn="just">
              <a:spcBef>
                <a:spcPts val="0"/>
              </a:spcBef>
              <a:buNone/>
            </a:pPr>
            <a:r>
              <a:rPr lang="es"/>
              <a:t>-La geografía se centra en las relaciones sociales, los espacios físicos y la interrelación de diversos componentes(desenvolvimiento)</a:t>
            </a:r>
          </a:p>
          <a:p>
            <a:pPr lvl="0" algn="just">
              <a:spcBef>
                <a:spcPts val="0"/>
              </a:spcBef>
              <a:buNone/>
            </a:pPr>
            <a:r>
              <a:rPr lang="es"/>
              <a:t>-Surge la necesidad de construir un saber crítico (rescate de los valores) razón, ciencia, teoría, progreso, desarrollo, que dan soporte a la disciplina. </a:t>
            </a:r>
          </a:p>
        </p:txBody>
      </p:sp>
      <p:pic>
        <p:nvPicPr>
          <p:cNvPr id="63" name="Shape 63"/>
          <p:cNvPicPr preferRelativeResize="0"/>
          <p:nvPr/>
        </p:nvPicPr>
        <p:blipFill>
          <a:blip r:embed="rId3">
            <a:alphaModFix/>
          </a:blip>
          <a:stretch>
            <a:fillRect/>
          </a:stretch>
        </p:blipFill>
        <p:spPr>
          <a:xfrm>
            <a:off x="4862550" y="292375"/>
            <a:ext cx="3976499" cy="2105200"/>
          </a:xfrm>
          <a:prstGeom prst="rect">
            <a:avLst/>
          </a:prstGeom>
          <a:noFill/>
          <a:ln>
            <a:noFill/>
          </a:ln>
        </p:spPr>
      </p:pic>
      <p:pic>
        <p:nvPicPr>
          <p:cNvPr id="64" name="Shape 64"/>
          <p:cNvPicPr preferRelativeResize="0"/>
          <p:nvPr/>
        </p:nvPicPr>
        <p:blipFill>
          <a:blip r:embed="rId4">
            <a:alphaModFix/>
          </a:blip>
          <a:stretch>
            <a:fillRect/>
          </a:stretch>
        </p:blipFill>
        <p:spPr>
          <a:xfrm>
            <a:off x="5478474" y="2507400"/>
            <a:ext cx="2906724" cy="24014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body" idx="1"/>
          </p:nvPr>
        </p:nvSpPr>
        <p:spPr>
          <a:xfrm>
            <a:off x="311700" y="764025"/>
            <a:ext cx="8520600" cy="3340200"/>
          </a:xfrm>
          <a:prstGeom prst="rect">
            <a:avLst/>
          </a:prstGeom>
        </p:spPr>
        <p:txBody>
          <a:bodyPr lIns="91425" tIns="91425" rIns="91425" bIns="91425" anchor="t" anchorCtr="0">
            <a:noAutofit/>
          </a:bodyPr>
          <a:lstStyle/>
          <a:p>
            <a:pPr lvl="0" algn="just">
              <a:spcBef>
                <a:spcPts val="0"/>
              </a:spcBef>
              <a:buNone/>
            </a:pPr>
            <a:r>
              <a:rPr lang="es"/>
              <a:t>-Se trata de fortalecer la fraternidad, la dignidad y la conciencia de compartir un espacio único como usuarios del mismo, con la obligación de transmitirlo en condiciones similares de habitabilidad a las generaciones futuras.</a:t>
            </a:r>
          </a:p>
          <a:p>
            <a:pPr lvl="0" algn="just">
              <a:spcBef>
                <a:spcPts val="0"/>
              </a:spcBef>
              <a:buNone/>
            </a:pPr>
            <a:r>
              <a:rPr lang="es"/>
              <a:t>Temas contemporáneos de la disciplina</a:t>
            </a:r>
          </a:p>
          <a:p>
            <a:pPr lvl="0" algn="just">
              <a:spcBef>
                <a:spcPts val="0"/>
              </a:spcBef>
              <a:buNone/>
            </a:pPr>
            <a:r>
              <a:rPr lang="es"/>
              <a:t>1- Globalización</a:t>
            </a:r>
          </a:p>
          <a:p>
            <a:pPr lvl="0" algn="just">
              <a:spcBef>
                <a:spcPts val="0"/>
              </a:spcBef>
              <a:buNone/>
            </a:pPr>
            <a:r>
              <a:rPr lang="es"/>
              <a:t>Las nuevas formas de acceso al mercado, que determinan cambios espaciales en la escala mundial y tienen manifestaciones regionales y locales.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endParaRPr/>
          </a:p>
        </p:txBody>
      </p:sp>
      <p:sp>
        <p:nvSpPr>
          <p:cNvPr id="75" name="Shape 75"/>
          <p:cNvSpPr txBox="1">
            <a:spLocks noGrp="1"/>
          </p:cNvSpPr>
          <p:nvPr>
            <p:ph type="body" idx="1"/>
          </p:nvPr>
        </p:nvSpPr>
        <p:spPr>
          <a:xfrm>
            <a:off x="311700" y="544800"/>
            <a:ext cx="8520600" cy="4024200"/>
          </a:xfrm>
          <a:prstGeom prst="rect">
            <a:avLst/>
          </a:prstGeom>
        </p:spPr>
        <p:txBody>
          <a:bodyPr lIns="91425" tIns="91425" rIns="91425" bIns="91425" anchor="t" anchorCtr="0">
            <a:noAutofit/>
          </a:bodyPr>
          <a:lstStyle/>
          <a:p>
            <a:pPr lvl="0">
              <a:spcBef>
                <a:spcPts val="0"/>
              </a:spcBef>
              <a:buNone/>
            </a:pPr>
            <a:r>
              <a:rPr lang="es"/>
              <a:t>2- Proceso de urbanización</a:t>
            </a:r>
          </a:p>
          <a:p>
            <a:pPr lvl="0">
              <a:spcBef>
                <a:spcPts val="0"/>
              </a:spcBef>
              <a:buNone/>
            </a:pPr>
            <a:r>
              <a:rPr lang="es"/>
              <a:t>3-Sociedad del consumo:  se encuentra una geografía de la producción y una geografía del consumo</a:t>
            </a:r>
          </a:p>
          <a:p>
            <a:pPr lvl="0" rtl="0">
              <a:spcBef>
                <a:spcPts val="0"/>
              </a:spcBef>
              <a:buNone/>
            </a:pPr>
            <a:r>
              <a:rPr lang="es"/>
              <a:t>4-Ambiente y biodiversidad</a:t>
            </a:r>
          </a:p>
          <a:p>
            <a:pPr lvl="0" rtl="0">
              <a:spcBef>
                <a:spcPts val="0"/>
              </a:spcBef>
              <a:buNone/>
            </a:pPr>
            <a:r>
              <a:rPr lang="es"/>
              <a:t>5-Movilidad e identidad de la población: atender a sus formas de pensar, intervenir.</a:t>
            </a:r>
          </a:p>
          <a:p>
            <a:pPr lvl="0" rtl="0">
              <a:spcBef>
                <a:spcPts val="0"/>
              </a:spcBef>
              <a:buNone/>
            </a:pPr>
            <a:r>
              <a:rPr lang="es"/>
              <a:t>6- Patrimonio cultural</a:t>
            </a:r>
          </a:p>
          <a:p>
            <a:pPr lvl="0">
              <a:spcBef>
                <a:spcPts val="0"/>
              </a:spcBef>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endParaRPr/>
          </a:p>
        </p:txBody>
      </p:sp>
      <p:sp>
        <p:nvSpPr>
          <p:cNvPr id="81" name="Shape 81"/>
          <p:cNvSpPr txBox="1">
            <a:spLocks noGrp="1"/>
          </p:cNvSpPr>
          <p:nvPr>
            <p:ph type="body" idx="1"/>
          </p:nvPr>
        </p:nvSpPr>
        <p:spPr>
          <a:xfrm>
            <a:off x="219950" y="292850"/>
            <a:ext cx="8612400" cy="4275900"/>
          </a:xfrm>
          <a:prstGeom prst="rect">
            <a:avLst/>
          </a:prstGeom>
        </p:spPr>
        <p:txBody>
          <a:bodyPr lIns="91425" tIns="91425" rIns="91425" bIns="91425" anchor="t" anchorCtr="0">
            <a:noAutofit/>
          </a:bodyPr>
          <a:lstStyle/>
          <a:p>
            <a:pPr lvl="0">
              <a:spcBef>
                <a:spcPts val="0"/>
              </a:spcBef>
              <a:buNone/>
            </a:pPr>
            <a:r>
              <a:rPr lang="es"/>
              <a:t>7.- Territorio</a:t>
            </a:r>
          </a:p>
          <a:p>
            <a:pPr lvl="0">
              <a:spcBef>
                <a:spcPts val="0"/>
              </a:spcBef>
              <a:buNone/>
            </a:pPr>
            <a:r>
              <a:rPr lang="es"/>
              <a:t> Lucio Poma (Ciccolella, 2007), llaman la nueva competencia territorial, que se relaciona con la reconceptualización del territorio, la recuperación de su papel como elemento de identidad y diferenciación de la competencia global, donde la diversidad actúa como un factor clave para el desarrollo de ventajas competitivas, vistas no desde las grandes empresas, sino desde entramados socioproductivos pequeños.</a:t>
            </a:r>
          </a:p>
          <a:p>
            <a:pPr lvl="0">
              <a:spcBef>
                <a:spcPts val="0"/>
              </a:spcBef>
              <a:buNone/>
            </a:pPr>
            <a:r>
              <a:rPr lang="es"/>
              <a:t> “No existe territorio sin red, en el sentido que si se piensa en el territorio como el espacio apropiado por una sociedad que ejerce un dominio y un poder, casi obligatoriamente aparece la necesidad de 129 organizar la comunicación y la circulación en ese territorio. En ese sentido, la red es un medio para producir el territorio en la medida en que permite el control de la movilidad y el establecimiento de lazos permanentes entre lugares” (Blanco, 2007:48)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s"/>
              <a:t>Enseñanza de la Geografía en educación básica en México</a:t>
            </a:r>
          </a:p>
        </p:txBody>
      </p:sp>
      <p:sp>
        <p:nvSpPr>
          <p:cNvPr id="87" name="Shape 87"/>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s"/>
              <a:t>Actualmente, en México la enseñanza de la Geografía en educación primaria y secundaria tiene como referente las reformas curriculares de educación básica que se han presentado desde la década de los 90 hasta la fecha.</a:t>
            </a:r>
          </a:p>
          <a:p>
            <a:pPr lvl="0">
              <a:spcBef>
                <a:spcPts val="0"/>
              </a:spcBef>
              <a:buNone/>
            </a:pPr>
            <a:r>
              <a:rPr lang="es"/>
              <a:t>La referencia al espacio cercano en educación preescolar se aborda en los diversos campos formativos, en particular en el de Exploración y conocimiento del mundo, con la finalidad de que los alumnos desarrollen competencias en relación con el medio natural y social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s"/>
              <a:t>Conceptos, habilidades y actitudes geográficos</a:t>
            </a:r>
          </a:p>
        </p:txBody>
      </p:sp>
      <p:sp>
        <p:nvSpPr>
          <p:cNvPr id="93" name="Shape 93"/>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s"/>
              <a:t>En Geografía, vista como asignatura, los conceptos geográficos no deben ser supuestos dentro de la terminología propia de la disciplina que contribuye a ampliar el léxico geográfico. Sin duda, la asignatura demanda un vocabulario particular, tanto por el requerimiento de la conceptualización de las categorías de análisis espacial como por los diversos procesos dados en el espacio geográfico, y que regularmente se refieren con un término específico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endParaRPr/>
          </a:p>
        </p:txBody>
      </p:sp>
      <p:sp>
        <p:nvSpPr>
          <p:cNvPr id="99" name="Shape 99"/>
          <p:cNvSpPr txBox="1">
            <a:spLocks noGrp="1"/>
          </p:cNvSpPr>
          <p:nvPr>
            <p:ph type="body" idx="1"/>
          </p:nvPr>
        </p:nvSpPr>
        <p:spPr>
          <a:xfrm>
            <a:off x="311700" y="292850"/>
            <a:ext cx="8520600" cy="4275900"/>
          </a:xfrm>
          <a:prstGeom prst="rect">
            <a:avLst/>
          </a:prstGeom>
        </p:spPr>
        <p:txBody>
          <a:bodyPr lIns="91425" tIns="91425" rIns="91425" bIns="91425" anchor="t" anchorCtr="0">
            <a:noAutofit/>
          </a:bodyPr>
          <a:lstStyle/>
          <a:p>
            <a:pPr lvl="0">
              <a:spcBef>
                <a:spcPts val="0"/>
              </a:spcBef>
              <a:buNone/>
            </a:pPr>
            <a:r>
              <a:rPr lang="es"/>
              <a:t> Las habilidades geográficas están fundamentadas en el método geográfico.</a:t>
            </a:r>
          </a:p>
          <a:p>
            <a:pPr lvl="0">
              <a:spcBef>
                <a:spcPts val="0"/>
              </a:spcBef>
              <a:buNone/>
            </a:pPr>
            <a:r>
              <a:rPr lang="es"/>
              <a:t>La observación se convierte en el punto de partida para la percepción de los procesos; consiste en la toma de conciencia del objeto de estudio.El análisis debe aparecer como paso metodológico posterior. Una habilidad de suma importancia es la representación. La geografía es una disciplina que utiliza, de forma sistemática, diversas técnicas cartográficas como elemento esencial de su metodología</a:t>
            </a:r>
          </a:p>
          <a:p>
            <a:pPr lvl="0">
              <a:spcBef>
                <a:spcPts val="0"/>
              </a:spcBef>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endParaRPr/>
          </a:p>
        </p:txBody>
      </p:sp>
      <p:sp>
        <p:nvSpPr>
          <p:cNvPr id="105" name="Shape 105"/>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s"/>
              <a:t>Finalmente, la habilidad más demandante es la interpretación, que consiste en la explicación “traducida” de los conocimientos adquiridos a nuevas formas de expresión, pero que manifiesta la comprensión general de los procesos geográficos.</a:t>
            </a:r>
          </a:p>
        </p:txBody>
      </p:sp>
    </p:spTree>
  </p:cSld>
  <p:clrMapOvr>
    <a:masterClrMapping/>
  </p:clrMapOvr>
</p:sld>
</file>

<file path=ppt/theme/theme1.xml><?xml version="1.0" encoding="utf-8"?>
<a:theme xmlns:a="http://schemas.openxmlformats.org/drawingml/2006/main"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1210</Words>
  <PresentationFormat>Presentación en pantalla (16:9)</PresentationFormat>
  <Paragraphs>51</Paragraphs>
  <Slides>17</Slides>
  <Notes>17</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17</vt:i4>
      </vt:variant>
    </vt:vector>
  </HeadingPairs>
  <TitlesOfParts>
    <vt:vector size="21" baseType="lpstr">
      <vt:lpstr>Arial</vt:lpstr>
      <vt:lpstr>Amatic SC</vt:lpstr>
      <vt:lpstr>Source Code Pro</vt:lpstr>
      <vt:lpstr>beach-day</vt:lpstr>
      <vt:lpstr>los retos de la geografía en educación básica</vt:lpstr>
      <vt:lpstr>Diapositiva 2</vt:lpstr>
      <vt:lpstr>Diapositiva 3</vt:lpstr>
      <vt:lpstr>Diapositiva 4</vt:lpstr>
      <vt:lpstr>Diapositiva 5</vt:lpstr>
      <vt:lpstr>Enseñanza de la Geografía en educación básica en México</vt:lpstr>
      <vt:lpstr>Conceptos, habilidades y actitudes geográficos</vt:lpstr>
      <vt:lpstr>Diapositiva 8</vt:lpstr>
      <vt:lpstr>Diapositiva 9</vt:lpstr>
      <vt:lpstr>Diapositiva 10</vt:lpstr>
      <vt:lpstr>objetivos tradicionales de la educación geográfica</vt:lpstr>
      <vt:lpstr>Escalas de estudio</vt:lpstr>
      <vt:lpstr>Diapositiva 13</vt:lpstr>
      <vt:lpstr>componentes</vt:lpstr>
      <vt:lpstr>Diapositiva 15</vt:lpstr>
      <vt:lpstr>Diapositiva 16</vt:lpstr>
      <vt:lpstr>Diapositiva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retos de la geografía en educación básica</dc:title>
  <dc:creator>Javier</dc:creator>
  <cp:lastModifiedBy>Javier</cp:lastModifiedBy>
  <cp:revision>1</cp:revision>
  <dcterms:modified xsi:type="dcterms:W3CDTF">2016-09-25T21:06:05Z</dcterms:modified>
</cp:coreProperties>
</file>