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8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81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5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9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4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37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0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476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2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90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6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3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A458AE-81AD-40D2-B747-ACDC6B771430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E05294-94E7-40A3-B8D9-0D396A6B8B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59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8.wdp"/><Relationship Id="rId2" Type="http://schemas.openxmlformats.org/officeDocument/2006/relationships/hyperlink" Target="http://greav.ub.edu/relatosdigitale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hyperlink" Target="https://mural.ly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creately.com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4" Type="http://schemas.openxmlformats.org/officeDocument/2006/relationships/hyperlink" Target="http://es.pintere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42A81-24BC-4ECF-9C46-44E04FEA0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56" y="812434"/>
            <a:ext cx="7738814" cy="4394988"/>
          </a:xfrm>
        </p:spPr>
        <p:txBody>
          <a:bodyPr/>
          <a:lstStyle/>
          <a:p>
            <a:r>
              <a:rPr lang="es-MX" sz="6000" dirty="0">
                <a:latin typeface="Berlin Sans FB" panose="020E0602020502020306" pitchFamily="34" charset="0"/>
              </a:rPr>
              <a:t>Narrativa digital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E7A376-EB5C-4402-ADE6-3CF753C8E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612" y="6291094"/>
            <a:ext cx="2292285" cy="408243"/>
          </a:xfrm>
        </p:spPr>
        <p:txBody>
          <a:bodyPr>
            <a:normAutofit/>
          </a:bodyPr>
          <a:lstStyle/>
          <a:p>
            <a:pPr algn="r"/>
            <a:r>
              <a:rPr lang="es-MX" sz="1100" dirty="0">
                <a:latin typeface="Berlin Sans FB" panose="020E0602020502020306" pitchFamily="34" charset="0"/>
              </a:rPr>
              <a:t>Septiembre </a:t>
            </a:r>
            <a:r>
              <a:rPr lang="es-MX" dirty="0">
                <a:latin typeface="Berlin Sans FB" panose="020E0602020502020306" pitchFamily="34" charset="0"/>
              </a:rPr>
              <a:t>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530F41-4062-472D-A639-0D712D10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8" b="92979" l="10000" r="90000">
                        <a14:foregroundMark x1="25833" y1="38298" x2="31833" y2="47234"/>
                        <a14:foregroundMark x1="41333" y1="92979" x2="42667" y2="89574"/>
                        <a14:foregroundMark x1="73667" y1="8511" x2="70667" y2="8298"/>
                        <a14:foregroundMark x1="25667" y1="40851" x2="30333" y2="47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742" y="3167286"/>
            <a:ext cx="3473384" cy="2720818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EB91EC3A-A202-4562-A806-015F7033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4355" l="1478" r="97537">
                        <a14:foregroundMark x1="30049" y1="4032" x2="45813" y2="7258"/>
                        <a14:foregroundMark x1="62562" y1="4839" x2="69458" y2="3226"/>
                        <a14:foregroundMark x1="10345" y1="26210" x2="12315" y2="38710"/>
                        <a14:foregroundMark x1="12315" y1="38710" x2="12315" y2="38710"/>
                        <a14:foregroundMark x1="19704" y1="25806" x2="7389" y2="23790"/>
                        <a14:foregroundMark x1="2956" y1="27419" x2="2956" y2="33871"/>
                        <a14:foregroundMark x1="7389" y1="50403" x2="19704" y2="51210"/>
                        <a14:foregroundMark x1="11823" y1="42742" x2="18227" y2="46774"/>
                        <a14:foregroundMark x1="5419" y1="53629" x2="15271" y2="53629"/>
                        <a14:foregroundMark x1="4926" y1="56452" x2="27586" y2="58468"/>
                        <a14:foregroundMark x1="1970" y1="83065" x2="4926" y2="85887"/>
                        <a14:foregroundMark x1="34975" y1="23790" x2="32512" y2="30645"/>
                        <a14:foregroundMark x1="41872" y1="24194" x2="47783" y2="33065"/>
                        <a14:foregroundMark x1="89163" y1="23387" x2="98522" y2="36694"/>
                        <a14:foregroundMark x1="98522" y1="36694" x2="93596" y2="48790"/>
                        <a14:foregroundMark x1="93596" y1="48790" x2="93596" y2="48790"/>
                        <a14:foregroundMark x1="59113" y1="51210" x2="70443" y2="48790"/>
                        <a14:foregroundMark x1="82759" y1="44758" x2="82759" y2="44758"/>
                        <a14:foregroundMark x1="81773" y1="54435" x2="81773" y2="54435"/>
                        <a14:foregroundMark x1="78325" y1="53629" x2="83744" y2="53629"/>
                        <a14:foregroundMark x1="79738" y1="64239" x2="87685" y2="65323"/>
                        <a14:foregroundMark x1="89163" y1="82696" x2="93103" y2="83065"/>
                        <a14:foregroundMark x1="75862" y1="81452" x2="78702" y2="81718"/>
                        <a14:foregroundMark x1="88831" y1="82258" x2="93103" y2="82258"/>
                        <a14:foregroundMark x1="77806" y1="82258" x2="71429" y2="82258"/>
                        <a14:foregroundMark x1="94089" y1="82258" x2="88831" y2="82258"/>
                        <a14:foregroundMark x1="58128" y1="81048" x2="72906" y2="85484"/>
                        <a14:foregroundMark x1="62562" y1="87097" x2="58128" y2="87097"/>
                        <a14:foregroundMark x1="55665" y1="91129" x2="68966" y2="91935"/>
                        <a14:foregroundMark x1="51724" y1="93952" x2="72414" y2="94758"/>
                        <a14:foregroundMark x1="24138" y1="94355" x2="40887" y2="93548"/>
                        <a14:foregroundMark x1="40887" y1="93548" x2="42857" y2="93548"/>
                        <a14:foregroundMark x1="22167" y1="85081" x2="30542" y2="85484"/>
                        <a14:foregroundMark x1="67980" y1="58468" x2="69014" y2="61428"/>
                        <a14:foregroundMark x1="52239" y1="58159" x2="52329" y2="58334"/>
                        <a14:foregroundMark x1="59503" y1="59738" x2="60591" y2="57661"/>
                        <a14:foregroundMark x1="74051" y1="71466" x2="74147" y2="72250"/>
                        <a14:foregroundMark x1="74159" y1="72245" x2="73942" y2="71534"/>
                        <a14:foregroundMark x1="79310" y1="68952" x2="78354" y2="68795"/>
                        <a14:foregroundMark x1="73033" y1="72743" x2="72802" y2="72281"/>
                        <a14:foregroundMark x1="75862" y1="86290" x2="80957" y2="86421"/>
                        <a14:foregroundMark x1="91985" y1="86425" x2="97537" y2="82258"/>
                        <a14:backgroundMark x1="51724" y1="54839" x2="52709" y2="58065"/>
                        <a14:backgroundMark x1="52709" y1="58468" x2="52487" y2="59377"/>
                        <a14:backgroundMark x1="93103" y1="87903" x2="81773" y2="87500"/>
                        <a14:backgroundMark x1="19704" y1="72177" x2="52709" y2="66129"/>
                        <a14:backgroundMark x1="52709" y1="66129" x2="72906" y2="72177"/>
                        <a14:backgroundMark x1="20197" y1="68548" x2="26601" y2="67339"/>
                        <a14:backgroundMark x1="64039" y1="64516" x2="72906" y2="72177"/>
                        <a14:backgroundMark x1="73399" y1="72581" x2="74877" y2="74597"/>
                        <a14:backgroundMark x1="72906" y1="72581" x2="40394" y2="64919"/>
                        <a14:backgroundMark x1="40394" y1="64919" x2="24631" y2="71371"/>
                        <a14:backgroundMark x1="24631" y1="71371" x2="22660" y2="7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2" y="3133695"/>
            <a:ext cx="3048525" cy="37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inta: inclinada hacia arriba 8">
            <a:extLst>
              <a:ext uri="{FF2B5EF4-FFF2-40B4-BE49-F238E27FC236}">
                <a16:creationId xmlns:a16="http://schemas.microsoft.com/office/drawing/2014/main" id="{5B376BFC-3DCC-4E70-A9CF-7C7D22A5BCC6}"/>
              </a:ext>
            </a:extLst>
          </p:cNvPr>
          <p:cNvSpPr/>
          <p:nvPr/>
        </p:nvSpPr>
        <p:spPr>
          <a:xfrm>
            <a:off x="539750" y="5384800"/>
            <a:ext cx="2718326" cy="807363"/>
          </a:xfrm>
          <a:prstGeom prst="ribbon2">
            <a:avLst>
              <a:gd name="adj1" fmla="val 33333"/>
              <a:gd name="adj2" fmla="val 7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49C6D6-C96C-4EEA-9293-3BCB945FD08F}"/>
              </a:ext>
            </a:extLst>
          </p:cNvPr>
          <p:cNvSpPr txBox="1"/>
          <p:nvPr/>
        </p:nvSpPr>
        <p:spPr>
          <a:xfrm>
            <a:off x="950806" y="5364884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7° </a:t>
            </a:r>
            <a:r>
              <a:rPr lang="es-MX" sz="2800" dirty="0">
                <a:latin typeface="Berlin Sans FB" panose="020E0602020502020306" pitchFamily="34" charset="0"/>
              </a:rPr>
              <a:t>semestre</a:t>
            </a:r>
            <a:r>
              <a:rPr lang="es-MX" sz="2800" dirty="0"/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9047705-3FAC-4E78-BEB8-51B1B66C3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900" y="-731186"/>
            <a:ext cx="5479710" cy="30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7FB19-682A-49F5-BC68-CB672628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4"/>
            <a:ext cx="8059468" cy="1605441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5. </a:t>
            </a:r>
            <a:r>
              <a:rPr lang="es-MX" b="1" dirty="0">
                <a:latin typeface="Berlin Sans FB" panose="020E0602020502020306" pitchFamily="34" charset="0"/>
              </a:rPr>
              <a:t>Crear o seleccionar los recursos.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936F2-BD7C-4022-919A-A9D37176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1829453"/>
            <a:ext cx="6213613" cy="3593591"/>
          </a:xfrm>
        </p:spPr>
        <p:txBody>
          <a:bodyPr>
            <a:normAutofit fontScale="92500" lnSpcReduction="20000"/>
          </a:bodyPr>
          <a:lstStyle/>
          <a:p>
            <a:r>
              <a:rPr lang="es-MX" sz="3200" dirty="0">
                <a:latin typeface="Berlin Sans FB" panose="020E0602020502020306" pitchFamily="34" charset="0"/>
              </a:rPr>
              <a:t>Ha llegado el momento de producir la historia. Durante esta fase los alumnos deberán grabar la voz en off, seleccionar la música, y elegir o crear las imágenes, videos, estadísticas, mapas, ilustraciones y demás recursos que apoyarán la historia.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4BF1925F-2F15-43D9-8570-6ED833F9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8" b="95302" l="2367" r="89941">
                        <a14:foregroundMark x1="28994" y1="5369" x2="58580" y2="9060"/>
                        <a14:foregroundMark x1="35503" y1="1678" x2="40237" y2="4698"/>
                        <a14:foregroundMark x1="14793" y1="13758" x2="50296" y2="12081"/>
                        <a14:foregroundMark x1="50296" y1="12081" x2="53846" y2="12081"/>
                        <a14:foregroundMark x1="15385" y1="15436" x2="6509" y2="24161"/>
                        <a14:foregroundMark x1="21893" y1="43960" x2="37278" y2="51007"/>
                        <a14:foregroundMark x1="44379" y1="40268" x2="49704" y2="40268"/>
                        <a14:foregroundMark x1="20710" y1="53356" x2="33136" y2="54362"/>
                        <a14:foregroundMark x1="4142" y1="64094" x2="4142" y2="64094"/>
                        <a14:foregroundMark x1="2367" y1="57383" x2="2959" y2="21477"/>
                        <a14:foregroundMark x1="18343" y1="91946" x2="52071" y2="92282"/>
                        <a14:foregroundMark x1="13609" y1="95973" x2="71598" y2="95302"/>
                        <a14:foregroundMark x1="71598" y1="95302" x2="72781" y2="9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3944761"/>
            <a:ext cx="1684067" cy="296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>
            <a:extLst>
              <a:ext uri="{FF2B5EF4-FFF2-40B4-BE49-F238E27FC236}">
                <a16:creationId xmlns:a16="http://schemas.microsoft.com/office/drawing/2014/main" id="{792CA3B1-9A38-4EDA-A1FB-466413BF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51" l="599" r="95210">
                        <a14:foregroundMark x1="70659" y1="11921" x2="599" y2="7285"/>
                        <a14:foregroundMark x1="40719" y1="7285" x2="59281" y2="7285"/>
                        <a14:foregroundMark x1="39521" y1="6291" x2="65868" y2="5629"/>
                        <a14:foregroundMark x1="37725" y1="5629" x2="52695" y2="4636"/>
                        <a14:foregroundMark x1="49701" y1="1325" x2="38323" y2="662"/>
                        <a14:foregroundMark x1="34132" y1="43046" x2="34132" y2="44702"/>
                        <a14:foregroundMark x1="68862" y1="39735" x2="93413" y2="44040"/>
                        <a14:foregroundMark x1="72455" y1="42384" x2="67066" y2="40066"/>
                        <a14:foregroundMark x1="67066" y1="37748" x2="74251" y2="40066"/>
                        <a14:foregroundMark x1="67665" y1="44371" x2="95808" y2="46689"/>
                        <a14:foregroundMark x1="95808" y1="46689" x2="92814" y2="40066"/>
                        <a14:foregroundMark x1="73054" y1="48013" x2="89820" y2="48013"/>
                        <a14:foregroundMark x1="26347" y1="91391" x2="74850" y2="93709"/>
                        <a14:foregroundMark x1="19760" y1="95364" x2="16168" y2="94371"/>
                        <a14:foregroundMark x1="50299" y1="90066" x2="43114" y2="88411"/>
                        <a14:foregroundMark x1="41317" y1="97351" x2="44910" y2="91722"/>
                        <a14:foregroundMark x1="56886" y1="96026" x2="55689" y2="92384"/>
                        <a14:foregroundMark x1="85030" y1="91391" x2="79641" y2="83444"/>
                        <a14:foregroundMark x1="90419" y1="96358" x2="84431" y2="96689"/>
                        <a14:foregroundMark x1="67665" y1="41060" x2="65269" y2="44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58" y="1037390"/>
            <a:ext cx="1684068" cy="304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6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E500-B5E4-4D63-B997-C7B17D98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36" y="567916"/>
            <a:ext cx="7633742" cy="1492132"/>
          </a:xfrm>
        </p:spPr>
        <p:txBody>
          <a:bodyPr/>
          <a:lstStyle/>
          <a:p>
            <a:r>
              <a:rPr lang="es-MX" b="1" dirty="0"/>
              <a:t>6. </a:t>
            </a:r>
            <a:r>
              <a:rPr lang="es-MX" b="1" dirty="0">
                <a:latin typeface="Berlin Sans FB" panose="020E0602020502020306" pitchFamily="34" charset="0"/>
              </a:rPr>
              <a:t>Montarlo todo.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2BD38-482F-4E95-BDF3-76412995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36" y="1632204"/>
            <a:ext cx="5304279" cy="3593591"/>
          </a:xfrm>
        </p:spPr>
        <p:txBody>
          <a:bodyPr>
            <a:noAutofit/>
          </a:bodyPr>
          <a:lstStyle/>
          <a:p>
            <a:r>
              <a:rPr lang="es-MX" sz="2800" dirty="0">
                <a:latin typeface="Berlin Sans FB" panose="020E0602020502020306" pitchFamily="34" charset="0"/>
              </a:rPr>
              <a:t>Con la historia escrita y todos los recursos preparados, los alumnos ya pueden ponerse manos a la obra y elaborar su creación. Una buena idea es proporcionarles una rúbrica que les oriente acerca de las metas básicas a cumplir y las habilidades extra que les harán subir de nota.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E049734-8D26-4281-B3C9-2EAB3E3D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9" b="97659" l="2381" r="94643">
                        <a14:foregroundMark x1="17262" y1="32776" x2="20238" y2="17391"/>
                        <a14:foregroundMark x1="22619" y1="11371" x2="60714" y2="13712"/>
                        <a14:foregroundMark x1="35119" y1="4013" x2="68452" y2="13043"/>
                        <a14:foregroundMark x1="35714" y1="39130" x2="60119" y2="40803"/>
                        <a14:foregroundMark x1="48214" y1="37124" x2="47024" y2="35786"/>
                        <a14:foregroundMark x1="64881" y1="39465" x2="64286" y2="39130"/>
                        <a14:foregroundMark x1="61905" y1="38127" x2="60714" y2="37124"/>
                        <a14:foregroundMark x1="35119" y1="94314" x2="72024" y2="92642"/>
                        <a14:foregroundMark x1="26786" y1="97324" x2="54762" y2="96990"/>
                        <a14:foregroundMark x1="54762" y1="96990" x2="80357" y2="97993"/>
                        <a14:foregroundMark x1="80357" y1="97993" x2="83333" y2="97993"/>
                        <a14:foregroundMark x1="11905" y1="51839" x2="45833" y2="51839"/>
                        <a14:foregroundMark x1="15476" y1="46823" x2="94643" y2="52174"/>
                        <a14:foregroundMark x1="64881" y1="48495" x2="81548" y2="48161"/>
                        <a14:foregroundMark x1="12500" y1="58528" x2="45238" y2="57525"/>
                        <a14:foregroundMark x1="45238" y1="57525" x2="80952" y2="58194"/>
                        <a14:foregroundMark x1="5357" y1="51505" x2="2381" y2="5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1168572"/>
            <a:ext cx="1883561" cy="33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9">
            <a:extLst>
              <a:ext uri="{FF2B5EF4-FFF2-40B4-BE49-F238E27FC236}">
                <a16:creationId xmlns:a16="http://schemas.microsoft.com/office/drawing/2014/main" id="{D75265F1-8240-4F26-B3C4-CC8C4EF0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1" b="95588" l="6316" r="92632">
                        <a14:foregroundMark x1="14737" y1="49510" x2="14737" y2="49510"/>
                        <a14:foregroundMark x1="25263" y1="39706" x2="43158" y2="39216"/>
                        <a14:foregroundMark x1="28421" y1="51961" x2="54737" y2="52451"/>
                        <a14:foregroundMark x1="18947" y1="19608" x2="33684" y2="5882"/>
                        <a14:foregroundMark x1="33684" y1="5882" x2="64211" y2="11275"/>
                        <a14:foregroundMark x1="64211" y1="11275" x2="69474" y2="21078"/>
                        <a14:foregroundMark x1="27368" y1="2941" x2="56842" y2="2941"/>
                        <a14:foregroundMark x1="8421" y1="9804" x2="12632" y2="26471"/>
                        <a14:foregroundMark x1="89474" y1="8333" x2="92632" y2="14706"/>
                        <a14:foregroundMark x1="75789" y1="28431" x2="45263" y2="32353"/>
                        <a14:foregroundMark x1="45263" y1="32353" x2="35789" y2="60784"/>
                        <a14:foregroundMark x1="29474" y1="66667" x2="82105" y2="84314"/>
                        <a14:foregroundMark x1="74737" y1="92647" x2="22105" y2="92157"/>
                        <a14:foregroundMark x1="28421" y1="87745" x2="16842" y2="85784"/>
                        <a14:foregroundMark x1="6316" y1="95588" x2="36842" y2="95098"/>
                        <a14:foregroundMark x1="36842" y1="95098" x2="69474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15" y="3290142"/>
            <a:ext cx="1550882" cy="33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9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FC1BA-2A09-49D7-AF22-30DB7E4E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7. </a:t>
            </a:r>
            <a:r>
              <a:rPr lang="es-MX" b="1" dirty="0">
                <a:latin typeface="Berlin Sans FB" panose="020E0602020502020306" pitchFamily="34" charset="0"/>
              </a:rPr>
              <a:t>Compartir.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25C41-6E35-474D-BC7C-B7514215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915350"/>
            <a:ext cx="6290717" cy="3593591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Berlin Sans FB" panose="020E0602020502020306" pitchFamily="34" charset="0"/>
              </a:rPr>
              <a:t>Tanto en clase, con sus compañeros, como en la Red, que les dará acceso a un público mucho más amplio y les motivará.</a:t>
            </a:r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755CDF9D-D826-49DA-A599-33817E50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6744" l="1596" r="96809">
                        <a14:foregroundMark x1="44681" y1="5581" x2="25000" y2="3721"/>
                        <a14:foregroundMark x1="25000" y1="3721" x2="12234" y2="19070"/>
                        <a14:foregroundMark x1="12234" y1="19070" x2="12234" y2="24651"/>
                        <a14:foregroundMark x1="7447" y1="16744" x2="7447" y2="33488"/>
                        <a14:foregroundMark x1="96809" y1="26512" x2="78191" y2="30233"/>
                        <a14:foregroundMark x1="97872" y1="33953" x2="92553" y2="26047"/>
                        <a14:foregroundMark x1="57979" y1="68372" x2="76596" y2="68372"/>
                        <a14:foregroundMark x1="70745" y1="63256" x2="67553" y2="60465"/>
                        <a14:foregroundMark x1="1596" y1="61395" x2="8511" y2="61395"/>
                        <a14:foregroundMark x1="13830" y1="95814" x2="44681" y2="93023"/>
                        <a14:foregroundMark x1="57979" y1="62791" x2="57979" y2="68837"/>
                        <a14:foregroundMark x1="57447" y1="87907" x2="56915" y2="93953"/>
                        <a14:foregroundMark x1="48404" y1="93953" x2="78191" y2="94419"/>
                        <a14:foregroundMark x1="52660" y1="96744" x2="73936" y2="96744"/>
                        <a14:foregroundMark x1="73936" y1="96744" x2="85638" y2="95814"/>
                        <a14:foregroundMark x1="85638" y1="95349" x2="85638" y2="9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50" y="4013995"/>
            <a:ext cx="2486851" cy="28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8D281509-652F-4989-9464-6E0D898E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6364" l="3057" r="95197">
                        <a14:foregroundMark x1="24454" y1="9545" x2="39301" y2="6818"/>
                        <a14:foregroundMark x1="39301" y1="6818" x2="41485" y2="8636"/>
                        <a14:foregroundMark x1="28384" y1="26364" x2="34934" y2="28182"/>
                        <a14:foregroundMark x1="59825" y1="7727" x2="73362" y2="7727"/>
                        <a14:foregroundMark x1="60699" y1="3636" x2="63755" y2="909"/>
                        <a14:foregroundMark x1="62445" y1="41818" x2="57205" y2="42727"/>
                        <a14:foregroundMark x1="65066" y1="41364" x2="71616" y2="58636"/>
                        <a14:foregroundMark x1="64192" y1="20455" x2="75983" y2="19545"/>
                        <a14:foregroundMark x1="3057" y1="70909" x2="7424" y2="65455"/>
                        <a14:foregroundMark x1="12227" y1="91364" x2="29258" y2="90909"/>
                        <a14:foregroundMark x1="29258" y1="90909" x2="87773" y2="92727"/>
                        <a14:foregroundMark x1="72926" y1="96364" x2="86900" y2="96364"/>
                        <a14:foregroundMark x1="94323" y1="70909" x2="95197" y2="83182"/>
                        <a14:foregroundMark x1="62882" y1="85909" x2="62445" y2="7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99" y="3771649"/>
            <a:ext cx="3212604" cy="3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9DF456F-BDCA-454C-8055-9824ECA8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" b="96517" l="6186" r="90722">
                        <a14:foregroundMark x1="78351" y1="6965" x2="39175" y2="7463"/>
                        <a14:foregroundMark x1="41237" y1="2488" x2="61856" y2="2488"/>
                        <a14:foregroundMark x1="15464" y1="39801" x2="9278" y2="45274"/>
                        <a14:foregroundMark x1="86598" y1="11940" x2="88660" y2="22886"/>
                        <a14:foregroundMark x1="90722" y1="57214" x2="88660" y2="45274"/>
                        <a14:foregroundMark x1="27835" y1="96517" x2="41237" y2="88557"/>
                        <a14:foregroundMark x1="41237" y1="88557" x2="69072" y2="80100"/>
                        <a14:foregroundMark x1="88660" y1="96517" x2="77320" y2="96020"/>
                        <a14:foregroundMark x1="7216" y1="50249" x2="15464" y2="50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2159881"/>
            <a:ext cx="2267247" cy="46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2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AFACA-CDF4-40CE-A55E-3AF4CD4C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8. </a:t>
            </a:r>
            <a:r>
              <a:rPr lang="es-MX" b="1" dirty="0">
                <a:latin typeface="Berlin Sans FB" panose="020E0602020502020306" pitchFamily="34" charset="0"/>
              </a:rPr>
              <a:t>Reflexionar y comentar.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8D5114-3BF2-4CE9-B28D-18B0C4FB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7"/>
            <a:ext cx="4983071" cy="4601098"/>
          </a:xfrm>
        </p:spPr>
        <p:txBody>
          <a:bodyPr>
            <a:noAutofit/>
          </a:bodyPr>
          <a:lstStyle/>
          <a:p>
            <a:r>
              <a:rPr lang="es-MX" sz="2400" dirty="0">
                <a:latin typeface="Berlin Sans FB" panose="020E0602020502020306" pitchFamily="34" charset="0"/>
              </a:rPr>
              <a:t>Es importante que al final los alumnos reflexionen acerca del proceso y reciban opiniones de otros. ¿Cómo se ha desarrollado la tarea? ¿Qué han aprendido? ¿Qué errores han cometido? Esto desarrollará su capacidad de autocrítica y les ayudará a mejorar en su próxima historia digital.</a:t>
            </a:r>
          </a:p>
        </p:txBody>
      </p:sp>
      <p:pic>
        <p:nvPicPr>
          <p:cNvPr id="5" name="Picture 50">
            <a:extLst>
              <a:ext uri="{FF2B5EF4-FFF2-40B4-BE49-F238E27FC236}">
                <a16:creationId xmlns:a16="http://schemas.microsoft.com/office/drawing/2014/main" id="{F0116A3D-697B-43BC-A940-D55E881B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96970" l="6471" r="94706">
                        <a14:foregroundMark x1="37647" y1="9091" x2="56471" y2="12121"/>
                        <a14:foregroundMark x1="35882" y1="4377" x2="53529" y2="5051"/>
                        <a14:foregroundMark x1="42353" y1="1347" x2="37059" y2="1010"/>
                        <a14:foregroundMark x1="8235" y1="58249" x2="7059" y2="70034"/>
                        <a14:foregroundMark x1="7059" y1="97306" x2="6471" y2="93603"/>
                        <a14:foregroundMark x1="94706" y1="76431" x2="89412" y2="57576"/>
                        <a14:foregroundMark x1="23529" y1="10101" x2="54118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213">
            <a:off x="5923155" y="1325584"/>
            <a:ext cx="3122475" cy="54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6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33BBC-AE17-4F55-9565-4FFAF396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34" y="-886531"/>
            <a:ext cx="8335618" cy="4064627"/>
          </a:xfrm>
        </p:spPr>
        <p:txBody>
          <a:bodyPr>
            <a:noAutofit/>
          </a:bodyPr>
          <a:lstStyle/>
          <a:p>
            <a:r>
              <a:rPr lang="es-MX" sz="12000" dirty="0">
                <a:latin typeface="Berlin Sans FB" panose="020E0602020502020306" pitchFamily="34" charset="0"/>
              </a:rPr>
              <a:t>Gracias</a:t>
            </a:r>
            <a:r>
              <a:rPr lang="es-MX" sz="15000" dirty="0">
                <a:latin typeface="Berlin Sans FB" panose="020E0602020502020306" pitchFamily="34" charset="0"/>
              </a:rPr>
              <a:t> </a:t>
            </a:r>
          </a:p>
        </p:txBody>
      </p:sp>
      <p:pic>
        <p:nvPicPr>
          <p:cNvPr id="5" name="Picture 48">
            <a:extLst>
              <a:ext uri="{FF2B5EF4-FFF2-40B4-BE49-F238E27FC236}">
                <a16:creationId xmlns:a16="http://schemas.microsoft.com/office/drawing/2014/main" id="{8CD1B6E4-CB45-4C53-BFFC-702F2D9A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" b="94891" l="4667" r="94667">
                        <a14:foregroundMark x1="7333" y1="2920" x2="26000" y2="16423"/>
                        <a14:foregroundMark x1="26000" y1="16423" x2="31333" y2="16423"/>
                        <a14:foregroundMark x1="34000" y1="5839" x2="56000" y2="3650"/>
                        <a14:foregroundMark x1="5333" y1="40146" x2="11333" y2="40146"/>
                        <a14:foregroundMark x1="18667" y1="31752" x2="68000" y2="37956"/>
                        <a14:foregroundMark x1="94667" y1="52190" x2="78667" y2="50730"/>
                        <a14:foregroundMark x1="74000" y1="44526" x2="58000" y2="31022"/>
                        <a14:foregroundMark x1="15333" y1="94891" x2="36667" y2="84672"/>
                        <a14:foregroundMark x1="36667" y1="84672" x2="38000" y2="82117"/>
                        <a14:foregroundMark x1="78667" y1="73358" x2="41333" y2="68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0" y="3178096"/>
            <a:ext cx="187719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B721B841-5829-442F-B33F-5BC21D3A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3" b="96117" l="5263" r="89474">
                        <a14:foregroundMark x1="8421" y1="17476" x2="41053" y2="9709"/>
                        <a14:foregroundMark x1="41053" y1="9709" x2="74737" y2="9709"/>
                        <a14:foregroundMark x1="74737" y1="9709" x2="75789" y2="18447"/>
                        <a14:foregroundMark x1="81053" y1="11165" x2="52632" y2="5825"/>
                        <a14:foregroundMark x1="52632" y1="5825" x2="25263" y2="5825"/>
                        <a14:foregroundMark x1="28421" y1="5825" x2="57895" y2="3883"/>
                        <a14:foregroundMark x1="57895" y1="3883" x2="57895" y2="3883"/>
                        <a14:foregroundMark x1="24211" y1="42718" x2="22105" y2="40777"/>
                        <a14:foregroundMark x1="46316" y1="37864" x2="51579" y2="60680"/>
                        <a14:foregroundMark x1="52632" y1="36408" x2="67368" y2="42718"/>
                        <a14:foregroundMark x1="21053" y1="60194" x2="22105" y2="74272"/>
                        <a14:foregroundMark x1="22105" y1="74272" x2="23158" y2="74757"/>
                        <a14:foregroundMark x1="65263" y1="55825" x2="68421" y2="70388"/>
                        <a14:foregroundMark x1="68421" y1="70388" x2="68421" y2="70388"/>
                        <a14:foregroundMark x1="10526" y1="92233" x2="41053" y2="93689"/>
                        <a14:foregroundMark x1="41053" y1="93689" x2="72632" y2="93204"/>
                        <a14:foregroundMark x1="72632" y1="93204" x2="72632" y2="93204"/>
                        <a14:foregroundMark x1="26316" y1="87379" x2="56842" y2="87379"/>
                        <a14:foregroundMark x1="56842" y1="87379" x2="71579" y2="86893"/>
                        <a14:foregroundMark x1="5263" y1="96117" x2="66316" y2="94175"/>
                        <a14:foregroundMark x1="66316" y1="94175" x2="85263" y2="96117"/>
                        <a14:foregroundMark x1="5263" y1="11650" x2="11579" y2="21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44" y="3178096"/>
            <a:ext cx="158133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1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7FE41-7EA2-4881-A97A-125B9438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¿Que es una narrativa digital?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87849-EE84-47B2-8857-B1DF2026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453" y="1874517"/>
            <a:ext cx="6166047" cy="4571998"/>
          </a:xfrm>
        </p:spPr>
        <p:txBody>
          <a:bodyPr>
            <a:normAutofit/>
          </a:bodyPr>
          <a:lstStyle/>
          <a:p>
            <a:pPr fontAlgn="base"/>
            <a:r>
              <a:rPr lang="es-MX" sz="2400" dirty="0">
                <a:latin typeface="Berlin Sans FB" panose="020E0602020502020306" pitchFamily="34" charset="0"/>
              </a:rPr>
              <a:t>La narrativa digital es una técnica educativa que permite a los estudiantes aprender mediante la creación de historias apoyadas en el uso de las TIC. </a:t>
            </a:r>
          </a:p>
          <a:p>
            <a:pPr fontAlgn="base"/>
            <a:r>
              <a:rPr lang="es-MX" sz="2400" dirty="0">
                <a:latin typeface="Berlin Sans FB" panose="020E0602020502020306" pitchFamily="34" charset="0"/>
              </a:rPr>
              <a:t>Aunque el concepto de narración no es nada nuevo – el ser humano ha adquirido conocimientos a lo largo de la historia gracias a la narrativa oral y escrita –, la aparición de las nuevas tecnologías ha ampliado y potenciado su abanico de posibilidades. </a:t>
            </a: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3005A986-419D-48C8-90E3-CE55DA07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5" b="94975" l="7143" r="97959">
                        <a14:foregroundMark x1="12245" y1="9045" x2="43878" y2="4020"/>
                        <a14:foregroundMark x1="43878" y1="4020" x2="53061" y2="6533"/>
                        <a14:foregroundMark x1="92857" y1="4523" x2="86735" y2="12060"/>
                        <a14:foregroundMark x1="14286" y1="52261" x2="8163" y2="59296"/>
                        <a14:foregroundMark x1="40816" y1="38191" x2="42857" y2="63317"/>
                        <a14:foregroundMark x1="23469" y1="93467" x2="58163" y2="91960"/>
                        <a14:foregroundMark x1="58163" y1="91960" x2="64286" y2="91960"/>
                        <a14:foregroundMark x1="18367" y1="93467" x2="51020" y2="95477"/>
                        <a14:foregroundMark x1="51020" y1="95477" x2="72449" y2="95477"/>
                        <a14:foregroundMark x1="97959" y1="6030" x2="95918" y2="3015"/>
                        <a14:foregroundMark x1="61224" y1="4523" x2="70408" y2="7538"/>
                        <a14:foregroundMark x1="9184" y1="23116" x2="9184" y2="12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3734281"/>
            <a:ext cx="1460500" cy="296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993AE-1EC0-4527-A61E-DEA71EFD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¿QUÉ SON LOS RELATOS DIGITALES?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B6C3D-48E2-4A66-B68A-BB6FEF28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23" y="1632204"/>
            <a:ext cx="7633742" cy="3593591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s-MX" sz="2400" dirty="0">
                <a:latin typeface="Berlin Sans FB" panose="020E0602020502020306" pitchFamily="34" charset="0"/>
              </a:rPr>
              <a:t>Los relatos digitales o </a:t>
            </a:r>
            <a:r>
              <a:rPr lang="es-MX" sz="2400" i="1" dirty="0">
                <a:latin typeface="Berlin Sans FB" panose="020E0602020502020306" pitchFamily="34" charset="0"/>
                <a:hlinkClick r:id="rId2"/>
              </a:rPr>
              <a:t>digital </a:t>
            </a:r>
            <a:r>
              <a:rPr lang="es-MX" sz="2400" i="1" dirty="0" err="1">
                <a:latin typeface="Berlin Sans FB" panose="020E0602020502020306" pitchFamily="34" charset="0"/>
                <a:hlinkClick r:id="rId2"/>
              </a:rPr>
              <a:t>storytelling</a:t>
            </a:r>
            <a:r>
              <a:rPr lang="es-MX" sz="2400" i="1" dirty="0">
                <a:latin typeface="Berlin Sans FB" panose="020E0602020502020306" pitchFamily="34" charset="0"/>
              </a:rPr>
              <a:t> </a:t>
            </a:r>
            <a:r>
              <a:rPr lang="es-MX" sz="2400" dirty="0">
                <a:latin typeface="Berlin Sans FB" panose="020E0602020502020306" pitchFamily="34" charset="0"/>
              </a:rPr>
              <a:t>son el arte de contar historias con la ayuda de herramientas digitales como el video, los interactivos, el audio y otros muchos recursos TIC. Esta técnica puede involucrar tanto a profesores como a alumnos en el aula:</a:t>
            </a:r>
          </a:p>
          <a:p>
            <a:pPr fontAlgn="base"/>
            <a:r>
              <a:rPr lang="es-MX" sz="2400" dirty="0">
                <a:latin typeface="Berlin Sans FB" panose="020E0602020502020306" pitchFamily="34" charset="0"/>
              </a:rPr>
              <a:t>Los </a:t>
            </a:r>
            <a:r>
              <a:rPr lang="es-MX" sz="2400" b="1" dirty="0">
                <a:latin typeface="Berlin Sans FB" panose="020E0602020502020306" pitchFamily="34" charset="0"/>
              </a:rPr>
              <a:t>profesores</a:t>
            </a:r>
            <a:r>
              <a:rPr lang="es-MX" sz="2400" dirty="0">
                <a:latin typeface="Berlin Sans FB" panose="020E0602020502020306" pitchFamily="34" charset="0"/>
              </a:rPr>
              <a:t> pueden crear historias digitales para despertar el interés de los alumnos por un determinado tema, o para presentarles la materia en un formato más interesante.</a:t>
            </a:r>
          </a:p>
          <a:p>
            <a:pPr fontAlgn="base"/>
            <a:r>
              <a:rPr lang="es-MX" sz="2400" dirty="0">
                <a:latin typeface="Berlin Sans FB" panose="020E0602020502020306" pitchFamily="34" charset="0"/>
              </a:rPr>
              <a:t>Los </a:t>
            </a:r>
            <a:r>
              <a:rPr lang="es-MX" sz="2400" b="1" dirty="0">
                <a:latin typeface="Berlin Sans FB" panose="020E0602020502020306" pitchFamily="34" charset="0"/>
              </a:rPr>
              <a:t>alumnos</a:t>
            </a:r>
            <a:r>
              <a:rPr lang="es-MX" sz="2400" dirty="0">
                <a:latin typeface="Berlin Sans FB" panose="020E0602020502020306" pitchFamily="34" charset="0"/>
              </a:rPr>
              <a:t> pueden utilizar relatos digitales como una potente herramienta de aprendizaje. Les ayudará a desarrollar competencias como la digital o la lingüística, entre otras; fomentar su creatividad, y trabajar distintos procesos cognitivos, como la comprensión, el análisis o la síntesis. Se convertirán en creadores de contenidos y no en meros consumidores.</a:t>
            </a:r>
          </a:p>
          <a:p>
            <a:endParaRPr lang="es-MX" dirty="0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1A4145C7-3A86-4AD1-832B-A025C415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5" b="94286" l="3226" r="88172">
                        <a14:foregroundMark x1="16129" y1="14286" x2="68817" y2="5714"/>
                        <a14:foregroundMark x1="68817" y1="5714" x2="84946" y2="14286"/>
                        <a14:foregroundMark x1="64516" y1="1905" x2="26882" y2="1905"/>
                        <a14:foregroundMark x1="5376" y1="67619" x2="5376" y2="75238"/>
                        <a14:foregroundMark x1="21505" y1="50476" x2="21505" y2="64286"/>
                        <a14:foregroundMark x1="23656" y1="53333" x2="18280" y2="60952"/>
                        <a14:foregroundMark x1="43011" y1="31905" x2="68817" y2="30476"/>
                        <a14:foregroundMark x1="22581" y1="93333" x2="78495" y2="90952"/>
                        <a14:foregroundMark x1="78495" y1="90952" x2="79570" y2="90952"/>
                        <a14:foregroundMark x1="16129" y1="96667" x2="76344" y2="94286"/>
                        <a14:foregroundMark x1="76344" y1="94286" x2="88172" y2="94286"/>
                        <a14:foregroundMark x1="55914" y1="30000" x2="88172" y2="1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40" y="4732628"/>
            <a:ext cx="8858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C35824C-563F-466E-B30B-853706A3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5" b="95694" l="3226" r="92473">
                        <a14:foregroundMark x1="17204" y1="9091" x2="72043" y2="7656"/>
                        <a14:foregroundMark x1="72043" y1="7656" x2="78495" y2="16268"/>
                        <a14:foregroundMark x1="66667" y1="6220" x2="26882" y2="4785"/>
                        <a14:foregroundMark x1="4301" y1="56938" x2="12903" y2="64593"/>
                        <a14:foregroundMark x1="77419" y1="69856" x2="76344" y2="34928"/>
                        <a14:foregroundMark x1="93548" y1="60766" x2="88172" y2="51196"/>
                        <a14:foregroundMark x1="31183" y1="95694" x2="65591" y2="93780"/>
                        <a14:foregroundMark x1="83871" y1="37321" x2="74194" y2="3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65" y="4732629"/>
            <a:ext cx="960085" cy="2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D99CB0D-E1D9-4ECB-A421-3F4C1D80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4" b="99043" l="7527" r="87097">
                        <a14:foregroundMark x1="18280" y1="9091" x2="68817" y2="7177"/>
                        <a14:foregroundMark x1="67742" y1="5263" x2="30108" y2="1914"/>
                        <a14:foregroundMark x1="11828" y1="11483" x2="15054" y2="23923"/>
                        <a14:foregroundMark x1="10753" y1="39713" x2="21505" y2="60766"/>
                        <a14:foregroundMark x1="20430" y1="64593" x2="21505" y2="76077"/>
                        <a14:foregroundMark x1="62366" y1="64115" x2="72043" y2="75598"/>
                        <a14:foregroundMark x1="8602" y1="96172" x2="40860" y2="91866"/>
                        <a14:foregroundMark x1="40860" y1="91866" x2="44086" y2="99043"/>
                        <a14:foregroundMark x1="47312" y1="73206" x2="37634" y2="93780"/>
                        <a14:foregroundMark x1="26882" y1="92823" x2="40860" y2="61244"/>
                        <a14:foregroundMark x1="40860" y1="61244" x2="41935" y2="60766"/>
                        <a14:foregroundMark x1="58065" y1="84211" x2="80645" y2="92823"/>
                        <a14:foregroundMark x1="51613" y1="97129" x2="74194" y2="96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84" y="5361158"/>
            <a:ext cx="666061" cy="14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6">
            <a:extLst>
              <a:ext uri="{FF2B5EF4-FFF2-40B4-BE49-F238E27FC236}">
                <a16:creationId xmlns:a16="http://schemas.microsoft.com/office/drawing/2014/main" id="{261D3827-FAE4-4C03-AE3C-A2379BAE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8" b="96238" l="3165" r="89241">
                        <a14:foregroundMark x1="61392" y1="22571" x2="20253" y2="26019"/>
                        <a14:foregroundMark x1="26582" y1="22257" x2="50633" y2="24765"/>
                        <a14:foregroundMark x1="10759" y1="28840" x2="55063" y2="6583"/>
                        <a14:foregroundMark x1="55063" y1="6583" x2="63291" y2="8150"/>
                        <a14:foregroundMark x1="61392" y1="7837" x2="5696" y2="15361"/>
                        <a14:foregroundMark x1="12025" y1="9091" x2="51899" y2="5956"/>
                        <a14:foregroundMark x1="58861" y1="4702" x2="36709" y2="2821"/>
                        <a14:foregroundMark x1="44304" y1="25705" x2="44304" y2="25705"/>
                        <a14:foregroundMark x1="13291" y1="40439" x2="44937" y2="34169"/>
                        <a14:foregroundMark x1="37975" y1="33856" x2="36076" y2="33542"/>
                        <a14:foregroundMark x1="23418" y1="33542" x2="17089" y2="33856"/>
                        <a14:foregroundMark x1="20253" y1="45768" x2="15823" y2="42320"/>
                        <a14:foregroundMark x1="36076" y1="38558" x2="51266" y2="47649"/>
                        <a14:foregroundMark x1="52532" y1="33229" x2="63291" y2="38558"/>
                        <a14:foregroundMark x1="61392" y1="65204" x2="75316" y2="70846"/>
                        <a14:foregroundMark x1="14557" y1="92790" x2="43038" y2="92163"/>
                        <a14:foregroundMark x1="5696" y1="96238" x2="38608" y2="95611"/>
                        <a14:foregroundMark x1="60759" y1="42006" x2="60127" y2="38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39" y="5274000"/>
            <a:ext cx="784542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0">
            <a:extLst>
              <a:ext uri="{FF2B5EF4-FFF2-40B4-BE49-F238E27FC236}">
                <a16:creationId xmlns:a16="http://schemas.microsoft.com/office/drawing/2014/main" id="{BAF3283B-10C9-47F5-AB7D-4318E4BA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5" b="95545" l="7292" r="97917">
                        <a14:foregroundMark x1="7292" y1="62376" x2="31250" y2="32178"/>
                        <a14:foregroundMark x1="31250" y1="32178" x2="31250" y2="31683"/>
                        <a14:foregroundMark x1="31250" y1="33168" x2="66667" y2="54455"/>
                        <a14:foregroundMark x1="63542" y1="55941" x2="29167" y2="39604"/>
                        <a14:foregroundMark x1="17708" y1="17327" x2="17708" y2="39109"/>
                        <a14:foregroundMark x1="9375" y1="24752" x2="30208" y2="1485"/>
                        <a14:foregroundMark x1="47917" y1="2970" x2="67708" y2="8416"/>
                        <a14:foregroundMark x1="75000" y1="56931" x2="87500" y2="61386"/>
                        <a14:foregroundMark x1="80208" y1="61881" x2="97917" y2="62871"/>
                        <a14:foregroundMark x1="56250" y1="35149" x2="77083" y2="39604"/>
                        <a14:foregroundMark x1="30208" y1="40594" x2="34375" y2="68317"/>
                        <a14:foregroundMark x1="58333" y1="63861" x2="58333" y2="63861"/>
                        <a14:foregroundMark x1="11458" y1="95545" x2="53125" y2="92079"/>
                        <a14:foregroundMark x1="14583" y1="58911" x2="25000" y2="73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8" y="5310000"/>
            <a:ext cx="735682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6">
            <a:extLst>
              <a:ext uri="{FF2B5EF4-FFF2-40B4-BE49-F238E27FC236}">
                <a16:creationId xmlns:a16="http://schemas.microsoft.com/office/drawing/2014/main" id="{9F4EAAF2-7B3A-446E-8D77-D79E5424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62" b="95298" l="3165" r="95570">
                        <a14:foregroundMark x1="5063" y1="18495" x2="25316" y2="33229"/>
                        <a14:foregroundMark x1="19620" y1="42006" x2="29114" y2="37304"/>
                        <a14:foregroundMark x1="43671" y1="37304" x2="50000" y2="36991"/>
                        <a14:foregroundMark x1="60759" y1="37304" x2="16456" y2="37304"/>
                        <a14:foregroundMark x1="62658" y1="36364" x2="53797" y2="37304"/>
                        <a14:foregroundMark x1="59494" y1="32288" x2="60759" y2="37304"/>
                        <a14:foregroundMark x1="90506" y1="20690" x2="95570" y2="17868"/>
                        <a14:foregroundMark x1="15823" y1="11599" x2="58861" y2="7210"/>
                        <a14:foregroundMark x1="19620" y1="37304" x2="16456" y2="41066"/>
                        <a14:foregroundMark x1="27848" y1="93103" x2="60759" y2="92476"/>
                        <a14:foregroundMark x1="15823" y1="95611" x2="70886" y2="95611"/>
                        <a14:foregroundMark x1="17722" y1="40439" x2="22152" y2="46082"/>
                        <a14:foregroundMark x1="47468" y1="3762" x2="72785" y2="9404"/>
                        <a14:foregroundMark x1="3797" y1="15674" x2="5696" y2="37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45" y="5272628"/>
            <a:ext cx="80237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3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0F463-3AAC-43BD-853C-D221EE8A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25" y="422142"/>
            <a:ext cx="8298007" cy="1492132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latin typeface="Berlin Sans FB" panose="020E0602020502020306" pitchFamily="34" charset="0"/>
              </a:rPr>
              <a:t>Tipos de narrativas digitales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6D13D-2F34-4FEE-BC1B-C11D4DAF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2"/>
            <a:ext cx="5945149" cy="359359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s-MX" b="1" u="sng" dirty="0"/>
              <a:t>1. Narrativas personales</a:t>
            </a:r>
            <a:r>
              <a:rPr lang="es-MX" dirty="0"/>
              <a:t>. Pueden ser desde historias de experiencias vitales propias hasta relatos creativos ficticios. Para que funcionen bien deben tener un comienzo que enganche, un nudo y un desenlace con una conclusión. Permiten trabajar la escritura creativa, así como temas trasversales o de educación en valores. Aquí tienes un ejemplo.</a:t>
            </a:r>
          </a:p>
          <a:p>
            <a:pPr fontAlgn="base"/>
            <a:r>
              <a:rPr lang="es-MX" b="1" u="sng" dirty="0"/>
              <a:t>2. Historias que analizan eventos históricos.</a:t>
            </a:r>
            <a:r>
              <a:rPr lang="es-MX" u="sng" dirty="0"/>
              <a:t> </a:t>
            </a:r>
            <a:r>
              <a:rPr lang="es-MX" dirty="0"/>
              <a:t>Narran y examinan los hitos que han marcado la historia. Para ilustrarlas se pueden utilizar materiales de archivo, como audios, imágenes, videos, titulares de antiguos diarios.</a:t>
            </a:r>
          </a:p>
          <a:p>
            <a:pPr fontAlgn="base"/>
            <a:r>
              <a:rPr lang="es-MX" b="1" dirty="0"/>
              <a:t>3</a:t>
            </a:r>
            <a:r>
              <a:rPr lang="es-MX" b="1" u="sng" dirty="0"/>
              <a:t>. Historias informativas o instructivas. </a:t>
            </a:r>
            <a:r>
              <a:rPr lang="es-MX" dirty="0"/>
              <a:t>Sirven para exponer y desarrollar distintos temas o contenidos, o incluso para explicar procesos. </a:t>
            </a:r>
          </a:p>
          <a:p>
            <a:endParaRPr lang="es-MX" dirty="0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3B67399E-D519-4B62-AF4B-AC53DFDF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6899" l="4103" r="93333">
                        <a14:foregroundMark x1="4103" y1="5426" x2="26154" y2="13953"/>
                        <a14:foregroundMark x1="31282" y1="8527" x2="54359" y2="2326"/>
                        <a14:foregroundMark x1="54359" y1="2326" x2="60000" y2="3101"/>
                        <a14:foregroundMark x1="93846" y1="7364" x2="74359" y2="17442"/>
                        <a14:foregroundMark x1="74359" y1="17442" x2="70256" y2="21318"/>
                        <a14:foregroundMark x1="72308" y1="22093" x2="80513" y2="17442"/>
                        <a14:foregroundMark x1="43077" y1="27907" x2="54872" y2="26357"/>
                        <a14:foregroundMark x1="60000" y1="26744" x2="52308" y2="27519"/>
                        <a14:foregroundMark x1="39487" y1="67829" x2="40513" y2="96899"/>
                        <a14:foregroundMark x1="34872" y1="27907" x2="45128" y2="31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60" y="4085718"/>
            <a:ext cx="2046772" cy="27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8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E8B3D8-3F6A-4037-B883-0A6A413A4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6" b="8303"/>
          <a:stretch/>
        </p:blipFill>
        <p:spPr>
          <a:xfrm>
            <a:off x="719100" y="318052"/>
            <a:ext cx="8023052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C909-028B-4C13-B885-1BBA028C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28" y="382385"/>
            <a:ext cx="7633742" cy="1492132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4D4D4D"/>
                </a:solidFill>
                <a:latin typeface="Arial" panose="020B0604020202020204" pitchFamily="34" charset="0"/>
              </a:rPr>
              <a:t>1. </a:t>
            </a:r>
            <a:r>
              <a:rPr lang="es-MX" b="1" dirty="0">
                <a:solidFill>
                  <a:srgbClr val="4D4D4D"/>
                </a:solidFill>
                <a:latin typeface="Berlin Sans FB" panose="020E0602020502020306" pitchFamily="34" charset="0"/>
              </a:rPr>
              <a:t>Comenzar con una idea.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E1579-2B27-41D2-B584-6B27089A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7"/>
            <a:ext cx="6010682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4D4D4D"/>
                </a:solidFill>
                <a:latin typeface="Berlin Sans FB" panose="020E0602020502020306" pitchFamily="34" charset="0"/>
              </a:rPr>
              <a:t>Todas las buenas historias giran en torno a una. Puede ser un tema de la asignatura, una pregunta, un contenido de actualidad, un valor que quieras trabajar… Una vez decidida, hay que concretarla y definir una propuesta: ya sea escrita en unas líneas o dibujada mediante un esquema. Este será el comienzo de la historia digital, que puede ser divulgativa o de ficción.</a:t>
            </a:r>
            <a:endParaRPr lang="es-MX" sz="240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A21AEB-91DB-45FB-8105-34414742E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5" b="99045" l="4605" r="90132">
                        <a14:foregroundMark x1="87500" y1="42038" x2="80921" y2="25159"/>
                        <a14:foregroundMark x1="80921" y1="23885" x2="36184" y2="8280"/>
                        <a14:foregroundMark x1="36184" y1="8280" x2="25658" y2="8280"/>
                        <a14:foregroundMark x1="35526" y1="3822" x2="67763" y2="3185"/>
                        <a14:foregroundMark x1="36842" y1="51274" x2="65132" y2="30255"/>
                        <a14:foregroundMark x1="65132" y1="30255" x2="66447" y2="29936"/>
                        <a14:foregroundMark x1="34868" y1="33121" x2="66447" y2="62739"/>
                        <a14:foregroundMark x1="53947" y1="84076" x2="46711" y2="49363"/>
                        <a14:foregroundMark x1="32237" y1="39490" x2="37500" y2="62739"/>
                        <a14:foregroundMark x1="12500" y1="29936" x2="12500" y2="42038"/>
                        <a14:foregroundMark x1="10526" y1="28981" x2="25658" y2="29936"/>
                        <a14:foregroundMark x1="86842" y1="25478" x2="84868" y2="35350"/>
                        <a14:foregroundMark x1="91447" y1="24204" x2="83553" y2="24204"/>
                        <a14:foregroundMark x1="46711" y1="31529" x2="82036" y2="50390"/>
                        <a14:foregroundMark x1="67105" y1="53185" x2="68421" y2="30255"/>
                        <a14:foregroundMark x1="34211" y1="28981" x2="34868" y2="50000"/>
                        <a14:foregroundMark x1="27632" y1="50637" x2="30263" y2="61146"/>
                        <a14:foregroundMark x1="38816" y1="42038" x2="38816" y2="42038"/>
                        <a14:foregroundMark x1="70395" y1="55732" x2="71053" y2="58599"/>
                        <a14:foregroundMark x1="30921" y1="95860" x2="77632" y2="96178"/>
                        <a14:foregroundMark x1="40132" y1="68471" x2="40789" y2="81847"/>
                        <a14:foregroundMark x1="71053" y1="68790" x2="61184" y2="83121"/>
                        <a14:foregroundMark x1="41447" y1="82484" x2="56579" y2="74841"/>
                        <a14:foregroundMark x1="53289" y1="38854" x2="64474" y2="52229"/>
                        <a14:foregroundMark x1="51974" y1="41401" x2="53947" y2="48089"/>
                        <a14:foregroundMark x1="17105" y1="97452" x2="53289" y2="97452"/>
                        <a14:foregroundMark x1="54605" y1="97452" x2="86842" y2="97452"/>
                        <a14:foregroundMark x1="51316" y1="97452" x2="23684" y2="97452"/>
                        <a14:foregroundMark x1="40132" y1="98408" x2="36842" y2="99363"/>
                        <a14:foregroundMark x1="25658" y1="61783" x2="26974" y2="64968"/>
                        <a14:foregroundMark x1="4605" y1="46178" x2="9211" y2="47452"/>
                        <a14:backgroundMark x1="80263" y1="51274" x2="90132" y2="54140"/>
                        <a14:backgroundMark x1="82895" y1="50637" x2="89474" y2="52548"/>
                        <a14:backgroundMark x1="89474" y1="54459" x2="90132" y2="57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521" y="1874517"/>
            <a:ext cx="2090899" cy="43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40109-B3E7-411F-86BA-3E413802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82385"/>
            <a:ext cx="8390772" cy="190361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2. </a:t>
            </a:r>
            <a:r>
              <a:rPr lang="es-MX" b="1" dirty="0">
                <a:latin typeface="Berlin Sans FB" panose="020E0602020502020306" pitchFamily="34" charset="0"/>
              </a:rPr>
              <a:t>Investigar, explorar y aprender.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1B273-4899-4135-8A6C-71722738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268" y="1710002"/>
            <a:ext cx="5615235" cy="3593591"/>
          </a:xfrm>
        </p:spPr>
        <p:txBody>
          <a:bodyPr>
            <a:noAutofit/>
          </a:bodyPr>
          <a:lstStyle/>
          <a:p>
            <a:r>
              <a:rPr lang="es-MX" sz="2800" dirty="0">
                <a:latin typeface="Berlin Sans FB" panose="020E0602020502020306" pitchFamily="34" charset="0"/>
              </a:rPr>
              <a:t>Antes de comenzar a escribir, los alumnos deben documentarse y convertirse en expertos en el tema. Es bueno que durante el proceso vayan organizando la información, ya que les servirá para estructurarla y sintetizarla a la hora de escribir. Pueden hacerlo mediante </a:t>
            </a:r>
            <a:r>
              <a:rPr lang="es-MX" sz="2800" dirty="0">
                <a:latin typeface="Berlin Sans FB" panose="020E0602020502020306" pitchFamily="34" charset="0"/>
                <a:hlinkClick r:id="rId2" tooltip="Creately.com"/>
              </a:rPr>
              <a:t>mapas conceptuales</a:t>
            </a:r>
            <a:r>
              <a:rPr lang="es-MX" sz="2800" dirty="0">
                <a:latin typeface="Berlin Sans FB" panose="020E0602020502020306" pitchFamily="34" charset="0"/>
              </a:rPr>
              <a:t>, </a:t>
            </a:r>
            <a:r>
              <a:rPr lang="es-MX" sz="2800" dirty="0">
                <a:latin typeface="Berlin Sans FB" panose="020E0602020502020306" pitchFamily="34" charset="0"/>
                <a:hlinkClick r:id="rId3" tooltip="Mural.ly"/>
              </a:rPr>
              <a:t>murales digitales</a:t>
            </a:r>
            <a:r>
              <a:rPr lang="es-MX" sz="2800" dirty="0">
                <a:latin typeface="Berlin Sans FB" panose="020E0602020502020306" pitchFamily="34" charset="0"/>
              </a:rPr>
              <a:t>, herramientas como </a:t>
            </a:r>
            <a:r>
              <a:rPr lang="es-MX" sz="2800" dirty="0">
                <a:latin typeface="Berlin Sans FB" panose="020E0602020502020306" pitchFamily="34" charset="0"/>
                <a:hlinkClick r:id="rId4"/>
              </a:rPr>
              <a:t>Pinterest</a:t>
            </a:r>
            <a:r>
              <a:rPr lang="es-MX" sz="2800" dirty="0">
                <a:latin typeface="Berlin Sans FB" panose="020E0602020502020306" pitchFamily="34" charset="0"/>
              </a:rPr>
              <a:t>…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DC8C603-5ACC-4BD6-84F1-8683616E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4" b="95699" l="3315" r="98343">
                        <a14:foregroundMark x1="19337" y1="53763" x2="98343" y2="71685"/>
                        <a14:foregroundMark x1="23204" y1="52330" x2="80110" y2="55914"/>
                        <a14:foregroundMark x1="76243" y1="52688" x2="41436" y2="50179"/>
                        <a14:foregroundMark x1="19337" y1="73118" x2="16575" y2="83871"/>
                        <a14:foregroundMark x1="11602" y1="95699" x2="59116" y2="89964"/>
                        <a14:foregroundMark x1="3315" y1="79570" x2="6630" y2="80645"/>
                        <a14:foregroundMark x1="7182" y1="80645" x2="7182" y2="80645"/>
                        <a14:foregroundMark x1="75138" y1="7168" x2="49171" y2="3584"/>
                        <a14:foregroundMark x1="49171" y1="3584" x2="33149" y2="6810"/>
                        <a14:foregroundMark x1="35359" y1="71326" x2="71271" y2="72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5" y="3989163"/>
            <a:ext cx="1861137" cy="28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7">
            <a:extLst>
              <a:ext uri="{FF2B5EF4-FFF2-40B4-BE49-F238E27FC236}">
                <a16:creationId xmlns:a16="http://schemas.microsoft.com/office/drawing/2014/main" id="{4E29621F-BED7-4019-8A75-CE36791F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115" l="3704" r="98354">
                        <a14:foregroundMark x1="69959" y1="8173" x2="45679" y2="2404"/>
                        <a14:foregroundMark x1="45679" y1="2404" x2="44033" y2="0"/>
                        <a14:foregroundMark x1="20576" y1="36058" x2="21811" y2="42788"/>
                        <a14:foregroundMark x1="3704" y1="57692" x2="8230" y2="67308"/>
                        <a14:foregroundMark x1="31687" y1="40865" x2="54733" y2="47596"/>
                        <a14:foregroundMark x1="55967" y1="47596" x2="65432" y2="46154"/>
                        <a14:foregroundMark x1="33745" y1="48077" x2="49794" y2="43750"/>
                        <a14:foregroundMark x1="34568" y1="43750" x2="46914" y2="51923"/>
                        <a14:foregroundMark x1="76132" y1="37019" x2="63374" y2="45192"/>
                        <a14:foregroundMark x1="89712" y1="52404" x2="98765" y2="56250"/>
                        <a14:foregroundMark x1="31276" y1="90865" x2="55967" y2="92788"/>
                        <a14:foregroundMark x1="55967" y1="92788" x2="81070" y2="91827"/>
                        <a14:foregroundMark x1="81070" y1="91827" x2="82305" y2="91827"/>
                        <a14:foregroundMark x1="52263" y1="97115" x2="61317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" y="1068518"/>
            <a:ext cx="2314729" cy="19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8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23539-9C25-4613-BD1B-B66B2199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3</a:t>
            </a:r>
            <a:r>
              <a:rPr lang="es-MX" b="1" dirty="0">
                <a:latin typeface="Berlin Sans FB" panose="020E0602020502020306" pitchFamily="34" charset="0"/>
              </a:rPr>
              <a:t>. Escribir la narración.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A02CD-D399-482B-9ABF-E9AACC34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632204"/>
            <a:ext cx="6561972" cy="3593591"/>
          </a:xfrm>
        </p:spPr>
        <p:txBody>
          <a:bodyPr>
            <a:noAutofit/>
          </a:bodyPr>
          <a:lstStyle/>
          <a:p>
            <a:r>
              <a:rPr lang="es-MX" sz="2800" dirty="0">
                <a:latin typeface="Berlin Sans FB" panose="020E0602020502020306" pitchFamily="34" charset="0"/>
              </a:rPr>
              <a:t>No hay que tener miedo a la hoja en blanco. Seguramente, los dos pasos anteriores habrán resuelto ya la introducción y la estructura de la historia. Ahora solo deben preocuparse por utilizar el mayor rango de vocabulario posible, seleccionar la persona en que estará narrada la historia y estructurar la historia en torno a los elementos básicos de la narración: comienzo, nudo y desenlace.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5076AA-9B53-407C-B8A6-5166B109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4" b="95755" l="1923" r="97436">
                        <a14:foregroundMark x1="33333" y1="15094" x2="57692" y2="3774"/>
                        <a14:foregroundMark x1="57692" y1="3774" x2="72436" y2="11792"/>
                        <a14:foregroundMark x1="5128" y1="54245" x2="7692" y2="54717"/>
                        <a14:foregroundMark x1="90385" y1="36321" x2="90385" y2="39623"/>
                        <a14:foregroundMark x1="71795" y1="52830" x2="91667" y2="54717"/>
                        <a14:foregroundMark x1="90385" y1="49057" x2="89103" y2="63679"/>
                        <a14:foregroundMark x1="44231" y1="88679" x2="67308" y2="90566"/>
                        <a14:foregroundMark x1="38462" y1="94811" x2="72436" y2="96226"/>
                        <a14:foregroundMark x1="95513" y1="50000" x2="97436" y2="63679"/>
                        <a14:foregroundMark x1="63462" y1="50472" x2="78205" y2="58962"/>
                        <a14:foregroundMark x1="60897" y1="56132" x2="74359" y2="61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3809" y="1128451"/>
            <a:ext cx="2290969" cy="31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5185C-1468-40BD-89A4-4B8C3F7C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/>
              <a:t>4. </a:t>
            </a:r>
            <a:r>
              <a:rPr lang="es-MX" b="1" dirty="0">
                <a:latin typeface="Berlin Sans FB" panose="020E0602020502020306" pitchFamily="34" charset="0"/>
              </a:rPr>
              <a:t>Dibujar y planificar el guion.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BA2C2-8B9E-4C5C-B913-455076AD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246" y="2151530"/>
            <a:ext cx="5587253" cy="3728064"/>
          </a:xfrm>
        </p:spPr>
        <p:txBody>
          <a:bodyPr>
            <a:normAutofit lnSpcReduction="10000"/>
          </a:bodyPr>
          <a:lstStyle/>
          <a:p>
            <a:r>
              <a:rPr lang="es-MX" sz="3200" dirty="0">
                <a:latin typeface="Berlin Sans FB" panose="020E0602020502020306" pitchFamily="34" charset="0"/>
              </a:rPr>
              <a:t>Una vez escrita la historia, hay que pensar cómo se va a ilustrar. ¿Qué imágenes o recursos van a dar forma a la historia digital? ¿Cómo se conjugarán? ¿Qué se quiere mostrar?</a:t>
            </a:r>
          </a:p>
        </p:txBody>
      </p:sp>
      <p:pic>
        <p:nvPicPr>
          <p:cNvPr id="5" name="Picture 60">
            <a:extLst>
              <a:ext uri="{FF2B5EF4-FFF2-40B4-BE49-F238E27FC236}">
                <a16:creationId xmlns:a16="http://schemas.microsoft.com/office/drawing/2014/main" id="{8D273756-6764-4A8A-BA64-8CBFD15A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5703" l="4094" r="95322">
                        <a14:foregroundMark x1="15789" y1="11719" x2="58480" y2="7422"/>
                        <a14:foregroundMark x1="58480" y1="7422" x2="73099" y2="7422"/>
                        <a14:foregroundMark x1="61404" y1="7813" x2="43860" y2="1953"/>
                        <a14:foregroundMark x1="43860" y1="1953" x2="29240" y2="4297"/>
                        <a14:foregroundMark x1="4094" y1="43359" x2="8187" y2="53906"/>
                        <a14:foregroundMark x1="95322" y1="43750" x2="85965" y2="43359"/>
                        <a14:foregroundMark x1="4094" y1="88672" x2="11696" y2="94531"/>
                        <a14:foregroundMark x1="90643" y1="95703" x2="82456" y2="9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4" y="1981881"/>
            <a:ext cx="2490224" cy="37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616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120</TotalTime>
  <Words>827</Words>
  <Application>Microsoft Office PowerPoint</Application>
  <PresentationFormat>Presentación en pantalla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</vt:lpstr>
      <vt:lpstr>Gill Sans MT</vt:lpstr>
      <vt:lpstr>Impact</vt:lpstr>
      <vt:lpstr>Distintivo</vt:lpstr>
      <vt:lpstr>Narrativa digital </vt:lpstr>
      <vt:lpstr>¿Que es una narrativa digital?</vt:lpstr>
      <vt:lpstr>¿QUÉ SON LOS RELATOS DIGITALES? </vt:lpstr>
      <vt:lpstr>Tipos de narrativas digitales </vt:lpstr>
      <vt:lpstr>Presentación de PowerPoint</vt:lpstr>
      <vt:lpstr>1. Comenzar con una idea.</vt:lpstr>
      <vt:lpstr>2. Investigar, explorar y aprender.</vt:lpstr>
      <vt:lpstr>3. Escribir la narración.</vt:lpstr>
      <vt:lpstr>4. Dibujar y planificar el guion.</vt:lpstr>
      <vt:lpstr>5. Crear o seleccionar los recursos.</vt:lpstr>
      <vt:lpstr>6. Montarlo todo.</vt:lpstr>
      <vt:lpstr>7. Compartir.</vt:lpstr>
      <vt:lpstr>8. Reflexionar y comentar.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Narrativa digital</dc:title>
  <dc:creator>sonia yvonne garza flores</dc:creator>
  <cp:lastModifiedBy>ELIZABETH GUADALUPE RAMOS SUAREZ</cp:lastModifiedBy>
  <cp:revision>14</cp:revision>
  <dcterms:created xsi:type="dcterms:W3CDTF">2019-06-28T06:04:14Z</dcterms:created>
  <dcterms:modified xsi:type="dcterms:W3CDTF">2021-09-23T12:05:08Z</dcterms:modified>
</cp:coreProperties>
</file>