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93" r:id="rId5"/>
    <p:sldId id="304" r:id="rId6"/>
    <p:sldId id="303" r:id="rId7"/>
    <p:sldId id="302" r:id="rId8"/>
    <p:sldId id="301" r:id="rId9"/>
    <p:sldId id="300" r:id="rId10"/>
    <p:sldId id="299" r:id="rId11"/>
    <p:sldId id="298" r:id="rId12"/>
    <p:sldId id="297" r:id="rId13"/>
    <p:sldId id="296" r:id="rId14"/>
    <p:sldId id="295" r:id="rId15"/>
    <p:sldId id="294" r:id="rId16"/>
    <p:sldId id="305" r:id="rId17"/>
    <p:sldId id="306" r:id="rId18"/>
    <p:sldId id="288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D9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660"/>
  </p:normalViewPr>
  <p:slideViewPr>
    <p:cSldViewPr>
      <p:cViewPr varScale="1">
        <p:scale>
          <a:sx n="68" d="100"/>
          <a:sy n="68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10/09/2022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36096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>
                  <a:solidFill>
                    <a:schemeClr val="tx1"/>
                  </a:solidFill>
                </a:rPr>
                <a:t>PROYECTO SOCIAL Y CIENTÍFICO</a:t>
              </a: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 l="17710" t="39374" r="59424" b="17314"/>
          <a:stretch>
            <a:fillRect/>
          </a:stretch>
        </p:blipFill>
        <p:spPr bwMode="auto">
          <a:xfrm>
            <a:off x="251520" y="260648"/>
            <a:ext cx="48245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 l="39502" t="34948" r="38914" b="13865"/>
          <a:stretch>
            <a:fillRect/>
          </a:stretch>
        </p:blipFill>
        <p:spPr bwMode="auto">
          <a:xfrm>
            <a:off x="5004048" y="260648"/>
            <a:ext cx="38884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36512" y="125760"/>
            <a:ext cx="8568952" cy="1143000"/>
          </a:xfrm>
        </p:spPr>
        <p:txBody>
          <a:bodyPr>
            <a:noAutofit/>
          </a:bodyPr>
          <a:lstStyle/>
          <a:p>
            <a:r>
              <a:rPr lang="es-MX" sz="3200" dirty="0"/>
              <a:t>FORMATO PARA LA EVALUACIÓN DEL PROYECTO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28129"/>
            <a:ext cx="8640960" cy="55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95536" y="260648"/>
            <a:ext cx="77421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/>
              <a:t>PREGUNTAS ESENCIALES PARA EL PROYECTO CULTURAL Y SOCIAL</a:t>
            </a:r>
          </a:p>
          <a:p>
            <a:pPr algn="ctr"/>
            <a:r>
              <a:rPr lang="es-MX" sz="1600" dirty="0"/>
              <a:t>(Basado en </a:t>
            </a:r>
            <a:r>
              <a:rPr lang="es-MX" sz="1600" dirty="0" err="1"/>
              <a:t>Ander</a:t>
            </a:r>
            <a:r>
              <a:rPr lang="es-MX" sz="1600" dirty="0"/>
              <a:t> </a:t>
            </a:r>
            <a:r>
              <a:rPr lang="es-MX" sz="1600" dirty="0" err="1"/>
              <a:t>Egg</a:t>
            </a:r>
            <a:r>
              <a:rPr lang="es-MX" sz="1600" dirty="0"/>
              <a:t>  y Aguilar 1998)</a:t>
            </a:r>
          </a:p>
        </p:txBody>
      </p:sp>
      <p:graphicFrame>
        <p:nvGraphicFramePr>
          <p:cNvPr id="347" name="346 Tabla"/>
          <p:cNvGraphicFramePr>
            <a:graphicFrameLocks noGrp="1"/>
          </p:cNvGraphicFramePr>
          <p:nvPr/>
        </p:nvGraphicFramePr>
        <p:xfrm>
          <a:off x="323528" y="908720"/>
          <a:ext cx="8496944" cy="549426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16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PROYECTO CIENTÍFICO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PROYECTO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38">
                <a:tc>
                  <a:txBody>
                    <a:bodyPr/>
                    <a:lstStyle/>
                    <a:p>
                      <a:r>
                        <a:rPr lang="es-MX" sz="1600" b="1" dirty="0"/>
                        <a:t>¿Qué</a:t>
                      </a:r>
                      <a:r>
                        <a:rPr lang="es-MX" sz="1600" b="1" baseline="0" dirty="0"/>
                        <a:t> se quiere hacer?</a:t>
                      </a:r>
                    </a:p>
                    <a:p>
                      <a:r>
                        <a:rPr lang="es-MX" sz="1600" baseline="0" dirty="0"/>
                        <a:t>Propósito del proyecto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¿Qué y para qué</a:t>
                      </a:r>
                      <a:r>
                        <a:rPr lang="es-MX" sz="1600" b="1" baseline="0" dirty="0"/>
                        <a:t> se quiere hacer?</a:t>
                      </a:r>
                    </a:p>
                    <a:p>
                      <a:r>
                        <a:rPr lang="es-MX" sz="1600" baseline="0" dirty="0"/>
                        <a:t>Propósito, idea central de lo que se va a realizar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514">
                <a:tc>
                  <a:txBody>
                    <a:bodyPr/>
                    <a:lstStyle/>
                    <a:p>
                      <a:r>
                        <a:rPr lang="es-MX" sz="1600" b="1" dirty="0"/>
                        <a:t>¿Por</a:t>
                      </a:r>
                      <a:r>
                        <a:rPr lang="es-MX" sz="1600" b="1" baseline="0" dirty="0"/>
                        <a:t> qué se quiere hacer?</a:t>
                      </a:r>
                    </a:p>
                    <a:p>
                      <a:r>
                        <a:rPr lang="es-MX" sz="1600" baseline="0" dirty="0"/>
                        <a:t>Pregunta generadora</a:t>
                      </a:r>
                    </a:p>
                    <a:p>
                      <a:r>
                        <a:rPr lang="es-MX" sz="1600" baseline="0" dirty="0"/>
                        <a:t>Fundamentación teórica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¿Por</a:t>
                      </a:r>
                      <a:r>
                        <a:rPr lang="es-MX" sz="1600" b="1" baseline="0" dirty="0"/>
                        <a:t> qué se quiere hacer?</a:t>
                      </a:r>
                    </a:p>
                    <a:p>
                      <a:r>
                        <a:rPr lang="es-MX" sz="1600" baseline="0" dirty="0"/>
                        <a:t>Problema/ evento</a:t>
                      </a:r>
                    </a:p>
                    <a:p>
                      <a:r>
                        <a:rPr lang="es-MX" sz="1600" baseline="0" dirty="0"/>
                        <a:t>Fundamentación teórica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¿Para</a:t>
                      </a:r>
                      <a:r>
                        <a:rPr lang="es-MX" sz="1600" b="1" baseline="0" dirty="0"/>
                        <a:t> qué 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/>
                        <a:t>Hipótesis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¿Dónde </a:t>
                      </a:r>
                      <a:r>
                        <a:rPr lang="es-MX" sz="1600" b="1" baseline="0" dirty="0"/>
                        <a:t>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/>
                        <a:t>Espacios que se utilizarán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¿Dónde </a:t>
                      </a:r>
                      <a:r>
                        <a:rPr lang="es-MX" sz="1600" b="1" baseline="0" dirty="0"/>
                        <a:t>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/>
                        <a:t>Espacios que se utilizarán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¿Cómo </a:t>
                      </a:r>
                      <a:r>
                        <a:rPr lang="es-MX" sz="1600" b="1" baseline="0" dirty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/>
                        <a:t>Listado de actividades a realizar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¿Cómo </a:t>
                      </a:r>
                      <a:r>
                        <a:rPr lang="es-MX" sz="1600" b="1" baseline="0" dirty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/>
                        <a:t>Listado de actividades a realizar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¿Cuándo </a:t>
                      </a:r>
                      <a:r>
                        <a:rPr lang="es-MX" sz="1600" b="1" baseline="0" dirty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/>
                        <a:t>Tiempo o duración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¿Cuándo </a:t>
                      </a:r>
                      <a:r>
                        <a:rPr lang="es-MX" sz="1600" b="1" baseline="0" dirty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/>
                        <a:t>Tiempo o duración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642">
                <a:tc>
                  <a:txBody>
                    <a:bodyPr/>
                    <a:lstStyle/>
                    <a:p>
                      <a:r>
                        <a:rPr lang="es-MX" sz="1600" b="1" dirty="0"/>
                        <a:t>¿A quiénes se dirige?</a:t>
                      </a:r>
                    </a:p>
                    <a:p>
                      <a:r>
                        <a:rPr lang="es-MX" sz="1600" dirty="0"/>
                        <a:t>Niños,</a:t>
                      </a:r>
                      <a:r>
                        <a:rPr lang="es-MX" sz="1600" baseline="0" dirty="0"/>
                        <a:t> padres de familia, comunidad educativa , etc.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¿A quiénes se dirige?</a:t>
                      </a:r>
                    </a:p>
                    <a:p>
                      <a:r>
                        <a:rPr lang="es-MX" sz="1600" dirty="0"/>
                        <a:t>Niños,</a:t>
                      </a:r>
                      <a:r>
                        <a:rPr lang="es-MX" sz="1600" baseline="0" dirty="0"/>
                        <a:t> padres de familia, comunidad educativa , etc.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765">
                <a:tc>
                  <a:txBody>
                    <a:bodyPr/>
                    <a:lstStyle/>
                    <a:p>
                      <a:r>
                        <a:rPr lang="es-MX" sz="1600" b="1" dirty="0"/>
                        <a:t>¿ Con qué se a hacer/costear?</a:t>
                      </a:r>
                    </a:p>
                    <a:p>
                      <a:r>
                        <a:rPr lang="es-MX" sz="1600" dirty="0"/>
                        <a:t>Materiales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¿ Con qué se a hacer/costear?</a:t>
                      </a:r>
                    </a:p>
                    <a:p>
                      <a:r>
                        <a:rPr lang="es-MX" sz="1600" dirty="0"/>
                        <a:t>Materiales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0699" name="Rectangle 4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kumimoji="0" lang="es-MX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473 CuadroTexto"/>
          <p:cNvSpPr txBox="1"/>
          <p:nvPr/>
        </p:nvSpPr>
        <p:spPr>
          <a:xfrm>
            <a:off x="2765757" y="260648"/>
            <a:ext cx="355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5" name="474 Tabla"/>
          <p:cNvGraphicFramePr>
            <a:graphicFrameLocks noGrp="1"/>
          </p:cNvGraphicFramePr>
          <p:nvPr/>
        </p:nvGraphicFramePr>
        <p:xfrm>
          <a:off x="323528" y="836712"/>
          <a:ext cx="8496943" cy="3528396"/>
        </p:xfrm>
        <a:graphic>
          <a:graphicData uri="http://schemas.openxmlformats.org/drawingml/2006/table">
            <a:tbl>
              <a:tblPr/>
              <a:tblGrid>
                <a:gridCol w="5585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NOMBRE DEL PROYECTO: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CAMPO, ASPECTO:  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COMPETENCIA: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APRENDIZAJE ESPERADO: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PROPÓSITO: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¿Qué  y para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PROBLEMA/EVENTO: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¿Por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¿A quién se dirige?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ESPACIOS </a:t>
                      </a:r>
                      <a:r>
                        <a:rPr lang="es-MX" sz="900" dirty="0">
                          <a:latin typeface="Calibri"/>
                          <a:ea typeface="Calibri"/>
                          <a:cs typeface="Times New Roman"/>
                        </a:rPr>
                        <a:t>¿Dónde se quiere hacer?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TIEMPO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¿Cuándo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ACTIVIDADES: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¿Cómo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MATERIALES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Fundamentación teórica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76" name="Rectangle 1"/>
          <p:cNvSpPr>
            <a:spLocks noChangeArrowheads="1"/>
          </p:cNvSpPr>
          <p:nvPr/>
        </p:nvSpPr>
        <p:spPr bwMode="auto">
          <a:xfrm>
            <a:off x="323528" y="4525812"/>
            <a:ext cx="84969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OBSERVACIONES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		_______________________________________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Firma de la educadora    	                                                                                      Firma de la alumna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764703"/>
          <a:ext cx="8208911" cy="3452967"/>
        </p:xfrm>
        <a:graphic>
          <a:graphicData uri="http://schemas.openxmlformats.org/drawingml/2006/table">
            <a:tbl>
              <a:tblPr/>
              <a:tblGrid>
                <a:gridCol w="539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NOMBRE DEL PROYECTO: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CAMPO, ASPECTO:  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COMPETENCIA: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APRENDIZAJE ESPERADO: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PROPÓSITO: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¿Qué  y para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PROBLEMA/EVENTO: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¿Por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¿A quién se dirige?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ESPACIOS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¿Dónde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TIEMPO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¿Cuándo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6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ACTIVIDADES: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¿Cómo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MATERIALES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Fundamentación teórica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4525812"/>
            <a:ext cx="84969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OBSERVACIONES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		_______________________________________</a:t>
            </a:r>
            <a:endParaRPr kumimoji="0" 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Firma de la educadora    	                                                                                      Firma de la alumna</a:t>
            </a: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65757" y="260648"/>
            <a:ext cx="31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SOCIAL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43608" y="260648"/>
            <a:ext cx="692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ELEMENTOS DEL FORMATO DE EXPOSICIÓN DE PROYECTO CIENTÍFICO</a:t>
            </a:r>
            <a:endParaRPr lang="es-MX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216024" y="548680"/>
            <a:ext cx="8820472" cy="456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800" b="0" dirty="0">
                <a:latin typeface="+mj-lt"/>
              </a:rPr>
              <a:t>1.-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err="1">
                <a:latin typeface="+mj-lt"/>
              </a:rPr>
              <a:t>TÍtulo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(Nombre del proyecto)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2.- </a:t>
            </a:r>
            <a:r>
              <a:rPr lang="es-MX" sz="1800" b="1" u="sng" dirty="0">
                <a:latin typeface="+mj-lt"/>
              </a:rPr>
              <a:t>Propósito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(en base a lo que se quiere lograr con el proyecto, lo que se quiere demostrar)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3.-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>
                <a:latin typeface="+mj-lt"/>
              </a:rPr>
              <a:t>Hipótesis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(preguntas generadoras previamente elaboradas por el docente, que  permitan obtener información acerca de los saberes previos de los niños con respecto al proyecto a trabajar</a:t>
            </a:r>
            <a:r>
              <a:rPr lang="es-MX" sz="1800" dirty="0">
                <a:latin typeface="+mj-lt"/>
              </a:rPr>
              <a:t>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*Nota: solo se registraran las respuestas de los niños en el formato de exposición.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4.-</a:t>
            </a:r>
            <a:r>
              <a:rPr lang="es-MX" sz="1800" b="1" u="sng" dirty="0">
                <a:latin typeface="+mj-lt"/>
              </a:rPr>
              <a:t>Actividades </a:t>
            </a:r>
            <a:r>
              <a:rPr lang="es-MX" sz="1800" b="0" dirty="0">
                <a:latin typeface="+mj-lt"/>
              </a:rPr>
              <a:t>imágenes acompañadas de texto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5.-</a:t>
            </a:r>
            <a:r>
              <a:rPr lang="es-MX" sz="1800" b="1" u="sng" dirty="0">
                <a:latin typeface="+mj-lt"/>
              </a:rPr>
              <a:t>Resultados </a:t>
            </a:r>
            <a:r>
              <a:rPr lang="es-MX" sz="1800" b="0" dirty="0">
                <a:latin typeface="+mj-lt"/>
              </a:rPr>
              <a:t>¿que ocurrió?, la resolución de las hipótesis y el resultado de los experimentos aplicados en el desarrollo de proyecto. 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Es necesario que los experimentos o las observaciones sean registradas por  medio de imágenes </a:t>
            </a:r>
          </a:p>
          <a:p>
            <a:pPr>
              <a:buNone/>
            </a:pPr>
            <a:endParaRPr lang="es-MX" sz="1900" b="0" dirty="0">
              <a:latin typeface="+mj-lt"/>
            </a:endParaRPr>
          </a:p>
          <a:p>
            <a:endParaRPr lang="es-MX" dirty="0"/>
          </a:p>
        </p:txBody>
      </p:sp>
      <p:sp>
        <p:nvSpPr>
          <p:cNvPr id="14" name="9 Marcador de contenido"/>
          <p:cNvSpPr txBox="1">
            <a:spLocks/>
          </p:cNvSpPr>
          <p:nvPr/>
        </p:nvSpPr>
        <p:spPr>
          <a:xfrm>
            <a:off x="-108520" y="3836932"/>
            <a:ext cx="9001000" cy="283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6.- </a:t>
            </a:r>
            <a:r>
              <a:rPr kumimoji="0" lang="es-MX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Conclusione</a:t>
            </a:r>
            <a:r>
              <a:rPr kumimoji="0" lang="es-MX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(se debe de tomar en conjunto con los niños para que sean ellos los que expresen que aprendieron del</a:t>
            </a:r>
            <a:r>
              <a:rPr kumimoji="0" lang="es-MX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proyecto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09120"/>
            <a:ext cx="5754216" cy="207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403648" y="260648"/>
            <a:ext cx="644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ELEMENTOS DEL FORMATO DE EXPOSICIÓN DE PROYECTO SOCIAL</a:t>
            </a:r>
            <a:endParaRPr lang="es-MX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216024" y="548680"/>
            <a:ext cx="8820472" cy="456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800" b="0" dirty="0">
                <a:latin typeface="+mj-lt"/>
              </a:rPr>
              <a:t>1.-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err="1">
                <a:latin typeface="+mj-lt"/>
              </a:rPr>
              <a:t>TÍtulo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(Nombre del proyecto)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2.- </a:t>
            </a:r>
            <a:r>
              <a:rPr lang="es-MX" sz="1800" b="1" u="sng" dirty="0">
                <a:latin typeface="+mj-lt"/>
              </a:rPr>
              <a:t>Propósito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(en base a lo que se quiere lograr con el proyecto, lo que se quiere demostrar)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3.-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>
                <a:latin typeface="+mj-lt"/>
              </a:rPr>
              <a:t>Problema o evento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(preguntas generadoras previamente elaboradas por el docente, que  permitan obtener información acerca de los saberes previos de los niños con respecto al proyecto a trabajar</a:t>
            </a:r>
            <a:r>
              <a:rPr lang="es-MX" sz="1800" dirty="0">
                <a:latin typeface="+mj-lt"/>
              </a:rPr>
              <a:t>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*Nota: solo se registraran las respuestas de los niños en el formato de exposición.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4.-</a:t>
            </a:r>
            <a:r>
              <a:rPr lang="es-MX" sz="1800" b="1" u="sng" dirty="0">
                <a:latin typeface="+mj-lt"/>
              </a:rPr>
              <a:t>Actividades </a:t>
            </a:r>
            <a:r>
              <a:rPr lang="es-MX" sz="1800" b="0" dirty="0">
                <a:latin typeface="+mj-lt"/>
              </a:rPr>
              <a:t>imágenes acompañadas de texto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5.-</a:t>
            </a:r>
            <a:r>
              <a:rPr lang="es-MX" sz="1800" b="1" u="sng" dirty="0">
                <a:latin typeface="+mj-lt"/>
              </a:rPr>
              <a:t>Resultados </a:t>
            </a:r>
            <a:r>
              <a:rPr lang="es-MX" sz="1800" b="0" dirty="0">
                <a:latin typeface="+mj-lt"/>
              </a:rPr>
              <a:t>¿que ocurrió?</a:t>
            </a:r>
          </a:p>
          <a:p>
            <a:pPr>
              <a:buNone/>
            </a:pPr>
            <a:r>
              <a:rPr lang="es-MX" sz="1800" b="0" dirty="0">
                <a:latin typeface="+mj-lt"/>
              </a:rPr>
              <a:t>Es necesario que las actividades sean registradas por  medio de imágenes </a:t>
            </a:r>
            <a:endParaRPr lang="es-MX" dirty="0"/>
          </a:p>
        </p:txBody>
      </p:sp>
      <p:sp>
        <p:nvSpPr>
          <p:cNvPr id="14" name="9 Marcador de contenido"/>
          <p:cNvSpPr txBox="1">
            <a:spLocks/>
          </p:cNvSpPr>
          <p:nvPr/>
        </p:nvSpPr>
        <p:spPr>
          <a:xfrm>
            <a:off x="-108520" y="3501008"/>
            <a:ext cx="9001000" cy="283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6.- </a:t>
            </a:r>
            <a:r>
              <a:rPr kumimoji="0" lang="es-MX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Conclusione</a:t>
            </a:r>
            <a:r>
              <a:rPr kumimoji="0" lang="es-MX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(se debe de tomar en conjunto con los niños para que sean ellos los que expresen que aprendieron del</a:t>
            </a:r>
            <a:r>
              <a:rPr kumimoji="0" lang="es-MX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proyecto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21088"/>
            <a:ext cx="6588224" cy="2332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74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5"/>
            <a:ext cx="9108504" cy="522836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94188" y="548680"/>
            <a:ext cx="7134798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CONDUCCIÓN DE LA </a:t>
            </a:r>
          </a:p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ENSEÑANZA MEDIANTE </a:t>
            </a:r>
          </a:p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PROYECTOS SITUADOS</a:t>
            </a:r>
          </a:p>
          <a:p>
            <a:pPr algn="ctr"/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CAPITULO 2</a:t>
            </a:r>
          </a:p>
          <a:p>
            <a:pPr algn="ctr"/>
            <a:r>
              <a:rPr lang="es-E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DIAZ BARRIGA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23528" y="404664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000" dirty="0"/>
              <a:t>Varios autores consideran que manejar proyectos y  colaborar en ellos, </a:t>
            </a:r>
          </a:p>
          <a:p>
            <a:pPr algn="just"/>
            <a:r>
              <a:rPr lang="es-MX" sz="2000" dirty="0"/>
              <a:t>son una forma idónea de acción colectiva, es uno de los aprendizajes más significativos que puede lograr una persona, pues incide en la construcción de una identidad personal sólida y  en la preparación para el trabajo colectivo y de la ciudadanía.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/>
          </a:p>
          <a:p>
            <a:pPr algn="just">
              <a:buFont typeface="Wingdings" pitchFamily="2" charset="2"/>
              <a:buChar char="ü"/>
            </a:pPr>
            <a:r>
              <a:rPr lang="es-MX" sz="2000" dirty="0"/>
              <a:t>El aprendizaje por proyectos es un aprendizaje experiencial, pues se aprende al hacer y reflexionar sobre lo que se hace en contextos con prácticas situadas y auténticas, con actividades propositivas. 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/>
          </a:p>
          <a:p>
            <a:pPr algn="just">
              <a:buFont typeface="Wingdings" pitchFamily="2" charset="2"/>
              <a:buChar char="ü"/>
            </a:pPr>
            <a:r>
              <a:rPr lang="es-MX" sz="2000" dirty="0"/>
              <a:t>Debe ofrecerse situaciones que lo conduzcan a un crecimiento continuo, por medio de la interacción de las condiciones objetivas o sociales,  entre el entorno físico y social, con las necesidades, intereses, experiencias y conocimientos previos del alumno.(Dewey) 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2160240" y="4149080"/>
            <a:ext cx="7020272" cy="2204864"/>
            <a:chOff x="-150320" y="188640"/>
            <a:chExt cx="3930978" cy="3960440"/>
          </a:xfrm>
        </p:grpSpPr>
        <p:sp>
          <p:nvSpPr>
            <p:cNvPr id="9" name="8 Rectángulo"/>
            <p:cNvSpPr/>
            <p:nvPr/>
          </p:nvSpPr>
          <p:spPr>
            <a:xfrm>
              <a:off x="-150320" y="188640"/>
              <a:ext cx="3930978" cy="7186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RECONSTRUCCIÓN DE SU </a:t>
              </a:r>
              <a:r>
                <a:rPr lang="es-ES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PENSAMIENTO Y PRÁCTICA</a:t>
              </a:r>
              <a:endPara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12" name="9 Grupo"/>
            <p:cNvGrpSpPr/>
            <p:nvPr/>
          </p:nvGrpSpPr>
          <p:grpSpPr>
            <a:xfrm>
              <a:off x="10962" y="901055"/>
              <a:ext cx="3050332" cy="3248025"/>
              <a:chOff x="2888960" y="692696"/>
              <a:chExt cx="3050332" cy="3248025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692696"/>
                <a:ext cx="2028825" cy="324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2899791" y="1771189"/>
                <a:ext cx="1237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/>
                  <a:t>REFLEXIÓN</a:t>
                </a: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2888960" y="2644577"/>
                <a:ext cx="1608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/>
                  <a:t>PENSAMIENTO</a:t>
                </a: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5005510" y="2068463"/>
                <a:ext cx="933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/>
                  <a:t>ACCIÓN</a:t>
                </a:r>
              </a:p>
            </p:txBody>
          </p:sp>
        </p:grpSp>
      </p:grp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5496" y="0"/>
          <a:ext cx="8892480" cy="3954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28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Enfoque centrado en proyectos</a:t>
                      </a:r>
                      <a:endParaRPr lang="es-MX" sz="1800" baseline="0" dirty="0"/>
                    </a:p>
                    <a:p>
                      <a:pPr algn="ctr"/>
                      <a:r>
                        <a:rPr lang="es-MX" sz="1800" baseline="0" dirty="0"/>
                        <a:t>Posner  (2004)</a:t>
                      </a:r>
                      <a:endParaRPr lang="es-MX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EPISTEMOLÓGICO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El método científico ofrece un modelo de la forma en que pensamos y como debe emplearse par estructurar experiencias educativas.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PSICOLÓGICO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Las personas aprenden haciendo; adquieren</a:t>
                      </a:r>
                      <a:r>
                        <a:rPr lang="es-MX" sz="1600" baseline="0" dirty="0"/>
                        <a:t> nuevas habilidades y actitudes al ponerlas a prueba en actividades que ellos mismos dirigen.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58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PROPÓSITO EDUCATIVO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La educación debe ayudar a los estudiantes a reconstruir o reorganizar</a:t>
                      </a:r>
                      <a:r>
                        <a:rPr lang="es-MX" sz="1600" baseline="0" dirty="0"/>
                        <a:t> su experiencia, de manera que contribuyen a la experiencia social en sentido amplio.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CURRÍCULO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Debe existir congruencia entre el</a:t>
                      </a:r>
                      <a:r>
                        <a:rPr lang="es-MX" sz="1600" baseline="0" dirty="0"/>
                        <a:t> currículo, los intereses de los estudiantes y sus necesidades de desarrollo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77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DESARROLLO</a:t>
                      </a:r>
                      <a:r>
                        <a:rPr lang="es-MX" sz="1400" b="1" baseline="0" dirty="0"/>
                        <a:t> DEL CURRÍCULO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De manera cooperativa,</a:t>
                      </a:r>
                      <a:r>
                        <a:rPr lang="es-MX" sz="1600" baseline="0" dirty="0"/>
                        <a:t> los estudiantes y profesores desarrollan un currículo.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107504" y="332656"/>
            <a:ext cx="8891464" cy="4824536"/>
            <a:chOff x="251520" y="3573016"/>
            <a:chExt cx="7920880" cy="3024336"/>
          </a:xfrm>
        </p:grpSpPr>
        <p:sp>
          <p:nvSpPr>
            <p:cNvPr id="9" name="8 Nube"/>
            <p:cNvSpPr/>
            <p:nvPr/>
          </p:nvSpPr>
          <p:spPr>
            <a:xfrm>
              <a:off x="251520" y="3573016"/>
              <a:ext cx="3384376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chemeClr val="tx1"/>
                  </a:solidFill>
                </a:rPr>
                <a:t>Propósito es hacer o efectuar algo a través de la experiencia</a:t>
              </a:r>
            </a:p>
            <a:p>
              <a:pPr algn="ctr"/>
              <a:r>
                <a:rPr lang="es-MX" sz="1400" b="1" dirty="0">
                  <a:solidFill>
                    <a:schemeClr val="tx1"/>
                  </a:solidFill>
                </a:rPr>
                <a:t>(poema, escultura)</a:t>
              </a:r>
            </a:p>
          </p:txBody>
        </p:sp>
        <p:sp>
          <p:nvSpPr>
            <p:cNvPr id="12" name="11 Nube"/>
            <p:cNvSpPr/>
            <p:nvPr/>
          </p:nvSpPr>
          <p:spPr>
            <a:xfrm>
              <a:off x="827584" y="5301208"/>
              <a:ext cx="3672408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chemeClr val="tx1"/>
                  </a:solidFill>
                </a:rPr>
                <a:t>Propósito dominante: resolver un problema, acertijo o dificultad intelectual</a:t>
              </a:r>
            </a:p>
          </p:txBody>
        </p:sp>
        <p:sp>
          <p:nvSpPr>
            <p:cNvPr id="13" name="12 Nube"/>
            <p:cNvSpPr/>
            <p:nvPr/>
          </p:nvSpPr>
          <p:spPr>
            <a:xfrm>
              <a:off x="4788024" y="5373216"/>
              <a:ext cx="3384376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chemeClr val="tx1"/>
                  </a:solidFill>
                </a:rPr>
                <a:t>Propósito es adquirir un grado de conocimiento o habilidad</a:t>
              </a:r>
            </a:p>
          </p:txBody>
        </p:sp>
        <p:sp>
          <p:nvSpPr>
            <p:cNvPr id="14" name="13 Nube"/>
            <p:cNvSpPr/>
            <p:nvPr/>
          </p:nvSpPr>
          <p:spPr>
            <a:xfrm>
              <a:off x="3923928" y="3573016"/>
              <a:ext cx="3888432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chemeClr val="tx1"/>
                  </a:solidFill>
                </a:rPr>
                <a:t>Apropiación propositiva y placentera de una experiencia</a:t>
              </a:r>
            </a:p>
            <a:p>
              <a:pPr algn="ctr"/>
              <a:r>
                <a:rPr lang="es-MX" sz="1400" b="1" dirty="0">
                  <a:solidFill>
                    <a:schemeClr val="tx1"/>
                  </a:solidFill>
                </a:rPr>
                <a:t>( observar una obra)</a:t>
              </a: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331640" y="2420888"/>
            <a:ext cx="6933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 tipos de proyecto: Kilpatrick (1921)</a:t>
            </a:r>
            <a:endParaRPr lang="es-ES" sz="2400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23528" y="62068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                            actividades concretas                  </a:t>
            </a:r>
            <a:r>
              <a:rPr lang="es-MX" sz="2000" dirty="0"/>
              <a:t>Resolver un problema</a:t>
            </a:r>
            <a:endParaRPr lang="es-MX" sz="2400" dirty="0"/>
          </a:p>
          <a:p>
            <a:pPr algn="just"/>
            <a:r>
              <a:rPr lang="es-MX" sz="2400" dirty="0"/>
              <a:t>   PROYECTO       interrelacionadas                         </a:t>
            </a:r>
            <a:r>
              <a:rPr lang="es-MX" sz="2000" dirty="0"/>
              <a:t>Producir algo</a:t>
            </a:r>
            <a:endParaRPr lang="es-MX" sz="2400" dirty="0"/>
          </a:p>
          <a:p>
            <a:pPr algn="just"/>
            <a:r>
              <a:rPr lang="es-MX" sz="2400" dirty="0"/>
              <a:t>    </a:t>
            </a:r>
            <a:r>
              <a:rPr lang="es-MX" dirty="0"/>
              <a:t> 3 visión                </a:t>
            </a:r>
            <a:r>
              <a:rPr lang="es-MX" sz="2400" dirty="0"/>
              <a:t>coordinadas entre sí                       </a:t>
            </a:r>
            <a:r>
              <a:rPr lang="es-MX" sz="2000" dirty="0"/>
              <a:t>Satisfacer una necesidad</a:t>
            </a:r>
            <a:endParaRPr lang="es-MX" sz="2400" dirty="0"/>
          </a:p>
        </p:txBody>
      </p:sp>
      <p:sp>
        <p:nvSpPr>
          <p:cNvPr id="12" name="11 Flecha derecha"/>
          <p:cNvSpPr/>
          <p:nvPr/>
        </p:nvSpPr>
        <p:spPr>
          <a:xfrm>
            <a:off x="4788024" y="1052736"/>
            <a:ext cx="1368152" cy="356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3" name="12 Cerrar llave"/>
          <p:cNvSpPr/>
          <p:nvPr/>
        </p:nvSpPr>
        <p:spPr>
          <a:xfrm>
            <a:off x="1872208" y="260648"/>
            <a:ext cx="360040" cy="1975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pSp>
        <p:nvGrpSpPr>
          <p:cNvPr id="21" name="20 Grupo"/>
          <p:cNvGrpSpPr/>
          <p:nvPr/>
        </p:nvGrpSpPr>
        <p:grpSpPr>
          <a:xfrm rot="20199637">
            <a:off x="483282" y="2060648"/>
            <a:ext cx="1848635" cy="1915318"/>
            <a:chOff x="648072" y="2344294"/>
            <a:chExt cx="1224136" cy="1915318"/>
          </a:xfrm>
        </p:grpSpPr>
        <p:cxnSp>
          <p:nvCxnSpPr>
            <p:cNvPr id="14" name="13 Conector recto de flecha"/>
            <p:cNvCxnSpPr/>
            <p:nvPr/>
          </p:nvCxnSpPr>
          <p:spPr>
            <a:xfrm flipH="1">
              <a:off x="648072" y="2344294"/>
              <a:ext cx="720080" cy="10695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1368152" y="2344294"/>
              <a:ext cx="0" cy="19153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1368152" y="2344294"/>
              <a:ext cx="504056" cy="1188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CuadroTexto"/>
          <p:cNvSpPr txBox="1"/>
          <p:nvPr/>
        </p:nvSpPr>
        <p:spPr>
          <a:xfrm>
            <a:off x="179512" y="3429000"/>
            <a:ext cx="1207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 sistémica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835696" y="3861048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multidimensional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39752" y="2852936"/>
            <a:ext cx="1215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 ecológica</a:t>
            </a:r>
          </a:p>
        </p:txBody>
      </p:sp>
      <p:pic>
        <p:nvPicPr>
          <p:cNvPr id="3074" name="Picture 2" descr="Resultado de imagen para niños trabajando en equi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448" y="3068960"/>
            <a:ext cx="471601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20" y="179080"/>
          <a:ext cx="8640960" cy="548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66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PERRENOUD  (2000)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4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CARACTERISTICAS</a:t>
                      </a:r>
                      <a:r>
                        <a:rPr lang="es-MX" sz="1600" b="1" baseline="0" dirty="0"/>
                        <a:t> 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/>
                        <a:t>BENEFICIOS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/>
                        <a:t>Estrategia dirigida por el grupo – clase</a:t>
                      </a:r>
                    </a:p>
                    <a:p>
                      <a:pPr algn="ctr"/>
                      <a:r>
                        <a:rPr lang="es-MX" sz="1600" b="0" dirty="0"/>
                        <a:t>El</a:t>
                      </a:r>
                      <a:r>
                        <a:rPr lang="es-MX" sz="1600" b="0" baseline="0" dirty="0"/>
                        <a:t> profesor anima y media la experiencia</a:t>
                      </a:r>
                    </a:p>
                    <a:p>
                      <a:pPr algn="ctr"/>
                      <a:r>
                        <a:rPr lang="es-MX" sz="1600" b="0" baseline="0" dirty="0"/>
                        <a:t>Se orienta a una producción concreta</a:t>
                      </a:r>
                    </a:p>
                    <a:p>
                      <a:pPr algn="ctr"/>
                      <a:r>
                        <a:rPr lang="es-MX" sz="1600" b="0" baseline="0" dirty="0"/>
                        <a:t>Conjunto de tareas donde todos los alumnos participen con un rol activo</a:t>
                      </a:r>
                    </a:p>
                    <a:p>
                      <a:pPr algn="ctr"/>
                      <a:r>
                        <a:rPr lang="es-MX" sz="1600" b="0" baseline="0" dirty="0"/>
                        <a:t>Suscita el aprendizaje de saberes y procedimientos</a:t>
                      </a:r>
                      <a:endParaRPr lang="es-MX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baseline="0" dirty="0"/>
                        <a:t>Implica a un grupo una experiencia auténtica, fuerte y común, de una manera reflexiva, analítica y lograr nuevos saberes</a:t>
                      </a:r>
                    </a:p>
                    <a:p>
                      <a:pPr algn="just"/>
                      <a:r>
                        <a:rPr lang="es-MX" sz="1600" b="0" baseline="0" dirty="0"/>
                        <a:t>Estimular la práctica reflexiva y las interrogantes sobre los saberes y aprendizajes</a:t>
                      </a:r>
                      <a:endParaRPr lang="es-MX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2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OBJETIVOS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s-MX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584"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s-MX" sz="1600" b="0" dirty="0"/>
                        <a:t>Lograr la movilización de saberes y procedimientos para</a:t>
                      </a:r>
                      <a:r>
                        <a:rPr lang="es-MX" sz="1600" b="0" baseline="0" dirty="0"/>
                        <a:t> construir competencias.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/>
                        <a:t>Dejar ver prácticas sociales que incrementan el sentido de los saberes y aprendizajes escolares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/>
                        <a:t>Descubrir nuevos saberes en una perspectiva de sensibilización o motivación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/>
                        <a:t>Plantear obstáculos  que no pueden salvarse sino a partir  de nuevos aprendizajes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/>
                        <a:t>Provocar nuevos aprendizajes  en el mismo proyecto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/>
                        <a:t>Permitir la identificación de logros y carencias en una autoevaluación y evaluación final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/>
                        <a:t>Desarrollar la cooperación e inteligencia colectiva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/>
                        <a:t>Ayudar a cada alumno a confiar en sí mismo, reforzar identidad personal y colectiva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/>
                        <a:t>Desarrollar  la autonomía y la capacidad de hacer elecciones y negociarlas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/>
                        <a:t>Formar para la concepción y conducción de proyectos</a:t>
                      </a:r>
                      <a:endParaRPr lang="es-MX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s-MX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7" name="6 Onda"/>
          <p:cNvSpPr/>
          <p:nvPr/>
        </p:nvSpPr>
        <p:spPr>
          <a:xfrm>
            <a:off x="2051720" y="2492896"/>
            <a:ext cx="5112568" cy="1512168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Competencia:  movilizar un conjunto  de saberes, capacidades, informaciones, para solucionar con pertinencia y eficacia una serie de situaciones (</a:t>
            </a:r>
            <a:r>
              <a:rPr lang="es-MX" sz="1600" b="1" dirty="0" err="1"/>
              <a:t>Perrenoud</a:t>
            </a:r>
            <a:r>
              <a:rPr lang="es-MX" sz="1600" dirty="0"/>
              <a:t>)</a:t>
            </a:r>
          </a:p>
        </p:txBody>
      </p:sp>
      <p:sp>
        <p:nvSpPr>
          <p:cNvPr id="9" name="8 Proceso alternativo"/>
          <p:cNvSpPr/>
          <p:nvPr/>
        </p:nvSpPr>
        <p:spPr>
          <a:xfrm>
            <a:off x="539552" y="476672"/>
            <a:ext cx="2808312" cy="1728192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PARA LA DEFINICIÓN Y AFRONTAMIENTOS DE PROBLEMAS “VERDADEROS”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(toma de conciencia de lo que sabe, capacidad de utilizar y generar nuevos saberes)</a:t>
            </a:r>
          </a:p>
        </p:txBody>
      </p:sp>
      <p:sp>
        <p:nvSpPr>
          <p:cNvPr id="12" name="11 Proceso alternativo"/>
          <p:cNvSpPr/>
          <p:nvPr/>
        </p:nvSpPr>
        <p:spPr>
          <a:xfrm>
            <a:off x="5580112" y="548680"/>
            <a:ext cx="2808312" cy="1656184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PARA LA COOPERACIÓN Y EL TRABAJO EN RED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(saber escuchar, formular preguntas, tomar decisiones, ofrecer y pedir ayuda, distribuir tareas y coordinarlas)</a:t>
            </a:r>
          </a:p>
        </p:txBody>
      </p:sp>
      <p:sp>
        <p:nvSpPr>
          <p:cNvPr id="13" name="12 Proceso alternativo"/>
          <p:cNvSpPr/>
          <p:nvPr/>
        </p:nvSpPr>
        <p:spPr>
          <a:xfrm>
            <a:off x="395536" y="4005064"/>
            <a:ext cx="2808312" cy="1656184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PARA LA COMUNICACIÓN ESCRITA Y ORAL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(pasos a seguir, exposiciones)</a:t>
            </a:r>
          </a:p>
        </p:txBody>
      </p:sp>
      <p:sp>
        <p:nvSpPr>
          <p:cNvPr id="14" name="13 Proceso alternativo"/>
          <p:cNvSpPr/>
          <p:nvPr/>
        </p:nvSpPr>
        <p:spPr>
          <a:xfrm>
            <a:off x="5724128" y="4221088"/>
            <a:ext cx="3024336" cy="1512168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PARA LA AUTOEVALUACIÓN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(espontánea o solicitada, análisis reflexivo, logros, limitaciones)</a:t>
            </a:r>
          </a:p>
        </p:txBody>
      </p:sp>
      <p:cxnSp>
        <p:nvCxnSpPr>
          <p:cNvPr id="16" name="15 Forma"/>
          <p:cNvCxnSpPr>
            <a:endCxn id="9" idx="3"/>
          </p:cNvCxnSpPr>
          <p:nvPr/>
        </p:nvCxnSpPr>
        <p:spPr>
          <a:xfrm rot="16200000" flipV="1">
            <a:off x="3239852" y="1448780"/>
            <a:ext cx="1296144" cy="10801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Forma"/>
          <p:cNvCxnSpPr>
            <a:endCxn id="12" idx="1"/>
          </p:cNvCxnSpPr>
          <p:nvPr/>
        </p:nvCxnSpPr>
        <p:spPr>
          <a:xfrm rot="5400000" flipH="1" flipV="1">
            <a:off x="4662010" y="1790818"/>
            <a:ext cx="1332148" cy="504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curvado"/>
          <p:cNvCxnSpPr/>
          <p:nvPr/>
        </p:nvCxnSpPr>
        <p:spPr>
          <a:xfrm rot="5400000">
            <a:off x="3059832" y="4005064"/>
            <a:ext cx="1224136" cy="792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curvado"/>
          <p:cNvCxnSpPr/>
          <p:nvPr/>
        </p:nvCxnSpPr>
        <p:spPr>
          <a:xfrm rot="16200000" flipH="1">
            <a:off x="4608004" y="4041069"/>
            <a:ext cx="1296144" cy="9361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496" y="292080"/>
          <a:ext cx="4248472" cy="6161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0207">
                <a:tc>
                  <a:txBody>
                    <a:bodyPr/>
                    <a:lstStyle/>
                    <a:p>
                      <a:r>
                        <a:rPr lang="es-MX" dirty="0"/>
                        <a:t>     PASOS DEL METODO CIENTIFICO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04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Observación y documentación (libros, revistas, </a:t>
                      </a:r>
                      <a:r>
                        <a:rPr lang="es-MX" dirty="0" err="1"/>
                        <a:t>etc</a:t>
                      </a:r>
                      <a:r>
                        <a:rPr lang="es-MX" dirty="0"/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Definir una pregunta que lleve a una situación problema por resolver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Planteamiento de una o varias hipótesis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Delimitación de un método</a:t>
                      </a:r>
                      <a:r>
                        <a:rPr lang="es-MX" baseline="0" dirty="0"/>
                        <a:t> de experimento conciso y pertinente a la pregunta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/>
                        <a:t>Redacción de conclusiones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/>
                        <a:t>Elaboración de un reporte del proyecto (escrito, audiovisual, multimedia)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/>
                        <a:t>Presentación y socialización del proyecto y de los productos generados en él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Resultado de imagen para metodo cientifico para niñ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464496" cy="624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1391</Words>
  <Application>Microsoft Office PowerPoint</Application>
  <PresentationFormat>Presentación en pantalla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FORMATO PARA LA EVALUACIÓN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ELIZABETH GUADALUPE RAMOS SUAREZ</cp:lastModifiedBy>
  <cp:revision>102</cp:revision>
  <dcterms:created xsi:type="dcterms:W3CDTF">2016-02-02T16:14:54Z</dcterms:created>
  <dcterms:modified xsi:type="dcterms:W3CDTF">2022-09-10T13:14:40Z</dcterms:modified>
</cp:coreProperties>
</file>