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56" r:id="rId2"/>
    <p:sldId id="260" r:id="rId3"/>
    <p:sldId id="261" r:id="rId4"/>
    <p:sldId id="262" r:id="rId5"/>
    <p:sldId id="263" r:id="rId6"/>
    <p:sldId id="264" r:id="rId7"/>
    <p:sldId id="265" r:id="rId8"/>
    <p:sldId id="266" r:id="rId9"/>
    <p:sldId id="267" r:id="rId10"/>
    <p:sldId id="268" r:id="rId11"/>
    <p:sldId id="269"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6" autoAdjust="0"/>
    <p:restoredTop sz="94660"/>
  </p:normalViewPr>
  <p:slideViewPr>
    <p:cSldViewPr snapToGrid="0">
      <p:cViewPr varScale="1">
        <p:scale>
          <a:sx n="128" d="100"/>
          <a:sy n="128" d="100"/>
        </p:scale>
        <p:origin x="9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ángulo 6"/>
          <p:cNvSpPr/>
          <p:nvPr/>
        </p:nvSpPr>
        <p:spPr>
          <a:xfrm>
            <a:off x="0" y="5768788"/>
            <a:ext cx="12192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1524000" y="3758263"/>
            <a:ext cx="9144000" cy="1795644"/>
          </a:xfrm>
        </p:spPr>
        <p:txBody>
          <a:bodyPr anchor="ctr"/>
          <a:lstStyle>
            <a:lvl1pPr algn="ctr">
              <a:defRPr sz="6000"/>
            </a:lvl1pPr>
          </a:lstStyle>
          <a:p>
            <a:r>
              <a:rPr lang="es-ES"/>
              <a:t>Haga clic para modificar el estilo de título del patrón</a:t>
            </a:r>
            <a:endParaRPr lang="es-MX" dirty="0"/>
          </a:p>
        </p:txBody>
      </p:sp>
      <p:sp>
        <p:nvSpPr>
          <p:cNvPr id="3" name="Subtítulo 2"/>
          <p:cNvSpPr>
            <a:spLocks noGrp="1"/>
          </p:cNvSpPr>
          <p:nvPr>
            <p:ph type="subTitle" idx="1"/>
          </p:nvPr>
        </p:nvSpPr>
        <p:spPr>
          <a:xfrm>
            <a:off x="1524000" y="5836021"/>
            <a:ext cx="9144000" cy="82027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6878" t="29806" r="26877" b="29652"/>
          <a:stretch/>
        </p:blipFill>
        <p:spPr>
          <a:xfrm>
            <a:off x="3664527" y="948687"/>
            <a:ext cx="4862946" cy="2400300"/>
          </a:xfrm>
          <a:prstGeom prst="rect">
            <a:avLst/>
          </a:prstGeom>
        </p:spPr>
      </p:pic>
    </p:spTree>
    <p:extLst>
      <p:ext uri="{BB962C8B-B14F-4D97-AF65-F5344CB8AC3E}">
        <p14:creationId xmlns:p14="http://schemas.microsoft.com/office/powerpoint/2010/main" val="1017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2"/>
            <a:ext cx="12192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3898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7" name="Rectángulo 6"/>
          <p:cNvSpPr/>
          <p:nvPr/>
        </p:nvSpPr>
        <p:spPr>
          <a:xfrm>
            <a:off x="0" y="0"/>
            <a:ext cx="712694"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1194547"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19454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52222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1751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0" y="0"/>
            <a:ext cx="53115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691871" y="987425"/>
            <a:ext cx="3932237" cy="1600200"/>
          </a:xfrm>
        </p:spPr>
        <p:txBody>
          <a:bodyPr anchor="b"/>
          <a:lstStyle>
            <a:lvl1pPr>
              <a:defRPr sz="32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569417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1871" y="2587624"/>
            <a:ext cx="3932237" cy="328136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2382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2723465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B642-C864-41A1-8A1B-19A46ABC1AE0}" type="datetimeFigureOut">
              <a:rPr lang="es-MX" smtClean="0"/>
              <a:t>28/09/21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9066-A089-4A53-AF41-D29017CB6CF5}" type="slidenum">
              <a:rPr lang="es-MX" smtClean="0"/>
              <a:t>‹Nº›</a:t>
            </a:fld>
            <a:endParaRPr lang="es-MX"/>
          </a:p>
        </p:txBody>
      </p:sp>
    </p:spTree>
    <p:extLst>
      <p:ext uri="{BB962C8B-B14F-4D97-AF65-F5344CB8AC3E}">
        <p14:creationId xmlns:p14="http://schemas.microsoft.com/office/powerpoint/2010/main" val="14415301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a:xfrm>
            <a:off x="0" y="3200399"/>
            <a:ext cx="12192000" cy="2623931"/>
          </a:xfrm>
        </p:spPr>
        <p:txBody>
          <a:bodyPr>
            <a:noAutofit/>
          </a:bodyPr>
          <a:lstStyle/>
          <a:p>
            <a:pPr>
              <a:lnSpc>
                <a:spcPct val="150000"/>
              </a:lnSpc>
            </a:pPr>
            <a:r>
              <a:rPr lang="es-MX" sz="2800" b="1" dirty="0"/>
              <a:t>LINEAMIENTOS Y FUNCIONES DE LA COMISIÓN DE TITULACIÓN</a:t>
            </a:r>
            <a:endParaRPr lang="es-MX" sz="2800" dirty="0"/>
          </a:p>
        </p:txBody>
      </p:sp>
    </p:spTree>
    <p:extLst>
      <p:ext uri="{BB962C8B-B14F-4D97-AF65-F5344CB8AC3E}">
        <p14:creationId xmlns:p14="http://schemas.microsoft.com/office/powerpoint/2010/main" val="161204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699BD6-927C-604C-AC23-DDE375AAD8E1}"/>
              </a:ext>
            </a:extLst>
          </p:cNvPr>
          <p:cNvSpPr>
            <a:spLocks noGrp="1"/>
          </p:cNvSpPr>
          <p:nvPr>
            <p:ph idx="1"/>
          </p:nvPr>
        </p:nvSpPr>
        <p:spPr>
          <a:xfrm>
            <a:off x="838200" y="987424"/>
            <a:ext cx="10515600" cy="5248275"/>
          </a:xfrm>
        </p:spPr>
        <p:txBody>
          <a:bodyPr>
            <a:normAutofit fontScale="77500" lnSpcReduction="20000"/>
          </a:bodyPr>
          <a:lstStyle/>
          <a:p>
            <a:pPr marL="0" indent="0">
              <a:buNone/>
            </a:pPr>
            <a:r>
              <a:rPr lang="es-MX" sz="3900" dirty="0"/>
              <a:t>EL ESTUDIANTE </a:t>
            </a:r>
          </a:p>
          <a:p>
            <a:pPr marL="0" indent="0">
              <a:lnSpc>
                <a:spcPct val="170000"/>
              </a:lnSpc>
              <a:buNone/>
            </a:pPr>
            <a:r>
              <a:rPr lang="es-MX" sz="2400" dirty="0"/>
              <a:t>Para realizar el examen profesional cada estudiante deberá cumplir con los siguientes requisitos: </a:t>
            </a:r>
          </a:p>
          <a:p>
            <a:pPr>
              <a:lnSpc>
                <a:spcPct val="170000"/>
              </a:lnSpc>
            </a:pPr>
            <a:r>
              <a:rPr lang="es-MX" sz="2400" dirty="0"/>
              <a:t>Cubrir en su totalidad los créditos que establece el plan de estudios de la licenciatura. </a:t>
            </a:r>
          </a:p>
          <a:p>
            <a:pPr>
              <a:lnSpc>
                <a:spcPct val="170000"/>
              </a:lnSpc>
            </a:pPr>
            <a:r>
              <a:rPr lang="es-MX" sz="2400" dirty="0"/>
              <a:t>Haber cumplido el servicio social reglamentario a través de las actividades realizadas en los espacios curriculares correspondientes a las prácticas profesionales efectuadas durante los últimos tres semestres de la licenciatura, de acuerdo al Plan de estudios 2012. </a:t>
            </a:r>
          </a:p>
          <a:p>
            <a:pPr>
              <a:lnSpc>
                <a:spcPct val="170000"/>
              </a:lnSpc>
            </a:pPr>
            <a:r>
              <a:rPr lang="es-MX" sz="2400" dirty="0"/>
              <a:t>Entregar a la Comisión el trabajo de titulación aprobado por su asesor.</a:t>
            </a:r>
          </a:p>
          <a:p>
            <a:pPr>
              <a:lnSpc>
                <a:spcPct val="170000"/>
              </a:lnSpc>
            </a:pPr>
            <a:r>
              <a:rPr lang="es-MX" sz="2400" dirty="0"/>
              <a:t>Presentarse el día, hora y lugar señalados por la Comisión de Titulación para sustentar el examen profesional. </a:t>
            </a:r>
          </a:p>
          <a:p>
            <a:pPr marL="0" indent="0">
              <a:buNone/>
            </a:pPr>
            <a:endParaRPr lang="es-MX" sz="1600" dirty="0"/>
          </a:p>
        </p:txBody>
      </p:sp>
    </p:spTree>
    <p:extLst>
      <p:ext uri="{BB962C8B-B14F-4D97-AF65-F5344CB8AC3E}">
        <p14:creationId xmlns:p14="http://schemas.microsoft.com/office/powerpoint/2010/main" val="228035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126256A-5E86-8642-9A68-D9CC419A5FDD}"/>
              </a:ext>
            </a:extLst>
          </p:cNvPr>
          <p:cNvSpPr/>
          <p:nvPr/>
        </p:nvSpPr>
        <p:spPr>
          <a:xfrm>
            <a:off x="1003300" y="410545"/>
            <a:ext cx="10185400" cy="6221575"/>
          </a:xfrm>
          <a:prstGeom prst="rect">
            <a:avLst/>
          </a:prstGeom>
        </p:spPr>
        <p:txBody>
          <a:bodyPr wrap="square">
            <a:spAutoFit/>
          </a:bodyPr>
          <a:lstStyle/>
          <a:p>
            <a:pPr>
              <a:lnSpc>
                <a:spcPct val="150000"/>
              </a:lnSpc>
            </a:pPr>
            <a:r>
              <a:rPr lang="es-MX" sz="20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A</a:t>
            </a:r>
            <a:r>
              <a:rPr lang="es-MX" sz="2800" b="1" dirty="0">
                <a:latin typeface="Arial" panose="020B0604020202020204" pitchFamily="34" charset="0"/>
                <a:cs typeface="Arial" panose="020B0604020202020204" pitchFamily="34" charset="0"/>
              </a:rPr>
              <a:t>́rea de administración escolar del plantel</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Es responsable de llevar a cabo las siguientes funciones en la escuela normal: </a:t>
            </a:r>
          </a:p>
          <a:p>
            <a:pPr>
              <a:lnSpc>
                <a:spcPct val="150000"/>
              </a:lnSpc>
              <a:buFont typeface="+mj-lt"/>
              <a:buAutoNum type="arabicPeriod"/>
            </a:pPr>
            <a:r>
              <a:rPr lang="es-MX" sz="2000" dirty="0">
                <a:latin typeface="Arial" panose="020B0604020202020204" pitchFamily="34" charset="0"/>
                <a:cs typeface="Arial" panose="020B0604020202020204" pitchFamily="34" charset="0"/>
              </a:rPr>
              <a:t>  Vigilar que el sustentante ha cumplido el servicio social y ha acreditado totalmente la carrera conforme al Plan de </a:t>
            </a:r>
            <a:r>
              <a:rPr lang="es-MX" sz="2000">
                <a:latin typeface="Arial" panose="020B0604020202020204" pitchFamily="34" charset="0"/>
                <a:cs typeface="Arial" panose="020B0604020202020204" pitchFamily="34" charset="0"/>
              </a:rPr>
              <a:t>Estudios 2018. </a:t>
            </a:r>
            <a:endParaRPr lang="es-MX" sz="2000" dirty="0">
              <a:latin typeface="Arial" panose="020B0604020202020204" pitchFamily="34" charset="0"/>
              <a:cs typeface="Arial" panose="020B0604020202020204" pitchFamily="34" charset="0"/>
            </a:endParaRPr>
          </a:p>
          <a:p>
            <a:pPr>
              <a:lnSpc>
                <a:spcPct val="150000"/>
              </a:lnSpc>
              <a:buFont typeface="+mj-lt"/>
              <a:buAutoNum type="arabicPeriod"/>
            </a:pPr>
            <a:r>
              <a:rPr lang="es-MX" sz="2000" dirty="0">
                <a:latin typeface="Arial" panose="020B0604020202020204" pitchFamily="34" charset="0"/>
                <a:cs typeface="Arial" panose="020B0604020202020204" pitchFamily="34" charset="0"/>
              </a:rPr>
              <a:t> Asegurar que el estudiante ha obtenido la aprobación del documento para el trabajo de titulación. </a:t>
            </a:r>
          </a:p>
          <a:p>
            <a:pPr>
              <a:lnSpc>
                <a:spcPct val="150000"/>
              </a:lnSpc>
              <a:buFont typeface="+mj-lt"/>
              <a:buAutoNum type="arabicPeriod"/>
            </a:pPr>
            <a:r>
              <a:rPr lang="es-MX" sz="2000" dirty="0">
                <a:latin typeface="Arial" panose="020B0604020202020204" pitchFamily="34" charset="0"/>
                <a:cs typeface="Arial" panose="020B0604020202020204" pitchFamily="34" charset="0"/>
              </a:rPr>
              <a:t> Integrar los expedientes académicos de los estudiantes para proporcionarlos a la Comisión de Titulación. </a:t>
            </a:r>
          </a:p>
          <a:p>
            <a:pPr>
              <a:lnSpc>
                <a:spcPct val="150000"/>
              </a:lnSpc>
              <a:buFont typeface="+mj-lt"/>
              <a:buAutoNum type="arabicPeriod"/>
            </a:pPr>
            <a:r>
              <a:rPr lang="es-MX" sz="2000" dirty="0">
                <a:latin typeface="Arial" panose="020B0604020202020204" pitchFamily="34" charset="0"/>
                <a:cs typeface="Arial" panose="020B0604020202020204" pitchFamily="34" charset="0"/>
              </a:rPr>
              <a:t>  Verificar que sean correctos los datos personales de cada sustentante que se asienten en el acta y demás documentos del examen profesional. </a:t>
            </a:r>
          </a:p>
          <a:p>
            <a:pPr>
              <a:lnSpc>
                <a:spcPct val="150000"/>
              </a:lnSpc>
              <a:buFont typeface="+mj-lt"/>
              <a:buAutoNum type="arabicPeriod"/>
            </a:pPr>
            <a:r>
              <a:rPr lang="es-MX" sz="2000" dirty="0">
                <a:latin typeface="Arial" panose="020B0604020202020204" pitchFamily="34" charset="0"/>
                <a:cs typeface="Arial" panose="020B0604020202020204" pitchFamily="34" charset="0"/>
              </a:rPr>
              <a:t>  Elaborar el acta de examen profesional de cada alumno, recabar las firmas y sellos reglamentarios. </a:t>
            </a:r>
          </a:p>
          <a:p>
            <a:pPr>
              <a:lnSpc>
                <a:spcPct val="150000"/>
              </a:lnSpc>
            </a:pPr>
            <a:r>
              <a:rPr lang="es-MX" sz="2000" dirty="0">
                <a:latin typeface="Arial" panose="020B0604020202020204" pitchFamily="34" charset="0"/>
                <a:cs typeface="Arial" panose="020B0604020202020204" pitchFamily="34" charset="0"/>
              </a:rPr>
              <a:t>6.   Tramitar la expedición de los títulos y realizar su entrega oportuna a los egresados. </a:t>
            </a:r>
            <a:endParaRPr lang="es-MX"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2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2707" y="2220479"/>
            <a:ext cx="3932237" cy="1600200"/>
          </a:xfrm>
        </p:spPr>
        <p:txBody>
          <a:bodyPr>
            <a:noAutofit/>
          </a:bodyPr>
          <a:lstStyle/>
          <a:p>
            <a:pPr algn="ctr"/>
            <a:r>
              <a:rPr lang="es-MX" sz="4800" b="1" dirty="0">
                <a:latin typeface="Arial" panose="020B0604020202020204" pitchFamily="34" charset="0"/>
                <a:cs typeface="Arial" panose="020B0604020202020204" pitchFamily="34" charset="0"/>
              </a:rPr>
              <a:t>COMISIÓN DE TITULACIÓN</a:t>
            </a:r>
          </a:p>
        </p:txBody>
      </p:sp>
      <p:sp>
        <p:nvSpPr>
          <p:cNvPr id="3" name="Marcador de contenido 2"/>
          <p:cNvSpPr>
            <a:spLocks noGrp="1"/>
          </p:cNvSpPr>
          <p:nvPr>
            <p:ph idx="1"/>
          </p:nvPr>
        </p:nvSpPr>
        <p:spPr>
          <a:xfrm>
            <a:off x="5338418" y="1309442"/>
            <a:ext cx="6568817" cy="3422274"/>
          </a:xfrm>
        </p:spPr>
        <p:txBody>
          <a:bodyPr>
            <a:noAutofit/>
          </a:bodyPr>
          <a:lstStyle/>
          <a:p>
            <a:pPr marL="0" indent="0">
              <a:lnSpc>
                <a:spcPct val="150000"/>
              </a:lnSpc>
              <a:buNone/>
            </a:pPr>
            <a:r>
              <a:rPr lang="es-MX" dirty="0"/>
              <a:t>órgano colegiado responsable de velar por el cumplimiento de las disposiciones académicas referidas al proceso de titulación. </a:t>
            </a:r>
            <a:endParaRPr lang="es-MX" sz="2400" dirty="0"/>
          </a:p>
          <a:p>
            <a:pPr marL="0" indent="0">
              <a:lnSpc>
                <a:spcPct val="150000"/>
              </a:lnSpc>
              <a:buNone/>
            </a:pPr>
            <a:endParaRPr lang="es-MX" sz="2400" i="1" dirty="0"/>
          </a:p>
        </p:txBody>
      </p:sp>
    </p:spTree>
    <p:extLst>
      <p:ext uri="{BB962C8B-B14F-4D97-AF65-F5344CB8AC3E}">
        <p14:creationId xmlns:p14="http://schemas.microsoft.com/office/powerpoint/2010/main" val="129942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0F171C-239F-D443-8C46-7C5C54956EA0}"/>
              </a:ext>
            </a:extLst>
          </p:cNvPr>
          <p:cNvSpPr txBox="1"/>
          <p:nvPr/>
        </p:nvSpPr>
        <p:spPr>
          <a:xfrm>
            <a:off x="419100" y="393700"/>
            <a:ext cx="10109200" cy="6186309"/>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CONFORMADA DE LA SIGUIENTE MANERA:</a:t>
            </a:r>
          </a:p>
          <a:p>
            <a:endParaRPr lang="es-MX" sz="2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MX" sz="2400" dirty="0">
                <a:latin typeface="Arial" panose="020B0604020202020204" pitchFamily="34" charset="0"/>
                <a:cs typeface="Arial" panose="020B0604020202020204" pitchFamily="34" charset="0"/>
              </a:rPr>
              <a:t>Presidente de la Comisión, cargo que ocupará el subdirector académico del plantel o quien realice funciones análogas. </a:t>
            </a:r>
          </a:p>
          <a:p>
            <a:pPr marL="285750" indent="-285750">
              <a:lnSpc>
                <a:spcPct val="150000"/>
              </a:lnSpc>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MX" sz="2400" dirty="0">
                <a:latin typeface="Arial" panose="020B0604020202020204" pitchFamily="34" charset="0"/>
                <a:cs typeface="Arial" panose="020B0604020202020204" pitchFamily="34" charset="0"/>
              </a:rPr>
              <a:t>De tres a seis docentes con reconocida solvencia académica y que imparten cursos del Plan de estudios 2018. </a:t>
            </a:r>
          </a:p>
          <a:p>
            <a:pPr marL="285750" indent="-285750">
              <a:lnSpc>
                <a:spcPct val="150000"/>
              </a:lnSpc>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MX" sz="2400" dirty="0">
                <a:latin typeface="Arial" panose="020B0604020202020204" pitchFamily="34" charset="0"/>
                <a:cs typeface="Arial" panose="020B0604020202020204" pitchFamily="34" charset="0"/>
              </a:rPr>
              <a:t>El secretario de la Comisión, que será uno de los profesores a los que se refiere el inciso anterior y se elegirá en la primera sesión convocada por el Presidente. </a:t>
            </a:r>
          </a:p>
          <a:p>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7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C3B2C-600A-F440-AEF2-7A7D1E079B37}"/>
              </a:ext>
            </a:extLst>
          </p:cNvPr>
          <p:cNvSpPr>
            <a:spLocks noGrp="1"/>
          </p:cNvSpPr>
          <p:nvPr>
            <p:ph type="title"/>
          </p:nvPr>
        </p:nvSpPr>
        <p:spPr/>
        <p:txBody>
          <a:bodyPr>
            <a:normAutofit/>
          </a:bodyPr>
          <a:lstStyle/>
          <a:p>
            <a:r>
              <a:rPr lang="es-MX" sz="4000" b="1" dirty="0">
                <a:latin typeface="Arial" panose="020B0604020202020204" pitchFamily="34" charset="0"/>
                <a:cs typeface="Arial" panose="020B0604020202020204" pitchFamily="34" charset="0"/>
              </a:rPr>
              <a:t>FUNCIONES DEL PRESIDENTE</a:t>
            </a:r>
          </a:p>
        </p:txBody>
      </p:sp>
      <p:sp>
        <p:nvSpPr>
          <p:cNvPr id="3" name="Marcador de contenido 2">
            <a:extLst>
              <a:ext uri="{FF2B5EF4-FFF2-40B4-BE49-F238E27FC236}">
                <a16:creationId xmlns:a16="http://schemas.microsoft.com/office/drawing/2014/main" id="{D60A9277-05CA-B64C-90B6-966E30DD8C37}"/>
              </a:ext>
            </a:extLst>
          </p:cNvPr>
          <p:cNvSpPr>
            <a:spLocks noGrp="1"/>
          </p:cNvSpPr>
          <p:nvPr>
            <p:ph idx="1"/>
          </p:nvPr>
        </p:nvSpPr>
        <p:spPr/>
        <p:txBody>
          <a:bodyPr/>
          <a:lstStyle/>
          <a:p>
            <a:r>
              <a:rPr lang="es-MX" dirty="0"/>
              <a:t>Organizar, coordinar y supervisar los trabajos y acciones de la comisión. </a:t>
            </a:r>
          </a:p>
          <a:p>
            <a:r>
              <a:rPr lang="es-MX" dirty="0"/>
              <a:t>Convocar a sus miembros a reuniones ordinarias y extraordinarias. </a:t>
            </a:r>
          </a:p>
          <a:p>
            <a:r>
              <a:rPr lang="es-MX" dirty="0"/>
              <a:t>Notificar al director quiénes conformarán los jurados y asegurar que cumplan con las funciones asignadas. </a:t>
            </a:r>
          </a:p>
          <a:p>
            <a:r>
              <a:rPr lang="es-MX" dirty="0"/>
              <a:t>Atender los casos no previstos en el proceso de titulación. </a:t>
            </a:r>
          </a:p>
          <a:p>
            <a:endParaRPr lang="es-MX" dirty="0"/>
          </a:p>
        </p:txBody>
      </p:sp>
    </p:spTree>
    <p:extLst>
      <p:ext uri="{BB962C8B-B14F-4D97-AF65-F5344CB8AC3E}">
        <p14:creationId xmlns:p14="http://schemas.microsoft.com/office/powerpoint/2010/main" val="389776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6A13C2A-BB19-DE4C-A3C4-BBC2CD202193}"/>
              </a:ext>
            </a:extLst>
          </p:cNvPr>
          <p:cNvSpPr>
            <a:spLocks noGrp="1"/>
          </p:cNvSpPr>
          <p:nvPr>
            <p:ph type="body" idx="1"/>
          </p:nvPr>
        </p:nvSpPr>
        <p:spPr>
          <a:xfrm>
            <a:off x="927847" y="855663"/>
            <a:ext cx="10515600" cy="4541837"/>
          </a:xfrm>
        </p:spPr>
        <p:txBody>
          <a:bodyPr>
            <a:normAutofit lnSpcReduction="10000"/>
          </a:bodyPr>
          <a:lstStyle/>
          <a:p>
            <a:r>
              <a:rPr lang="es-MX" sz="3600" b="1" dirty="0">
                <a:solidFill>
                  <a:schemeClr val="tx1"/>
                </a:solidFill>
              </a:rPr>
              <a:t>FUNCIONES DEL SECRETARIO:</a:t>
            </a:r>
          </a:p>
          <a:p>
            <a:endParaRPr lang="es-MX" sz="2800" dirty="0">
              <a:solidFill>
                <a:schemeClr val="tx1"/>
              </a:solidFill>
            </a:endParaRPr>
          </a:p>
          <a:p>
            <a:r>
              <a:rPr lang="es-MX" sz="2800" dirty="0">
                <a:solidFill>
                  <a:schemeClr val="tx1"/>
                </a:solidFill>
              </a:rPr>
              <a:t>Elaborar, integrar y resguardar los acuerdos de trabajo generados en las reuniones de la comisión. </a:t>
            </a:r>
          </a:p>
          <a:p>
            <a:endParaRPr lang="es-MX" sz="2800" dirty="0">
              <a:solidFill>
                <a:schemeClr val="tx1"/>
              </a:solidFill>
            </a:endParaRPr>
          </a:p>
          <a:p>
            <a:r>
              <a:rPr lang="es-MX" sz="2800" dirty="0">
                <a:solidFill>
                  <a:schemeClr val="tx1"/>
                </a:solidFill>
              </a:rPr>
              <a:t>Elaborar y expedir constancias a los miembros de los jurados de examen profesional. </a:t>
            </a:r>
          </a:p>
          <a:p>
            <a:endParaRPr lang="es-MX" sz="2800" dirty="0">
              <a:solidFill>
                <a:schemeClr val="tx1"/>
              </a:solidFill>
            </a:endParaRPr>
          </a:p>
          <a:p>
            <a:r>
              <a:rPr lang="es-MX" sz="2800" dirty="0">
                <a:solidFill>
                  <a:schemeClr val="tx1"/>
                </a:solidFill>
              </a:rPr>
              <a:t>Notificar oportunamente a cada estudiante sobre el día, la hora y el lugar en que deberá presentar su examen profesional. </a:t>
            </a:r>
          </a:p>
          <a:p>
            <a:endParaRPr lang="es-MX" sz="2800" dirty="0">
              <a:solidFill>
                <a:schemeClr val="tx1"/>
              </a:solidFill>
            </a:endParaRPr>
          </a:p>
        </p:txBody>
      </p:sp>
    </p:spTree>
    <p:extLst>
      <p:ext uri="{BB962C8B-B14F-4D97-AF65-F5344CB8AC3E}">
        <p14:creationId xmlns:p14="http://schemas.microsoft.com/office/powerpoint/2010/main" val="252224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2614D-D243-7840-8306-A2E2B8661D61}"/>
              </a:ext>
            </a:extLst>
          </p:cNvPr>
          <p:cNvSpPr>
            <a:spLocks noGrp="1"/>
          </p:cNvSpPr>
          <p:nvPr>
            <p:ph type="title"/>
          </p:nvPr>
        </p:nvSpPr>
        <p:spPr/>
        <p:txBody>
          <a:bodyPr>
            <a:normAutofit/>
          </a:bodyPr>
          <a:lstStyle/>
          <a:p>
            <a:r>
              <a:rPr lang="es-MX" sz="3600" b="1" dirty="0">
                <a:latin typeface="Arial" panose="020B0604020202020204" pitchFamily="34" charset="0"/>
                <a:cs typeface="Arial" panose="020B0604020202020204" pitchFamily="34" charset="0"/>
              </a:rPr>
              <a:t>ACTIVIDADES DE LA COMISIÓN</a:t>
            </a:r>
          </a:p>
        </p:txBody>
      </p:sp>
      <p:sp>
        <p:nvSpPr>
          <p:cNvPr id="3" name="Marcador de contenido 2">
            <a:extLst>
              <a:ext uri="{FF2B5EF4-FFF2-40B4-BE49-F238E27FC236}">
                <a16:creationId xmlns:a16="http://schemas.microsoft.com/office/drawing/2014/main" id="{7C4686F7-79DA-CE47-936B-D2FC7CAD2372}"/>
              </a:ext>
            </a:extLst>
          </p:cNvPr>
          <p:cNvSpPr>
            <a:spLocks noGrp="1"/>
          </p:cNvSpPr>
          <p:nvPr>
            <p:ph idx="1"/>
          </p:nvPr>
        </p:nvSpPr>
        <p:spPr/>
        <p:txBody>
          <a:bodyPr>
            <a:normAutofit/>
          </a:bodyPr>
          <a:lstStyle/>
          <a:p>
            <a:pPr marL="514350" indent="-514350">
              <a:buAutoNum type="alphaUcPeriod"/>
            </a:pPr>
            <a:r>
              <a:rPr lang="es-MX" dirty="0"/>
              <a:t>Recibir, analizar y dar respuesta a las solicitudes de los estudiantes correspondientes a la modalidad y tema de titulación. </a:t>
            </a:r>
          </a:p>
          <a:p>
            <a:pPr marL="514350" indent="-514350">
              <a:buAutoNum type="alphaUcPeriod"/>
            </a:pPr>
            <a:endParaRPr lang="es-MX" dirty="0"/>
          </a:p>
          <a:p>
            <a:pPr marL="514350" indent="-514350">
              <a:buAutoNum type="alphaUcPeriod"/>
            </a:pPr>
            <a:r>
              <a:rPr lang="es-MX" dirty="0"/>
              <a:t>Seleccionar y aprobar a los profesores que cubran el perfil para ser asignados como asesores de los estudiantes en la elaboración del Trabajo de Titulación según su experiencia en la modalidad y tema e inducirlos en las responsabilidades inherentes a la función asignada.</a:t>
            </a:r>
          </a:p>
          <a:p>
            <a:pPr marL="0" indent="0">
              <a:buNone/>
            </a:pPr>
            <a:r>
              <a:rPr lang="es-MX" dirty="0"/>
              <a:t> </a:t>
            </a:r>
          </a:p>
          <a:p>
            <a:pPr marL="0" indent="0">
              <a:buNone/>
            </a:pPr>
            <a:endParaRPr lang="es-MX" dirty="0"/>
          </a:p>
        </p:txBody>
      </p:sp>
    </p:spTree>
    <p:extLst>
      <p:ext uri="{BB962C8B-B14F-4D97-AF65-F5344CB8AC3E}">
        <p14:creationId xmlns:p14="http://schemas.microsoft.com/office/powerpoint/2010/main" val="276027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9C6360-9BD6-544D-A1ED-75191A8A255B}"/>
              </a:ext>
            </a:extLst>
          </p:cNvPr>
          <p:cNvSpPr/>
          <p:nvPr/>
        </p:nvSpPr>
        <p:spPr>
          <a:xfrm>
            <a:off x="387350" y="210586"/>
            <a:ext cx="11417300" cy="5759910"/>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El perfil académico mínimo para poder asesorar un trabajo de titulación </a:t>
            </a:r>
          </a:p>
          <a:p>
            <a:r>
              <a:rPr lang="es-MX" sz="2400" dirty="0">
                <a:latin typeface="Arial" panose="020B0604020202020204" pitchFamily="34" charset="0"/>
                <a:cs typeface="Arial" panose="020B0604020202020204" pitchFamily="34" charset="0"/>
              </a:rPr>
              <a:t>será: </a:t>
            </a:r>
          </a:p>
          <a:p>
            <a:endParaRPr lang="es-MX" sz="2400" dirty="0">
              <a:latin typeface="Arial" panose="020B0604020202020204" pitchFamily="34" charset="0"/>
              <a:cs typeface="Arial" panose="020B0604020202020204" pitchFamily="34" charset="0"/>
            </a:endParaRP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Haber impartido cursos del Plan 2018.</a:t>
            </a: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Dominio de área o disciplina que haya impartido (perfil profesional).</a:t>
            </a: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Dominio metodológico y técnico para analizar la información (especialidad, cursos). </a:t>
            </a: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Tener experiencia previa en dirección de tesis (para el caso del asesor de tesis de investigación), en elaboración de portafolios y/o de informes de prácticas profesionales. De no cumplir con estos requisitos, deberá capacitarse en la materia y obtener documento probatorio. </a:t>
            </a: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Tener grado académico de maestría*. </a:t>
            </a:r>
          </a:p>
          <a:p>
            <a:pPr marL="914400" lvl="1" indent="-457200">
              <a:lnSpc>
                <a:spcPct val="150000"/>
              </a:lnSpc>
              <a:buFont typeface="Wingdings" pitchFamily="2" charset="2"/>
              <a:buChar char="Ø"/>
            </a:pPr>
            <a:r>
              <a:rPr lang="es-MX" sz="2000" dirty="0">
                <a:latin typeface="Arial" panose="020B0604020202020204" pitchFamily="34" charset="0"/>
                <a:cs typeface="Arial" panose="020B0604020202020204" pitchFamily="34" charset="0"/>
              </a:rPr>
              <a:t>Ostentar plaza de medio tiempo, tres cuartos o tiempo completo (equivalente en horas de contratación).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32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3528627-2B05-DF40-9079-454BB0F2C85C}"/>
              </a:ext>
            </a:extLst>
          </p:cNvPr>
          <p:cNvSpPr/>
          <p:nvPr/>
        </p:nvSpPr>
        <p:spPr>
          <a:xfrm>
            <a:off x="596900" y="939801"/>
            <a:ext cx="10071100" cy="4893647"/>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C. Asignar el asesor del trabajo de titulación a cada estudiante de acuerdo con la modalidad y tema seleccionado. </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D. Registrar los proyectos de titulación de los estudiantes, identificando principalmente su modalidad, título y temática. </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E. Asegurar que los asesores tengan un máximo de cinco asesorados. </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F. Programar las reuniones que se realizarán en el ciclo escolar con los asesores del trabajo de titulación de los estudiantes, para dar seguimiento a los avances de su elaboración, e identificar y atender las necesidades que se presenten, de acuerdo con las Orientaciones académicas para la elaboración del trabajo de titulación. </a:t>
            </a:r>
            <a:endParaRPr lang="es-MX"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47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D9E6C96-6008-2846-B348-2302F50A9811}"/>
              </a:ext>
            </a:extLst>
          </p:cNvPr>
          <p:cNvSpPr/>
          <p:nvPr/>
        </p:nvSpPr>
        <p:spPr>
          <a:xfrm>
            <a:off x="1130300" y="1397000"/>
            <a:ext cx="9804400" cy="4678204"/>
          </a:xfrm>
          <a:prstGeom prst="rect">
            <a:avLst/>
          </a:prstGeom>
        </p:spPr>
        <p:txBody>
          <a:bodyPr wrap="square">
            <a:spAutoFit/>
          </a:bodyPr>
          <a:lstStyle/>
          <a:p>
            <a:r>
              <a:rPr lang="es-MX" sz="2000" dirty="0">
                <a:latin typeface="Arial" panose="020B0604020202020204" pitchFamily="34" charset="0"/>
                <a:cs typeface="Arial" panose="020B0604020202020204" pitchFamily="34" charset="0"/>
              </a:rPr>
              <a:t>G. Designar a los integrantes del jurado para cada examen profesional, haciéndoles la entrega oportuna de los trabajos de titulación con la finalidad de analizarlo bajo instrumentos de valoración diseñados por la propia Comisión de Titulación (rúbrica, escala, etcétera), en función de la modalidad escogida por el estudiante. </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H. Verificar que los integrantes del jurado cumplan con las funciones asignadas.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I. Establecer y calendarizar, de acuerdo con las Normas de Control Escolar (Plan 2012) el periodo de exámenes profesionales. Programar un periodo extraordinario dentro de los seis meses siguientes para los alumnos que se hubiesen rezagado en la sustentación o aprobación de su examen profesional. </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J. Establecer estrategias para dictaminar los trabajos concluidos y aprobados por el asesor académico, apegándose a lo establecido para la modalidad seleccionada. </a:t>
            </a:r>
          </a:p>
          <a:p>
            <a:endParaRPr lang="es-MX"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895365"/>
      </p:ext>
    </p:extLst>
  </p:cSld>
  <p:clrMapOvr>
    <a:masterClrMapping/>
  </p:clrMapOvr>
</p:sld>
</file>

<file path=ppt/theme/theme1.xml><?xml version="1.0" encoding="utf-8"?>
<a:theme xmlns:a="http://schemas.openxmlformats.org/drawingml/2006/main" name="Tema ENEP Panoram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Panoramico" id="{BEAFB54B-B9B7-4551-99EF-4D9B2DC61216}" vid="{4BEDB097-1FB1-4C69-9ED8-B82F3B008DAD}"/>
    </a:ext>
  </a:extLst>
</a:theme>
</file>

<file path=docProps/app.xml><?xml version="1.0" encoding="utf-8"?>
<Properties xmlns="http://schemas.openxmlformats.org/officeDocument/2006/extended-properties" xmlns:vt="http://schemas.openxmlformats.org/officeDocument/2006/docPropsVTypes">
  <Template/>
  <TotalTime>1343</TotalTime>
  <Words>898</Words>
  <Application>Microsoft Macintosh PowerPoint</Application>
  <PresentationFormat>Panorámica</PresentationFormat>
  <Paragraphs>63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Wingdings</vt:lpstr>
      <vt:lpstr>Calibri Light</vt:lpstr>
      <vt:lpstr>Calibri</vt:lpstr>
      <vt:lpstr>Tema ENEP Panoramico</vt:lpstr>
      <vt:lpstr>LINEAMIENTOS Y FUNCIONES DE LA COMISIÓN DE TITULACIÓN</vt:lpstr>
      <vt:lpstr>COMISIÓN DE TITULACIÓN</vt:lpstr>
      <vt:lpstr>Presentación de PowerPoint</vt:lpstr>
      <vt:lpstr>FUNCIONES DEL PRESIDENTE</vt:lpstr>
      <vt:lpstr>Presentación de PowerPoint</vt:lpstr>
      <vt:lpstr>ACTIVIDADES DE LA COMISIÓN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PROTECCIÒN CIVIL</dc:title>
  <dc:creator>Diseño</dc:creator>
  <cp:lastModifiedBy>maria teresa cerda orocio</cp:lastModifiedBy>
  <cp:revision>36</cp:revision>
  <dcterms:created xsi:type="dcterms:W3CDTF">2020-03-03T14:56:35Z</dcterms:created>
  <dcterms:modified xsi:type="dcterms:W3CDTF">2021-09-28T17:36:06Z</dcterms:modified>
</cp:coreProperties>
</file>