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handoutMasterIdLst>
    <p:handoutMasterId r:id="rId27"/>
  </p:handoutMasterIdLst>
  <p:sldIdLst>
    <p:sldId id="277" r:id="rId2"/>
    <p:sldId id="256" r:id="rId3"/>
    <p:sldId id="272" r:id="rId4"/>
    <p:sldId id="258" r:id="rId5"/>
    <p:sldId id="295" r:id="rId6"/>
    <p:sldId id="260" r:id="rId7"/>
    <p:sldId id="286" r:id="rId8"/>
    <p:sldId id="285" r:id="rId9"/>
    <p:sldId id="281" r:id="rId10"/>
    <p:sldId id="282" r:id="rId11"/>
    <p:sldId id="283" r:id="rId12"/>
    <p:sldId id="284" r:id="rId13"/>
    <p:sldId id="287" r:id="rId14"/>
    <p:sldId id="288" r:id="rId15"/>
    <p:sldId id="292" r:id="rId16"/>
    <p:sldId id="289" r:id="rId17"/>
    <p:sldId id="296" r:id="rId18"/>
    <p:sldId id="290" r:id="rId19"/>
    <p:sldId id="297" r:id="rId20"/>
    <p:sldId id="298" r:id="rId21"/>
    <p:sldId id="299" r:id="rId22"/>
    <p:sldId id="291" r:id="rId23"/>
    <p:sldId id="265" r:id="rId24"/>
    <p:sldId id="274" r:id="rId2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52" autoAdjust="0"/>
    <p:restoredTop sz="94660"/>
  </p:normalViewPr>
  <p:slideViewPr>
    <p:cSldViewPr snapToGrid="0">
      <p:cViewPr>
        <p:scale>
          <a:sx n="77" d="100"/>
          <a:sy n="77" d="100"/>
        </p:scale>
        <p:origin x="-366" y="-2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Framework for English course B1.2</a:t>
            </a:r>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4E21A0-8AE3-4719-AC77-E7D74C6F4B86}" type="datetimeFigureOut">
              <a:rPr lang="es-ES" smtClean="0"/>
              <a:t>24/08/2022</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pt-BR"/>
              <a:t>Teacher Maria Elena Meza Aguado</a:t>
            </a:r>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C5C3DA-10CE-4FC3-9DD3-D50E6B7007E0}" type="slidenum">
              <a:rPr lang="es-ES" smtClean="0"/>
              <a:t>‹Nº›</a:t>
            </a:fld>
            <a:endParaRPr lang="es-ES"/>
          </a:p>
        </p:txBody>
      </p:sp>
    </p:spTree>
    <p:extLst>
      <p:ext uri="{BB962C8B-B14F-4D97-AF65-F5344CB8AC3E}">
        <p14:creationId xmlns:p14="http://schemas.microsoft.com/office/powerpoint/2010/main" val="189581069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Framework for English course B1.2</a:t>
            </a:r>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1B251-5219-43D3-8488-8E3EB1A3CFFE}" type="datetimeFigureOut">
              <a:rPr lang="es-ES" smtClean="0"/>
              <a:t>24/08/2022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pt-BR"/>
              <a:t>Teacher Maria Elena Meza Aguado</a:t>
            </a:r>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C2465B-B14F-4278-8DBD-E7DBF3BDC11E}" type="slidenum">
              <a:rPr lang="es-ES" smtClean="0"/>
              <a:t>‹Nº›</a:t>
            </a:fld>
            <a:endParaRPr lang="es-ES"/>
          </a:p>
        </p:txBody>
      </p:sp>
    </p:spTree>
    <p:extLst>
      <p:ext uri="{BB962C8B-B14F-4D97-AF65-F5344CB8AC3E}">
        <p14:creationId xmlns:p14="http://schemas.microsoft.com/office/powerpoint/2010/main" val="195260543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24/08/2022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3801678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24/08/2022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889030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24/08/2022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4000545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24/08/2022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1006409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559DEBC-A12E-497F-96DC-4BE12F868659}" type="datetimeFigureOut">
              <a:rPr lang="es-ES" smtClean="0"/>
              <a:t>24/08/2022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726221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559DEBC-A12E-497F-96DC-4BE12F868659}" type="datetimeFigureOut">
              <a:rPr lang="es-ES" smtClean="0"/>
              <a:t>24/08/2022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001693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559DEBC-A12E-497F-96DC-4BE12F868659}" type="datetimeFigureOut">
              <a:rPr lang="es-ES" smtClean="0"/>
              <a:t>24/08/2022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223951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559DEBC-A12E-497F-96DC-4BE12F868659}" type="datetimeFigureOut">
              <a:rPr lang="es-ES" smtClean="0"/>
              <a:t>24/08/2022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834237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59DEBC-A12E-497F-96DC-4BE12F868659}" type="datetimeFigureOut">
              <a:rPr lang="es-ES" smtClean="0"/>
              <a:t>24/08/2022</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780126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559DEBC-A12E-497F-96DC-4BE12F868659}" type="datetimeFigureOut">
              <a:rPr lang="es-ES" smtClean="0"/>
              <a:t>24/08/2022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4020365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559DEBC-A12E-497F-96DC-4BE12F868659}" type="datetimeFigureOut">
              <a:rPr lang="es-ES" smtClean="0"/>
              <a:t>24/08/2022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157270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59DEBC-A12E-497F-96DC-4BE12F868659}" type="datetimeFigureOut">
              <a:rPr lang="es-ES" smtClean="0"/>
              <a:t>24/08/2022</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B7DA1-35BA-457D-B0F3-6E330B3B22A4}" type="slidenum">
              <a:rPr lang="es-ES" smtClean="0"/>
              <a:t>‹Nº›</a:t>
            </a:fld>
            <a:endParaRPr lang="es-ES"/>
          </a:p>
        </p:txBody>
      </p:sp>
    </p:spTree>
    <p:extLst>
      <p:ext uri="{BB962C8B-B14F-4D97-AF65-F5344CB8AC3E}">
        <p14:creationId xmlns:p14="http://schemas.microsoft.com/office/powerpoint/2010/main" val="38437307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8" Type="http://schemas.openxmlformats.org/officeDocument/2006/relationships/hyperlink" Target="https://elt.oup.com/teachersclub/courses/teachingadults/?cc=mx&amp;selLanguage=en" TargetMode="External"/><Relationship Id="rId13" Type="http://schemas.openxmlformats.org/officeDocument/2006/relationships/hyperlink" Target="https://www.eslvideo.com/" TargetMode="External"/><Relationship Id="rId18" Type="http://schemas.openxmlformats.org/officeDocument/2006/relationships/hyperlink" Target="http://www.topics-mag.com/" TargetMode="External"/><Relationship Id="rId3" Type="http://schemas.openxmlformats.org/officeDocument/2006/relationships/hyperlink" Target="https://www.teachingenglish.org.uk/teaching-adults" TargetMode="External"/><Relationship Id="rId21" Type="http://schemas.openxmlformats.org/officeDocument/2006/relationships/hyperlink" Target="https://www.tefl.net/" TargetMode="External"/><Relationship Id="rId7" Type="http://schemas.openxmlformats.org/officeDocument/2006/relationships/hyperlink" Target="https://www.pearsonelt.com/professional-development/resources.html" TargetMode="External"/><Relationship Id="rId12" Type="http://schemas.openxmlformats.org/officeDocument/2006/relationships/hyperlink" Target="https://visuwords.com/" TargetMode="External"/><Relationship Id="rId17" Type="http://schemas.openxmlformats.org/officeDocument/2006/relationships/hyperlink" Target="https://www.englishclub.com/" TargetMode="External"/><Relationship Id="rId2" Type="http://schemas.openxmlformats.org/officeDocument/2006/relationships/hyperlink" Target="http://www.bbc.co.uk/learningenglish" TargetMode="External"/><Relationship Id="rId16" Type="http://schemas.openxmlformats.org/officeDocument/2006/relationships/hyperlink" Target="http://intermediatelow.blogspot.com/" TargetMode="External"/><Relationship Id="rId20" Type="http://schemas.openxmlformats.org/officeDocument/2006/relationships/hyperlink" Target="https://dictionary.cambridge.org/es/" TargetMode="External"/><Relationship Id="rId1" Type="http://schemas.openxmlformats.org/officeDocument/2006/relationships/slideLayout" Target="../slideLayouts/slideLayout4.xml"/><Relationship Id="rId6" Type="http://schemas.openxmlformats.org/officeDocument/2006/relationships/hyperlink" Target="https://americanenglish.state.gov/teachers-corner" TargetMode="External"/><Relationship Id="rId11" Type="http://schemas.openxmlformats.org/officeDocument/2006/relationships/hyperlink" Target="https://thedigitalteacher.com/" TargetMode="External"/><Relationship Id="rId5" Type="http://schemas.openxmlformats.org/officeDocument/2006/relationships/hyperlink" Target="https://www.cambridgeenglish.org/learning-english/" TargetMode="External"/><Relationship Id="rId15" Type="http://schemas.openxmlformats.org/officeDocument/2006/relationships/hyperlink" Target="https://www.busuu.com/es" TargetMode="External"/><Relationship Id="rId10" Type="http://schemas.openxmlformats.org/officeDocument/2006/relationships/hyperlink" Target="http://www.onestopenglish.com/" TargetMode="External"/><Relationship Id="rId19" Type="http://schemas.openxmlformats.org/officeDocument/2006/relationships/hyperlink" Target="http://www.readableblog.com/" TargetMode="External"/><Relationship Id="rId4" Type="http://schemas.openxmlformats.org/officeDocument/2006/relationships/hyperlink" Target="https://elt.oup.com/learning_resources/courses/adultlearners/?cc=mx&amp;selLanguage=en" TargetMode="External"/><Relationship Id="rId9" Type="http://schemas.openxmlformats.org/officeDocument/2006/relationships/hyperlink" Target="http://www.bbc.co.uk/worldservice/learningenglish/teach/" TargetMode="External"/><Relationship Id="rId14" Type="http://schemas.openxmlformats.org/officeDocument/2006/relationships/hyperlink" Target="https://es.lyricstraining.com/" TargetMode="External"/><Relationship Id="rId22" Type="http://schemas.openxmlformats.org/officeDocument/2006/relationships/hyperlink" Target="http://www.elllo.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image" Target="../media/image8.png"/><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083380" y="1"/>
            <a:ext cx="5108620" cy="6883866"/>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7500"/>
            <a:ext cx="7109730" cy="3981449"/>
          </a:xfrm>
          <a:prstGeom prst="rect">
            <a:avLst/>
          </a:prstGeom>
        </p:spPr>
      </p:pic>
      <p:pic>
        <p:nvPicPr>
          <p:cNvPr id="5" name="Picture 2" descr="Back to School | Creden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9100"/>
            <a:ext cx="7074794"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550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sp>
        <p:nvSpPr>
          <p:cNvPr id="2" name="1 Título"/>
          <p:cNvSpPr>
            <a:spLocks noGrp="1"/>
          </p:cNvSpPr>
          <p:nvPr>
            <p:ph type="title"/>
          </p:nvPr>
        </p:nvSpPr>
        <p:spPr>
          <a:xfrm>
            <a:off x="1700850" y="365125"/>
            <a:ext cx="10515600" cy="1325563"/>
          </a:xfrm>
        </p:spPr>
        <p:txBody>
          <a:bodyPr/>
          <a:lstStyle/>
          <a:p>
            <a:pPr algn="ctr"/>
            <a:r>
              <a:rPr lang="es-MX" b="1" dirty="0" err="1">
                <a:solidFill>
                  <a:schemeClr val="tx2">
                    <a:lumMod val="60000"/>
                    <a:lumOff val="40000"/>
                  </a:schemeClr>
                </a:solidFill>
              </a:rPr>
              <a:t>Competences</a:t>
            </a:r>
            <a:r>
              <a:rPr lang="es-MX" b="1" dirty="0">
                <a:solidFill>
                  <a:schemeClr val="tx2">
                    <a:lumMod val="60000"/>
                    <a:lumOff val="40000"/>
                  </a:schemeClr>
                </a:solidFill>
              </a:rPr>
              <a:t> of </a:t>
            </a:r>
            <a:r>
              <a:rPr lang="es-MX" b="1" dirty="0" err="1">
                <a:solidFill>
                  <a:schemeClr val="tx2">
                    <a:lumMod val="60000"/>
                    <a:lumOff val="40000"/>
                  </a:schemeClr>
                </a:solidFill>
              </a:rPr>
              <a:t>the</a:t>
            </a:r>
            <a:r>
              <a:rPr lang="es-MX" b="1" dirty="0">
                <a:solidFill>
                  <a:schemeClr val="tx2">
                    <a:lumMod val="60000"/>
                    <a:lumOff val="40000"/>
                  </a:schemeClr>
                </a:solidFill>
              </a:rPr>
              <a:t> </a:t>
            </a:r>
            <a:r>
              <a:rPr lang="es-MX" b="1" dirty="0" err="1">
                <a:solidFill>
                  <a:schemeClr val="tx2">
                    <a:lumMod val="60000"/>
                    <a:lumOff val="40000"/>
                  </a:schemeClr>
                </a:solidFill>
              </a:rPr>
              <a:t>degree</a:t>
            </a:r>
            <a:r>
              <a:rPr lang="es-MX" b="1" dirty="0">
                <a:solidFill>
                  <a:schemeClr val="tx2">
                    <a:lumMod val="60000"/>
                    <a:lumOff val="40000"/>
                  </a:schemeClr>
                </a:solidFill>
              </a:rPr>
              <a:t> </a:t>
            </a:r>
            <a:r>
              <a:rPr lang="es-MX" b="1" dirty="0" err="1">
                <a:solidFill>
                  <a:schemeClr val="tx2">
                    <a:lumMod val="60000"/>
                    <a:lumOff val="40000"/>
                  </a:schemeClr>
                </a:solidFill>
              </a:rPr>
              <a:t>profile</a:t>
            </a:r>
            <a:r>
              <a:rPr lang="es-MX" b="1" dirty="0">
                <a:solidFill>
                  <a:schemeClr val="tx2">
                    <a:lumMod val="60000"/>
                    <a:lumOff val="40000"/>
                  </a:schemeClr>
                </a:solidFill>
              </a:rPr>
              <a:t> </a:t>
            </a:r>
            <a:r>
              <a:rPr lang="es-MX" b="1" dirty="0" err="1">
                <a:solidFill>
                  <a:schemeClr val="tx2">
                    <a:lumMod val="60000"/>
                    <a:lumOff val="40000"/>
                  </a:schemeClr>
                </a:solidFill>
              </a:rPr>
              <a:t>developed</a:t>
            </a:r>
            <a:r>
              <a:rPr lang="es-MX" b="1" dirty="0">
                <a:solidFill>
                  <a:schemeClr val="tx2">
                    <a:lumMod val="60000"/>
                    <a:lumOff val="40000"/>
                  </a:schemeClr>
                </a:solidFill>
              </a:rPr>
              <a:t> </a:t>
            </a:r>
            <a:r>
              <a:rPr lang="es-MX" b="1" dirty="0" err="1">
                <a:solidFill>
                  <a:schemeClr val="tx2">
                    <a:lumMod val="60000"/>
                    <a:lumOff val="40000"/>
                  </a:schemeClr>
                </a:solidFill>
              </a:rPr>
              <a:t>by</a:t>
            </a:r>
            <a:r>
              <a:rPr lang="es-MX" b="1" dirty="0">
                <a:solidFill>
                  <a:schemeClr val="tx2">
                    <a:lumMod val="60000"/>
                    <a:lumOff val="40000"/>
                  </a:schemeClr>
                </a:solidFill>
              </a:rPr>
              <a:t> </a:t>
            </a:r>
            <a:r>
              <a:rPr lang="es-MX" b="1" dirty="0" err="1">
                <a:solidFill>
                  <a:schemeClr val="tx2">
                    <a:lumMod val="60000"/>
                    <a:lumOff val="40000"/>
                  </a:schemeClr>
                </a:solidFill>
              </a:rPr>
              <a:t>the</a:t>
            </a:r>
            <a:r>
              <a:rPr lang="es-MX" b="1" dirty="0">
                <a:solidFill>
                  <a:schemeClr val="tx2">
                    <a:lumMod val="60000"/>
                    <a:lumOff val="40000"/>
                  </a:schemeClr>
                </a:solidFill>
              </a:rPr>
              <a:t> </a:t>
            </a:r>
            <a:r>
              <a:rPr lang="es-MX" b="1" dirty="0" err="1">
                <a:solidFill>
                  <a:schemeClr val="tx2">
                    <a:lumMod val="60000"/>
                    <a:lumOff val="40000"/>
                  </a:schemeClr>
                </a:solidFill>
              </a:rPr>
              <a:t>course</a:t>
            </a:r>
            <a:endParaRPr lang="es-MX" b="1" dirty="0">
              <a:solidFill>
                <a:schemeClr val="tx2">
                  <a:lumMod val="60000"/>
                  <a:lumOff val="40000"/>
                </a:schemeClr>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592" t="37736" r="23490" b="23113"/>
          <a:stretch/>
        </p:blipFill>
        <p:spPr bwMode="auto">
          <a:xfrm>
            <a:off x="319073" y="1708030"/>
            <a:ext cx="11613854" cy="5020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3201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327" t="19575" r="24331" b="35849"/>
          <a:stretch/>
        </p:blipFill>
        <p:spPr bwMode="auto">
          <a:xfrm>
            <a:off x="2156611" y="27894"/>
            <a:ext cx="9688934" cy="4823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7581" t="26600" r="24815" b="55424"/>
          <a:stretch/>
        </p:blipFill>
        <p:spPr bwMode="auto">
          <a:xfrm>
            <a:off x="2536169" y="4865298"/>
            <a:ext cx="9245036" cy="1962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4865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5724" t="45283" r="24550" b="15802"/>
          <a:stretch/>
        </p:blipFill>
        <p:spPr bwMode="auto">
          <a:xfrm>
            <a:off x="465819" y="1759793"/>
            <a:ext cx="11410393" cy="502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6950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b="1" dirty="0" err="1">
                <a:solidFill>
                  <a:schemeClr val="tx2">
                    <a:lumMod val="60000"/>
                    <a:lumOff val="40000"/>
                  </a:schemeClr>
                </a:solidFill>
              </a:rPr>
              <a:t>Course</a:t>
            </a:r>
            <a:r>
              <a:rPr lang="es-MX" b="1" dirty="0">
                <a:solidFill>
                  <a:schemeClr val="tx2">
                    <a:lumMod val="60000"/>
                    <a:lumOff val="40000"/>
                  </a:schemeClr>
                </a:solidFill>
              </a:rPr>
              <a:t> </a:t>
            </a:r>
            <a:r>
              <a:rPr lang="es-MX" b="1" dirty="0" err="1">
                <a:solidFill>
                  <a:schemeClr val="tx2">
                    <a:lumMod val="60000"/>
                    <a:lumOff val="40000"/>
                  </a:schemeClr>
                </a:solidFill>
              </a:rPr>
              <a:t>structure</a:t>
            </a:r>
            <a:endParaRPr lang="es-MX" b="1" dirty="0">
              <a:solidFill>
                <a:schemeClr val="tx2">
                  <a:lumMod val="60000"/>
                  <a:lumOff val="40000"/>
                </a:schemeClr>
              </a:solidFill>
            </a:endParaRPr>
          </a:p>
        </p:txBody>
      </p:sp>
      <p:pic>
        <p:nvPicPr>
          <p:cNvPr id="5"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1"/>
            <a:ext cx="1207699" cy="1500997"/>
          </a:xfrm>
          <a:prstGeom prst="rect">
            <a:avLst/>
          </a:prstGeom>
          <a:noFill/>
        </p:spPr>
      </p:pic>
      <p:sp>
        <p:nvSpPr>
          <p:cNvPr id="8" name="Rectangle 1">
            <a:extLst>
              <a:ext uri="{FF2B5EF4-FFF2-40B4-BE49-F238E27FC236}">
                <a16:creationId xmlns:a16="http://schemas.microsoft.com/office/drawing/2014/main" xmlns="" id="{1A376F39-501B-934E-B857-1EEBB7F398E2}"/>
              </a:ext>
            </a:extLst>
          </p:cNvPr>
          <p:cNvSpPr>
            <a:spLocks noChangeArrowheads="1"/>
          </p:cNvSpPr>
          <p:nvPr/>
        </p:nvSpPr>
        <p:spPr bwMode="auto">
          <a:xfrm>
            <a:off x="1851025" y="1825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a:ln>
                  <a:noFill/>
                </a:ln>
                <a:solidFill>
                  <a:srgbClr val="000000"/>
                </a:solidFill>
                <a:effectLst/>
                <a:latin typeface="Times" pitchFamily="2" charset="0"/>
              </a:rPr>
              <a:t> </a:t>
            </a:r>
            <a:endParaRPr kumimoji="0" lang="es-MX" altLang="es-MX"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a:ln>
                <a:noFill/>
              </a:ln>
              <a:solidFill>
                <a:schemeClr val="tx1"/>
              </a:solidFill>
              <a:effectLst/>
              <a:latin typeface="Arial" panose="020B0604020202020204" pitchFamily="34" charset="0"/>
            </a:endParaRPr>
          </a:p>
        </p:txBody>
      </p:sp>
      <p:graphicFrame>
        <p:nvGraphicFramePr>
          <p:cNvPr id="6" name="Marcador de contenido 5">
            <a:extLst>
              <a:ext uri="{FF2B5EF4-FFF2-40B4-BE49-F238E27FC236}">
                <a16:creationId xmlns:a16="http://schemas.microsoft.com/office/drawing/2014/main" xmlns="" id="{E1CBEE17-F206-304A-A14E-50672B361CA5}"/>
              </a:ext>
            </a:extLst>
          </p:cNvPr>
          <p:cNvGraphicFramePr>
            <a:graphicFrameLocks noGrp="1"/>
          </p:cNvGraphicFramePr>
          <p:nvPr>
            <p:ph idx="1"/>
            <p:extLst>
              <p:ext uri="{D42A27DB-BD31-4B8C-83A1-F6EECF244321}">
                <p14:modId xmlns:p14="http://schemas.microsoft.com/office/powerpoint/2010/main" val="150483986"/>
              </p:ext>
            </p:extLst>
          </p:nvPr>
        </p:nvGraphicFramePr>
        <p:xfrm>
          <a:off x="937066" y="1824426"/>
          <a:ext cx="10317868" cy="4353736"/>
        </p:xfrm>
        <a:graphic>
          <a:graphicData uri="http://schemas.openxmlformats.org/drawingml/2006/table">
            <a:tbl>
              <a:tblPr/>
              <a:tblGrid>
                <a:gridCol w="985080">
                  <a:extLst>
                    <a:ext uri="{9D8B030D-6E8A-4147-A177-3AD203B41FA5}">
                      <a16:colId xmlns:a16="http://schemas.microsoft.com/office/drawing/2014/main" xmlns="" val="3888303919"/>
                    </a:ext>
                  </a:extLst>
                </a:gridCol>
                <a:gridCol w="2581590">
                  <a:extLst>
                    <a:ext uri="{9D8B030D-6E8A-4147-A177-3AD203B41FA5}">
                      <a16:colId xmlns:a16="http://schemas.microsoft.com/office/drawing/2014/main" xmlns="" val="3087582313"/>
                    </a:ext>
                  </a:extLst>
                </a:gridCol>
                <a:gridCol w="4169608">
                  <a:extLst>
                    <a:ext uri="{9D8B030D-6E8A-4147-A177-3AD203B41FA5}">
                      <a16:colId xmlns:a16="http://schemas.microsoft.com/office/drawing/2014/main" xmlns="" val="2205377090"/>
                    </a:ext>
                  </a:extLst>
                </a:gridCol>
                <a:gridCol w="2581590">
                  <a:extLst>
                    <a:ext uri="{9D8B030D-6E8A-4147-A177-3AD203B41FA5}">
                      <a16:colId xmlns:a16="http://schemas.microsoft.com/office/drawing/2014/main" xmlns="" val="4110359879"/>
                    </a:ext>
                  </a:extLst>
                </a:gridCol>
              </a:tblGrid>
              <a:tr h="764287">
                <a:tc>
                  <a:txBody>
                    <a:bodyPr/>
                    <a:lstStyle/>
                    <a:p>
                      <a:pPr algn="ctr" fontAlgn="base"/>
                      <a:r>
                        <a:rPr lang="es-MX" sz="1600" b="1" i="0">
                          <a:solidFill>
                            <a:srgbClr val="FFFFFF"/>
                          </a:solidFill>
                          <a:effectLst/>
                          <a:latin typeface="Arial" panose="020B0604020202020204" pitchFamily="34" charset="0"/>
                        </a:rPr>
                        <a:t>PERIOD​</a:t>
                      </a:r>
                      <a:endParaRPr lang="es-MX" sz="1600" b="1" i="0">
                        <a:solidFill>
                          <a:srgbClr val="FFFFFF"/>
                        </a:solidFill>
                        <a:effectLst/>
                      </a:endParaRPr>
                    </a:p>
                  </a:txBody>
                  <a:tcPr marL="81524" marR="81524" marT="40762" marB="4076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7145" cap="flat" cmpd="sng" algn="ctr">
                      <a:solidFill>
                        <a:srgbClr val="FFFFFF"/>
                      </a:solidFill>
                      <a:prstDash val="solid"/>
                      <a:round/>
                      <a:headEnd type="none" w="med" len="med"/>
                      <a:tailEnd type="none" w="med" len="med"/>
                    </a:lnB>
                    <a:solidFill>
                      <a:srgbClr val="5B9BD5"/>
                    </a:solidFill>
                  </a:tcPr>
                </a:tc>
                <a:tc>
                  <a:txBody>
                    <a:bodyPr/>
                    <a:lstStyle/>
                    <a:p>
                      <a:pPr algn="ctr" fontAlgn="base"/>
                      <a:r>
                        <a:rPr lang="es-MX" sz="1800" b="1" i="0">
                          <a:solidFill>
                            <a:srgbClr val="FFFFFF"/>
                          </a:solidFill>
                          <a:effectLst/>
                          <a:latin typeface="Arial" panose="020B0604020202020204" pitchFamily="34" charset="0"/>
                        </a:rPr>
                        <a:t>BOOK UNITS​</a:t>
                      </a:r>
                      <a:endParaRPr lang="es-MX" sz="1600" b="1" i="0">
                        <a:solidFill>
                          <a:srgbClr val="FFFFFF"/>
                        </a:solidFill>
                        <a:effectLst/>
                      </a:endParaRPr>
                    </a:p>
                  </a:txBody>
                  <a:tcPr marL="81524" marR="81524" marT="40762" marB="4076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7145" cap="flat" cmpd="sng" algn="ctr">
                      <a:solidFill>
                        <a:srgbClr val="FFFFFF"/>
                      </a:solidFill>
                      <a:prstDash val="solid"/>
                      <a:round/>
                      <a:headEnd type="none" w="med" len="med"/>
                      <a:tailEnd type="none" w="med" len="med"/>
                    </a:lnB>
                    <a:solidFill>
                      <a:srgbClr val="5B9BD5"/>
                    </a:solidFill>
                  </a:tcPr>
                </a:tc>
                <a:tc>
                  <a:txBody>
                    <a:bodyPr/>
                    <a:lstStyle/>
                    <a:p>
                      <a:pPr algn="ctr" fontAlgn="base"/>
                      <a:r>
                        <a:rPr lang="es-MX" sz="1800" b="1" i="0">
                          <a:solidFill>
                            <a:srgbClr val="FFFFFF"/>
                          </a:solidFill>
                          <a:effectLst/>
                          <a:latin typeface="Arial" panose="020B0604020202020204" pitchFamily="34" charset="0"/>
                        </a:rPr>
                        <a:t>CONTENTS​</a:t>
                      </a:r>
                      <a:endParaRPr lang="es-MX" sz="1600" b="1" i="0">
                        <a:solidFill>
                          <a:srgbClr val="FFFFFF"/>
                        </a:solidFill>
                        <a:effectLst/>
                      </a:endParaRPr>
                    </a:p>
                  </a:txBody>
                  <a:tcPr marL="81524" marR="81524" marT="40762" marB="4076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7145" cap="flat" cmpd="sng" algn="ctr">
                      <a:solidFill>
                        <a:srgbClr val="FFFFFF"/>
                      </a:solidFill>
                      <a:prstDash val="solid"/>
                      <a:round/>
                      <a:headEnd type="none" w="med" len="med"/>
                      <a:tailEnd type="none" w="med" len="med"/>
                    </a:lnB>
                    <a:solidFill>
                      <a:srgbClr val="5B9BD5"/>
                    </a:solidFill>
                  </a:tcPr>
                </a:tc>
                <a:tc>
                  <a:txBody>
                    <a:bodyPr/>
                    <a:lstStyle/>
                    <a:p>
                      <a:pPr algn="ctr" fontAlgn="base"/>
                      <a:r>
                        <a:rPr lang="es-MX" sz="1800" b="1" i="0" dirty="0">
                          <a:solidFill>
                            <a:srgbClr val="FFFFFF"/>
                          </a:solidFill>
                          <a:effectLst/>
                          <a:latin typeface="Arial" panose="020B0604020202020204" pitchFamily="34" charset="0"/>
                        </a:rPr>
                        <a:t>LEARNING EVIDENCE</a:t>
                      </a:r>
                      <a:endParaRPr lang="es-MX" sz="1600" b="1" i="0" dirty="0">
                        <a:solidFill>
                          <a:srgbClr val="FFFFFF"/>
                        </a:solidFill>
                        <a:effectLst/>
                      </a:endParaRPr>
                    </a:p>
                  </a:txBody>
                  <a:tcPr marL="81524" marR="81524" marT="40762" marB="4076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7145"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xmlns="" val="632023328"/>
                  </a:ext>
                </a:extLst>
              </a:tr>
              <a:tr h="1059811">
                <a:tc>
                  <a:txBody>
                    <a:bodyPr/>
                    <a:lstStyle/>
                    <a:p>
                      <a:pPr algn="ctr" fontAlgn="base"/>
                      <a:r>
                        <a:rPr lang="es-MX" sz="5900" b="1" i="0">
                          <a:solidFill>
                            <a:srgbClr val="000000"/>
                          </a:solidFill>
                          <a:effectLst/>
                          <a:latin typeface="Arial" panose="020B0604020202020204" pitchFamily="34" charset="0"/>
                        </a:rPr>
                        <a:t>1</a:t>
                      </a:r>
                      <a:r>
                        <a:rPr lang="es-MX" sz="5900" b="0" i="0">
                          <a:solidFill>
                            <a:srgbClr val="000000"/>
                          </a:solidFill>
                          <a:effectLst/>
                          <a:latin typeface="Arial" panose="020B0604020202020204" pitchFamily="34" charset="0"/>
                        </a:rPr>
                        <a:t>​</a:t>
                      </a:r>
                      <a:endParaRPr lang="es-MX" sz="1600" b="0" i="0">
                        <a:solidFill>
                          <a:srgbClr val="000000"/>
                        </a:solidFill>
                        <a:effectLst/>
                      </a:endParaRPr>
                    </a:p>
                  </a:txBody>
                  <a:tcPr marL="81524" marR="81524" marT="40762" marB="4076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714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EEF"/>
                    </a:solidFill>
                  </a:tcPr>
                </a:tc>
                <a:tc>
                  <a:txBody>
                    <a:bodyPr/>
                    <a:lstStyle/>
                    <a:p>
                      <a:pPr algn="l" fontAlgn="base">
                        <a:buFont typeface="+mj-lt"/>
                        <a:buAutoNum type="arabicPeriod"/>
                      </a:pPr>
                      <a:r>
                        <a:rPr lang="en-US" sz="1600" b="0" i="0">
                          <a:solidFill>
                            <a:srgbClr val="000000"/>
                          </a:solidFill>
                          <a:effectLst/>
                          <a:latin typeface="Arial" panose="020B0604020202020204" pitchFamily="34" charset="0"/>
                        </a:rPr>
                        <a:t>Where are you from?​</a:t>
                      </a:r>
                      <a:endParaRPr lang="en-US" sz="1300" b="0" i="0">
                        <a:solidFill>
                          <a:srgbClr val="000000"/>
                        </a:solidFill>
                        <a:effectLst/>
                        <a:latin typeface="Arial" panose="020B0604020202020204" pitchFamily="34" charset="0"/>
                      </a:endParaRPr>
                    </a:p>
                    <a:p>
                      <a:pPr algn="l" fontAlgn="base">
                        <a:buFont typeface="+mj-lt"/>
                        <a:buAutoNum type="arabicPeriod"/>
                      </a:pPr>
                      <a:r>
                        <a:rPr lang="en-US" sz="1600" b="0" i="0">
                          <a:solidFill>
                            <a:srgbClr val="000000"/>
                          </a:solidFill>
                          <a:effectLst/>
                          <a:latin typeface="Arial" panose="020B0604020202020204" pitchFamily="34" charset="0"/>
                        </a:rPr>
                        <a:t>What do you do?​</a:t>
                      </a:r>
                      <a:endParaRPr lang="en-US" sz="1300" b="0" i="0">
                        <a:solidFill>
                          <a:srgbClr val="000000"/>
                        </a:solidFill>
                        <a:effectLst/>
                        <a:latin typeface="Arial" panose="020B0604020202020204" pitchFamily="34" charset="0"/>
                      </a:endParaRPr>
                    </a:p>
                  </a:txBody>
                  <a:tcPr marL="81524" marR="81524" marT="40762" marB="4076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714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EEF"/>
                    </a:solidFill>
                  </a:tcPr>
                </a:tc>
                <a:tc>
                  <a:txBody>
                    <a:bodyPr/>
                    <a:lstStyle/>
                    <a:p>
                      <a:pPr algn="l" fontAlgn="base"/>
                      <a:r>
                        <a:rPr lang="en-US" sz="1600" b="0" i="0">
                          <a:solidFill>
                            <a:srgbClr val="000000"/>
                          </a:solidFill>
                          <a:effectLst/>
                          <a:latin typeface="Arial" panose="020B0604020202020204" pitchFamily="34" charset="0"/>
                        </a:rPr>
                        <a:t>Introductions and Greetings; names,countries and nationalities​</a:t>
                      </a:r>
                      <a:endParaRPr lang="en-US" sz="1600" b="0" i="0">
                        <a:solidFill>
                          <a:srgbClr val="000000"/>
                        </a:solidFill>
                        <a:effectLst/>
                      </a:endParaRPr>
                    </a:p>
                    <a:p>
                      <a:pPr algn="l" fontAlgn="base"/>
                      <a:r>
                        <a:rPr lang="en-US" sz="1600" b="0" i="0">
                          <a:solidFill>
                            <a:srgbClr val="000000"/>
                          </a:solidFill>
                          <a:effectLst/>
                          <a:latin typeface="Arial" panose="020B0604020202020204" pitchFamily="34" charset="0"/>
                        </a:rPr>
                        <a:t>Jobs, workplaces and school; dailyschedules, clock time.​</a:t>
                      </a:r>
                      <a:endParaRPr lang="en-US" sz="1600" b="0" i="0">
                        <a:solidFill>
                          <a:srgbClr val="000000"/>
                        </a:solidFill>
                        <a:effectLst/>
                      </a:endParaRPr>
                    </a:p>
                  </a:txBody>
                  <a:tcPr marL="81524" marR="81524" marT="40762" marB="4076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714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EEF"/>
                    </a:solidFill>
                  </a:tcPr>
                </a:tc>
                <a:tc>
                  <a:txBody>
                    <a:bodyPr/>
                    <a:lstStyle/>
                    <a:p>
                      <a:pPr algn="ctr" fontAlgn="base"/>
                      <a:r>
                        <a:rPr lang="es-MX" sz="1600" b="1" i="0" dirty="0">
                          <a:solidFill>
                            <a:srgbClr val="000000"/>
                          </a:solidFill>
                          <a:effectLst/>
                          <a:latin typeface="Arial" panose="020B0604020202020204" pitchFamily="34" charset="0"/>
                        </a:rPr>
                        <a:t>Project 1</a:t>
                      </a:r>
                      <a:endParaRPr lang="es-MX" sz="1600" b="0" i="0" dirty="0">
                        <a:solidFill>
                          <a:srgbClr val="000000"/>
                        </a:solidFill>
                        <a:effectLst/>
                      </a:endParaRPr>
                    </a:p>
                  </a:txBody>
                  <a:tcPr marL="81524" marR="81524" marT="40762" marB="4076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714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xmlns="" val="2474959295"/>
                  </a:ext>
                </a:extLst>
              </a:tr>
              <a:tr h="1548954">
                <a:tc>
                  <a:txBody>
                    <a:bodyPr/>
                    <a:lstStyle/>
                    <a:p>
                      <a:pPr algn="ctr" fontAlgn="base"/>
                      <a:r>
                        <a:rPr lang="es-MX" sz="5900" b="1" i="0">
                          <a:solidFill>
                            <a:srgbClr val="000000"/>
                          </a:solidFill>
                          <a:effectLst/>
                          <a:latin typeface="Arial" panose="020B0604020202020204" pitchFamily="34" charset="0"/>
                        </a:rPr>
                        <a:t>2</a:t>
                      </a:r>
                      <a:r>
                        <a:rPr lang="es-MX" sz="5900" b="0" i="0">
                          <a:solidFill>
                            <a:srgbClr val="000000"/>
                          </a:solidFill>
                          <a:effectLst/>
                          <a:latin typeface="Arial" panose="020B0604020202020204" pitchFamily="34" charset="0"/>
                        </a:rPr>
                        <a:t>​</a:t>
                      </a:r>
                      <a:endParaRPr lang="es-MX" sz="1600" b="0" i="0">
                        <a:solidFill>
                          <a:srgbClr val="000000"/>
                        </a:solidFill>
                        <a:effectLst/>
                      </a:endParaRPr>
                    </a:p>
                  </a:txBody>
                  <a:tcPr marL="81524" marR="81524" marT="40762" marB="4076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7"/>
                    </a:solidFill>
                  </a:tcPr>
                </a:tc>
                <a:tc>
                  <a:txBody>
                    <a:bodyPr/>
                    <a:lstStyle/>
                    <a:p>
                      <a:pPr algn="l" fontAlgn="base"/>
                      <a:r>
                        <a:rPr lang="en-US" sz="1600" b="0" i="0">
                          <a:solidFill>
                            <a:srgbClr val="000000"/>
                          </a:solidFill>
                          <a:effectLst/>
                          <a:latin typeface="Arial" panose="020B0604020202020204" pitchFamily="34" charset="0"/>
                        </a:rPr>
                        <a:t>3. How much are this?​</a:t>
                      </a:r>
                      <a:endParaRPr lang="en-US" sz="1600" b="0" i="0">
                        <a:solidFill>
                          <a:srgbClr val="000000"/>
                        </a:solidFill>
                        <a:effectLst/>
                      </a:endParaRPr>
                    </a:p>
                    <a:p>
                      <a:pPr algn="l" fontAlgn="base"/>
                      <a:r>
                        <a:rPr lang="en-US" sz="1600" b="0" i="0">
                          <a:solidFill>
                            <a:srgbClr val="000000"/>
                          </a:solidFill>
                          <a:effectLst/>
                          <a:latin typeface="Arial" panose="020B0604020202020204" pitchFamily="34" charset="0"/>
                        </a:rPr>
                        <a:t>4. Do you play the guitar?​</a:t>
                      </a:r>
                      <a:endParaRPr lang="en-US" sz="1600" b="0" i="0">
                        <a:solidFill>
                          <a:srgbClr val="000000"/>
                        </a:solidFill>
                        <a:effectLst/>
                      </a:endParaRPr>
                    </a:p>
                    <a:p>
                      <a:pPr algn="l" fontAlgn="base"/>
                      <a:r>
                        <a:rPr lang="en-US" sz="1600" b="0" i="0">
                          <a:solidFill>
                            <a:srgbClr val="000000"/>
                          </a:solidFill>
                          <a:effectLst/>
                          <a:latin typeface="Arial" panose="020B0604020202020204" pitchFamily="34" charset="0"/>
                        </a:rPr>
                        <a:t>​</a:t>
                      </a:r>
                      <a:endParaRPr lang="en-US" sz="1600" b="0" i="0">
                        <a:solidFill>
                          <a:srgbClr val="000000"/>
                        </a:solidFill>
                        <a:effectLst/>
                      </a:endParaRPr>
                    </a:p>
                  </a:txBody>
                  <a:tcPr marL="81524" marR="81524" marT="40762" marB="4076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7"/>
                    </a:solidFill>
                  </a:tcPr>
                </a:tc>
                <a:tc>
                  <a:txBody>
                    <a:bodyPr/>
                    <a:lstStyle/>
                    <a:p>
                      <a:pPr algn="l" fontAlgn="base"/>
                      <a:r>
                        <a:rPr lang="en-US" sz="1600" b="0" i="0" dirty="0">
                          <a:solidFill>
                            <a:srgbClr val="000000"/>
                          </a:solidFill>
                          <a:effectLst/>
                          <a:latin typeface="Arial" panose="020B0604020202020204" pitchFamily="34" charset="0"/>
                        </a:rPr>
                        <a:t>Shopping and prices; clothing and </a:t>
                      </a:r>
                      <a:r>
                        <a:rPr lang="en-US" sz="1600" b="0" i="0" dirty="0" err="1">
                          <a:solidFill>
                            <a:srgbClr val="000000"/>
                          </a:solidFill>
                          <a:effectLst/>
                          <a:latin typeface="Arial" panose="020B0604020202020204" pitchFamily="34" charset="0"/>
                        </a:rPr>
                        <a:t>personalitems</a:t>
                      </a:r>
                      <a:r>
                        <a:rPr lang="en-US" sz="1600" b="0" i="0" dirty="0">
                          <a:solidFill>
                            <a:srgbClr val="000000"/>
                          </a:solidFill>
                          <a:effectLst/>
                          <a:latin typeface="Arial" panose="020B0604020202020204" pitchFamily="34" charset="0"/>
                        </a:rPr>
                        <a:t>; colors and materials.​</a:t>
                      </a:r>
                      <a:endParaRPr lang="en-US" sz="1600" b="0" i="0" dirty="0">
                        <a:solidFill>
                          <a:srgbClr val="000000"/>
                        </a:solidFill>
                        <a:effectLst/>
                      </a:endParaRPr>
                    </a:p>
                    <a:p>
                      <a:pPr algn="l" fontAlgn="base"/>
                      <a:r>
                        <a:rPr lang="en-US" sz="1600" b="0" i="0" dirty="0">
                          <a:solidFill>
                            <a:srgbClr val="000000"/>
                          </a:solidFill>
                          <a:effectLst/>
                          <a:latin typeface="Arial" panose="020B0604020202020204" pitchFamily="34" charset="0"/>
                        </a:rPr>
                        <a:t>Music, movies, and TV </a:t>
                      </a:r>
                      <a:r>
                        <a:rPr lang="en-US" sz="1600" b="0" i="0" dirty="0" err="1">
                          <a:solidFill>
                            <a:srgbClr val="000000"/>
                          </a:solidFill>
                          <a:effectLst/>
                          <a:latin typeface="Arial" panose="020B0604020202020204" pitchFamily="34" charset="0"/>
                        </a:rPr>
                        <a:t>programs;entertainers</a:t>
                      </a:r>
                      <a:r>
                        <a:rPr lang="en-US" sz="1600" b="0" i="0" dirty="0">
                          <a:solidFill>
                            <a:srgbClr val="000000"/>
                          </a:solidFill>
                          <a:effectLst/>
                          <a:latin typeface="Arial" panose="020B0604020202020204" pitchFamily="34" charset="0"/>
                        </a:rPr>
                        <a:t>; invitations and excuses; ​</a:t>
                      </a:r>
                      <a:endParaRPr lang="en-US" sz="1600" b="0" i="0" dirty="0">
                        <a:solidFill>
                          <a:srgbClr val="000000"/>
                        </a:solidFill>
                        <a:effectLst/>
                      </a:endParaRPr>
                    </a:p>
                    <a:p>
                      <a:pPr algn="l" fontAlgn="base"/>
                      <a:r>
                        <a:rPr lang="en-US" sz="1600" b="0" i="0" dirty="0">
                          <a:solidFill>
                            <a:srgbClr val="000000"/>
                          </a:solidFill>
                          <a:effectLst/>
                          <a:latin typeface="Arial" panose="020B0604020202020204" pitchFamily="34" charset="0"/>
                        </a:rPr>
                        <a:t>dates and times​</a:t>
                      </a:r>
                      <a:endParaRPr lang="en-US" sz="1600" b="0" i="0" dirty="0">
                        <a:solidFill>
                          <a:srgbClr val="000000"/>
                        </a:solidFill>
                        <a:effectLst/>
                      </a:endParaRPr>
                    </a:p>
                  </a:txBody>
                  <a:tcPr marL="81524" marR="81524" marT="40762" marB="4076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7"/>
                    </a:solidFill>
                  </a:tcPr>
                </a:tc>
                <a:tc>
                  <a:txBody>
                    <a:bodyPr/>
                    <a:lstStyle/>
                    <a:p>
                      <a:pPr algn="ctr" fontAlgn="base"/>
                      <a:r>
                        <a:rPr lang="es-MX" sz="1600" b="1" i="0" dirty="0">
                          <a:solidFill>
                            <a:srgbClr val="000000"/>
                          </a:solidFill>
                          <a:effectLst/>
                          <a:latin typeface="Arial" panose="020B0604020202020204" pitchFamily="34" charset="0"/>
                        </a:rPr>
                        <a:t>Project</a:t>
                      </a:r>
                      <a:r>
                        <a:rPr lang="es-MX" sz="1600" b="0" i="0" dirty="0">
                          <a:solidFill>
                            <a:srgbClr val="000000"/>
                          </a:solidFill>
                          <a:effectLst/>
                          <a:latin typeface="Arial" panose="020B0604020202020204" pitchFamily="34" charset="0"/>
                        </a:rPr>
                        <a:t>​ </a:t>
                      </a:r>
                      <a:r>
                        <a:rPr lang="es-MX" sz="1600" b="1" i="0" dirty="0">
                          <a:solidFill>
                            <a:srgbClr val="000000"/>
                          </a:solidFill>
                          <a:effectLst/>
                          <a:latin typeface="Arial" panose="020B0604020202020204" pitchFamily="34" charset="0"/>
                        </a:rPr>
                        <a:t>2</a:t>
                      </a:r>
                      <a:endParaRPr lang="es-MX" sz="1600" b="0" i="0" dirty="0">
                        <a:solidFill>
                          <a:srgbClr val="000000"/>
                        </a:solidFill>
                        <a:effectLst/>
                      </a:endParaRPr>
                    </a:p>
                  </a:txBody>
                  <a:tcPr marL="81524" marR="81524" marT="40762" marB="4076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xmlns="" val="6504628"/>
                  </a:ext>
                </a:extLst>
              </a:tr>
              <a:tr h="978287">
                <a:tc>
                  <a:txBody>
                    <a:bodyPr/>
                    <a:lstStyle/>
                    <a:p>
                      <a:pPr algn="ctr" fontAlgn="base"/>
                      <a:r>
                        <a:rPr lang="es-MX" sz="5900" b="1" i="0">
                          <a:solidFill>
                            <a:srgbClr val="000000"/>
                          </a:solidFill>
                          <a:effectLst/>
                          <a:latin typeface="Arial" panose="020B0604020202020204" pitchFamily="34" charset="0"/>
                        </a:rPr>
                        <a:t>3</a:t>
                      </a:r>
                      <a:r>
                        <a:rPr lang="es-MX" sz="5900" b="0" i="0">
                          <a:solidFill>
                            <a:srgbClr val="000000"/>
                          </a:solidFill>
                          <a:effectLst/>
                          <a:latin typeface="Arial" panose="020B0604020202020204" pitchFamily="34" charset="0"/>
                        </a:rPr>
                        <a:t>​</a:t>
                      </a:r>
                      <a:endParaRPr lang="es-MX" sz="1600" b="0" i="0">
                        <a:solidFill>
                          <a:srgbClr val="000000"/>
                        </a:solidFill>
                        <a:effectLst/>
                      </a:endParaRPr>
                    </a:p>
                  </a:txBody>
                  <a:tcPr marL="81524" marR="81524" marT="40762" marB="4076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EEF"/>
                    </a:solidFill>
                  </a:tcPr>
                </a:tc>
                <a:tc>
                  <a:txBody>
                    <a:bodyPr/>
                    <a:lstStyle/>
                    <a:p>
                      <a:pPr algn="l" fontAlgn="base"/>
                      <a:r>
                        <a:rPr lang="en-US" sz="1600" b="0" i="0" dirty="0">
                          <a:solidFill>
                            <a:srgbClr val="000000"/>
                          </a:solidFill>
                          <a:effectLst/>
                          <a:latin typeface="Arial" panose="020B0604020202020204" pitchFamily="34" charset="0"/>
                        </a:rPr>
                        <a:t>5. What an interesting family! ​</a:t>
                      </a:r>
                      <a:endParaRPr lang="en-US" sz="1600" b="0" i="0" dirty="0">
                        <a:solidFill>
                          <a:srgbClr val="000000"/>
                        </a:solidFill>
                        <a:effectLst/>
                      </a:endParaRPr>
                    </a:p>
                  </a:txBody>
                  <a:tcPr marL="81524" marR="81524" marT="40762" marB="4076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EEF"/>
                    </a:solidFill>
                  </a:tcPr>
                </a:tc>
                <a:tc>
                  <a:txBody>
                    <a:bodyPr/>
                    <a:lstStyle/>
                    <a:p>
                      <a:pPr algn="l" fontAlgn="base"/>
                      <a:r>
                        <a:rPr lang="en-US" sz="1600" b="0" i="0">
                          <a:solidFill>
                            <a:srgbClr val="000000"/>
                          </a:solidFill>
                          <a:effectLst/>
                          <a:latin typeface="Arial" panose="020B0604020202020204" pitchFamily="34" charset="0"/>
                        </a:rPr>
                        <a:t>Family members; typical families.​</a:t>
                      </a:r>
                      <a:endParaRPr lang="en-US" sz="1600" b="0" i="0">
                        <a:solidFill>
                          <a:srgbClr val="000000"/>
                        </a:solidFill>
                        <a:effectLst/>
                      </a:endParaRPr>
                    </a:p>
                    <a:p>
                      <a:pPr algn="l" fontAlgn="base"/>
                      <a:r>
                        <a:rPr lang="en-US" sz="1600" b="0" i="0">
                          <a:solidFill>
                            <a:srgbClr val="000000"/>
                          </a:solidFill>
                          <a:effectLst/>
                          <a:latin typeface="Arial" panose="020B0604020202020204" pitchFamily="34" charset="0"/>
                        </a:rPr>
                        <a:t>​</a:t>
                      </a:r>
                      <a:endParaRPr lang="en-US" sz="1600" b="0" i="0">
                        <a:solidFill>
                          <a:srgbClr val="000000"/>
                        </a:solidFill>
                        <a:effectLst/>
                      </a:endParaRPr>
                    </a:p>
                  </a:txBody>
                  <a:tcPr marL="81524" marR="81524" marT="40762" marB="4076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EEF"/>
                    </a:solidFill>
                  </a:tcPr>
                </a:tc>
                <a:tc>
                  <a:txBody>
                    <a:bodyPr/>
                    <a:lstStyle/>
                    <a:p>
                      <a:pPr algn="ctr" fontAlgn="base"/>
                      <a:r>
                        <a:rPr lang="es-MX" sz="1600" b="1" i="0" dirty="0">
                          <a:solidFill>
                            <a:srgbClr val="000000"/>
                          </a:solidFill>
                          <a:effectLst/>
                          <a:latin typeface="Arial" panose="020B0604020202020204" pitchFamily="34" charset="0"/>
                        </a:rPr>
                        <a:t>Project 3</a:t>
                      </a:r>
                      <a:endParaRPr lang="es-MX" sz="1600" b="0" i="0" dirty="0">
                        <a:solidFill>
                          <a:srgbClr val="000000"/>
                        </a:solidFill>
                        <a:effectLst/>
                      </a:endParaRPr>
                    </a:p>
                  </a:txBody>
                  <a:tcPr marL="81524" marR="81524" marT="40762" marB="4076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xmlns="" val="2015144324"/>
                  </a:ext>
                </a:extLst>
              </a:tr>
            </a:tbl>
          </a:graphicData>
        </a:graphic>
      </p:graphicFrame>
      <p:sp>
        <p:nvSpPr>
          <p:cNvPr id="9" name="Rectangle 1">
            <a:extLst>
              <a:ext uri="{FF2B5EF4-FFF2-40B4-BE49-F238E27FC236}">
                <a16:creationId xmlns:a16="http://schemas.microsoft.com/office/drawing/2014/main" xmlns="" id="{14DC1888-DD94-E744-B835-0BEF42668DE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a:ln>
                  <a:noFill/>
                </a:ln>
                <a:solidFill>
                  <a:srgbClr val="000000"/>
                </a:solidFill>
                <a:effectLst/>
                <a:latin typeface="Times" pitchFamily="2" charset="0"/>
              </a:rPr>
              <a:t> </a:t>
            </a:r>
            <a:endParaRPr kumimoji="0" lang="es-MX" altLang="es-MX"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71646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1"/>
            <a:ext cx="1207699" cy="1500997"/>
          </a:xfrm>
          <a:prstGeom prst="rect">
            <a:avLst/>
          </a:prstGeom>
          <a:noFill/>
        </p:spPr>
      </p:pic>
      <p:sp>
        <p:nvSpPr>
          <p:cNvPr id="5" name="1 Título"/>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err="1">
                <a:solidFill>
                  <a:schemeClr val="tx2">
                    <a:lumMod val="60000"/>
                    <a:lumOff val="40000"/>
                  </a:schemeClr>
                </a:solidFill>
              </a:rPr>
              <a:t>Assessment</a:t>
            </a:r>
            <a:r>
              <a:rPr lang="es-MX" b="1" dirty="0">
                <a:solidFill>
                  <a:schemeClr val="tx2">
                    <a:lumMod val="60000"/>
                    <a:lumOff val="40000"/>
                  </a:schemeClr>
                </a:solidFill>
              </a:rPr>
              <a:t> </a:t>
            </a:r>
            <a:r>
              <a:rPr lang="es-MX" b="1" dirty="0" err="1">
                <a:solidFill>
                  <a:schemeClr val="tx2">
                    <a:lumMod val="60000"/>
                    <a:lumOff val="40000"/>
                  </a:schemeClr>
                </a:solidFill>
              </a:rPr>
              <a:t>Criteria</a:t>
            </a:r>
            <a:r>
              <a:rPr lang="es-MX" b="1" dirty="0">
                <a:solidFill>
                  <a:schemeClr val="tx2">
                    <a:lumMod val="60000"/>
                    <a:lumOff val="40000"/>
                  </a:schemeClr>
                </a:solidFill>
              </a:rPr>
              <a:t> </a:t>
            </a:r>
            <a:r>
              <a:rPr lang="es-MX" b="1" dirty="0" err="1">
                <a:solidFill>
                  <a:schemeClr val="tx2">
                    <a:lumMod val="60000"/>
                    <a:lumOff val="40000"/>
                  </a:schemeClr>
                </a:solidFill>
              </a:rPr>
              <a:t>for</a:t>
            </a:r>
            <a:r>
              <a:rPr lang="es-MX" b="1" dirty="0">
                <a:solidFill>
                  <a:schemeClr val="tx2">
                    <a:lumMod val="60000"/>
                    <a:lumOff val="40000"/>
                  </a:schemeClr>
                </a:solidFill>
              </a:rPr>
              <a:t> E-</a:t>
            </a:r>
            <a:r>
              <a:rPr lang="es-MX" b="1" dirty="0" err="1">
                <a:solidFill>
                  <a:schemeClr val="tx2">
                    <a:lumMod val="60000"/>
                    <a:lumOff val="40000"/>
                  </a:schemeClr>
                </a:solidFill>
              </a:rPr>
              <a:t>learning</a:t>
            </a:r>
            <a:endParaRPr lang="es-MX" b="1" dirty="0">
              <a:solidFill>
                <a:schemeClr val="tx2">
                  <a:lumMod val="60000"/>
                  <a:lumOff val="40000"/>
                </a:schemeClr>
              </a:solidFill>
            </a:endParaRPr>
          </a:p>
        </p:txBody>
      </p:sp>
      <p:graphicFrame>
        <p:nvGraphicFramePr>
          <p:cNvPr id="6" name="5 Tabla"/>
          <p:cNvGraphicFramePr>
            <a:graphicFrameLocks noGrp="1"/>
          </p:cNvGraphicFramePr>
          <p:nvPr>
            <p:extLst>
              <p:ext uri="{D42A27DB-BD31-4B8C-83A1-F6EECF244321}">
                <p14:modId xmlns:p14="http://schemas.microsoft.com/office/powerpoint/2010/main" val="1382964729"/>
              </p:ext>
            </p:extLst>
          </p:nvPr>
        </p:nvGraphicFramePr>
        <p:xfrm>
          <a:off x="3774536" y="1271748"/>
          <a:ext cx="8128000" cy="3870960"/>
        </p:xfrm>
        <a:graphic>
          <a:graphicData uri="http://schemas.openxmlformats.org/drawingml/2006/table">
            <a:tbl>
              <a:tblPr firstRow="1" bandRow="1">
                <a:tableStyleId>{5C22544A-7EE6-4342-B048-85BDC9FD1C3A}</a:tableStyleId>
              </a:tblPr>
              <a:tblGrid>
                <a:gridCol w="5093419">
                  <a:extLst>
                    <a:ext uri="{9D8B030D-6E8A-4147-A177-3AD203B41FA5}">
                      <a16:colId xmlns:a16="http://schemas.microsoft.com/office/drawing/2014/main" xmlns="" val="20000"/>
                    </a:ext>
                  </a:extLst>
                </a:gridCol>
                <a:gridCol w="3034581">
                  <a:extLst>
                    <a:ext uri="{9D8B030D-6E8A-4147-A177-3AD203B41FA5}">
                      <a16:colId xmlns:a16="http://schemas.microsoft.com/office/drawing/2014/main" xmlns="" val="20001"/>
                    </a:ext>
                  </a:extLst>
                </a:gridCol>
              </a:tblGrid>
              <a:tr h="370840">
                <a:tc gridSpan="2">
                  <a:txBody>
                    <a:bodyPr/>
                    <a:lstStyle/>
                    <a:p>
                      <a:pPr algn="ctr"/>
                      <a:r>
                        <a:rPr lang="es-MX" sz="2800" dirty="0"/>
                        <a:t>EVALUATION</a:t>
                      </a:r>
                      <a:r>
                        <a:rPr lang="es-MX" sz="2800" baseline="0" dirty="0"/>
                        <a:t> OF EACH LEARNING UNIT (1-3)</a:t>
                      </a:r>
                      <a:endParaRPr lang="es-MX" sz="2800" dirty="0"/>
                    </a:p>
                  </a:txBody>
                  <a:tcPr/>
                </a:tc>
                <a:tc hMerge="1">
                  <a:txBody>
                    <a:bodyPr/>
                    <a:lstStyle/>
                    <a:p>
                      <a:pPr algn="ctr"/>
                      <a:endParaRPr lang="es-MX" sz="2800" dirty="0"/>
                    </a:p>
                  </a:txBody>
                  <a:tcPr/>
                </a:tc>
                <a:extLst>
                  <a:ext uri="{0D108BD9-81ED-4DB2-BD59-A6C34878D82A}">
                    <a16:rowId xmlns:a16="http://schemas.microsoft.com/office/drawing/2014/main" xmlns="" val="10000"/>
                  </a:ext>
                </a:extLst>
              </a:tr>
              <a:tr h="370840">
                <a:tc>
                  <a:txBody>
                    <a:bodyPr/>
                    <a:lstStyle/>
                    <a:p>
                      <a:r>
                        <a:rPr lang="es-MX" sz="2800" dirty="0" err="1"/>
                        <a:t>Classwork</a:t>
                      </a:r>
                      <a:r>
                        <a:rPr lang="es-MX" sz="2800" baseline="0" dirty="0"/>
                        <a:t> / </a:t>
                      </a:r>
                      <a:r>
                        <a:rPr lang="es-MX" sz="2800" baseline="0" dirty="0" err="1"/>
                        <a:t>Homework</a:t>
                      </a:r>
                      <a:endParaRPr lang="es-MX" sz="2800" baseline="0" dirty="0"/>
                    </a:p>
                    <a:p>
                      <a:r>
                        <a:rPr lang="es-MX" sz="2800" baseline="0" dirty="0"/>
                        <a:t>Todas las actividades asignadas en escuela en red y participación en sesiones.</a:t>
                      </a:r>
                      <a:endParaRPr lang="es-MX" sz="2800" dirty="0"/>
                    </a:p>
                  </a:txBody>
                  <a:tcPr/>
                </a:tc>
                <a:tc>
                  <a:txBody>
                    <a:bodyPr/>
                    <a:lstStyle/>
                    <a:p>
                      <a:pPr algn="ctr"/>
                      <a:r>
                        <a:rPr lang="es-MX" sz="2800" b="1" dirty="0"/>
                        <a:t>40%</a:t>
                      </a:r>
                    </a:p>
                  </a:txBody>
                  <a:tcPr/>
                </a:tc>
                <a:extLst>
                  <a:ext uri="{0D108BD9-81ED-4DB2-BD59-A6C34878D82A}">
                    <a16:rowId xmlns:a16="http://schemas.microsoft.com/office/drawing/2014/main" xmlns="" val="10001"/>
                  </a:ext>
                </a:extLst>
              </a:tr>
              <a:tr h="370840">
                <a:tc>
                  <a:txBody>
                    <a:bodyPr/>
                    <a:lstStyle/>
                    <a:p>
                      <a:r>
                        <a:rPr lang="es-MX" sz="2800" dirty="0"/>
                        <a:t>Project</a:t>
                      </a:r>
                    </a:p>
                  </a:txBody>
                  <a:tcPr/>
                </a:tc>
                <a:tc>
                  <a:txBody>
                    <a:bodyPr/>
                    <a:lstStyle/>
                    <a:p>
                      <a:pPr algn="ctr"/>
                      <a:r>
                        <a:rPr lang="es-MX" sz="2800" b="1" dirty="0"/>
                        <a:t>20%</a:t>
                      </a:r>
                    </a:p>
                  </a:txBody>
                  <a:tcPr/>
                </a:tc>
                <a:extLst>
                  <a:ext uri="{0D108BD9-81ED-4DB2-BD59-A6C34878D82A}">
                    <a16:rowId xmlns:a16="http://schemas.microsoft.com/office/drawing/2014/main" xmlns="" val="10002"/>
                  </a:ext>
                </a:extLst>
              </a:tr>
              <a:tr h="370840">
                <a:tc>
                  <a:txBody>
                    <a:bodyPr/>
                    <a:lstStyle/>
                    <a:p>
                      <a:r>
                        <a:rPr lang="es-MX" sz="2800" dirty="0" err="1"/>
                        <a:t>Exam</a:t>
                      </a:r>
                      <a:endParaRPr lang="es-MX" sz="2800" dirty="0"/>
                    </a:p>
                  </a:txBody>
                  <a:tcPr/>
                </a:tc>
                <a:tc>
                  <a:txBody>
                    <a:bodyPr/>
                    <a:lstStyle/>
                    <a:p>
                      <a:pPr algn="ctr"/>
                      <a:r>
                        <a:rPr lang="es-MX" sz="2800" b="1" dirty="0"/>
                        <a:t>20%</a:t>
                      </a:r>
                    </a:p>
                  </a:txBody>
                  <a:tcPr/>
                </a:tc>
                <a:extLst>
                  <a:ext uri="{0D108BD9-81ED-4DB2-BD59-A6C34878D82A}">
                    <a16:rowId xmlns:a16="http://schemas.microsoft.com/office/drawing/2014/main" xmlns="" val="10003"/>
                  </a:ext>
                </a:extLst>
              </a:tr>
              <a:tr h="370840">
                <a:tc>
                  <a:txBody>
                    <a:bodyPr/>
                    <a:lstStyle/>
                    <a:p>
                      <a:r>
                        <a:rPr lang="es-MX" sz="2800" dirty="0"/>
                        <a:t>Platforms (Cambridge/ELL)</a:t>
                      </a:r>
                    </a:p>
                  </a:txBody>
                  <a:tcPr/>
                </a:tc>
                <a:tc>
                  <a:txBody>
                    <a:bodyPr/>
                    <a:lstStyle/>
                    <a:p>
                      <a:pPr algn="ctr"/>
                      <a:r>
                        <a:rPr lang="es-MX" sz="2800" b="1" dirty="0"/>
                        <a:t>20%</a:t>
                      </a:r>
                    </a:p>
                  </a:txBody>
                  <a:tcPr/>
                </a:tc>
                <a:extLst>
                  <a:ext uri="{0D108BD9-81ED-4DB2-BD59-A6C34878D82A}">
                    <a16:rowId xmlns:a16="http://schemas.microsoft.com/office/drawing/2014/main" xmlns="" val="10004"/>
                  </a:ext>
                </a:extLst>
              </a:tr>
            </a:tbl>
          </a:graphicData>
        </a:graphic>
      </p:graphicFrame>
      <p:sp>
        <p:nvSpPr>
          <p:cNvPr id="7" name="6 Flecha arriba"/>
          <p:cNvSpPr/>
          <p:nvPr/>
        </p:nvSpPr>
        <p:spPr>
          <a:xfrm rot="5400000">
            <a:off x="712398" y="1202660"/>
            <a:ext cx="2358604" cy="3748898"/>
          </a:xfrm>
          <a:prstGeom prst="up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CuadroTexto"/>
          <p:cNvSpPr txBox="1"/>
          <p:nvPr/>
        </p:nvSpPr>
        <p:spPr>
          <a:xfrm>
            <a:off x="17251" y="2415386"/>
            <a:ext cx="3105511" cy="1323439"/>
          </a:xfrm>
          <a:prstGeom prst="rect">
            <a:avLst/>
          </a:prstGeom>
          <a:noFill/>
        </p:spPr>
        <p:txBody>
          <a:bodyPr wrap="square" rtlCol="0">
            <a:spAutoFit/>
          </a:bodyPr>
          <a:lstStyle/>
          <a:p>
            <a:pPr algn="ctr"/>
            <a:r>
              <a:rPr lang="es-MX" sz="2000" b="1" dirty="0" err="1"/>
              <a:t>Attendance</a:t>
            </a:r>
            <a:r>
              <a:rPr lang="es-MX" sz="2000" b="1" dirty="0"/>
              <a:t> (camera </a:t>
            </a:r>
            <a:r>
              <a:rPr lang="es-MX" sz="2000" b="1" dirty="0" err="1"/>
              <a:t>on</a:t>
            </a:r>
            <a:r>
              <a:rPr lang="es-MX" sz="2000" b="1" dirty="0"/>
              <a:t>), </a:t>
            </a:r>
            <a:r>
              <a:rPr lang="es-MX" sz="2000" b="1" dirty="0" err="1"/>
              <a:t>punctuality</a:t>
            </a:r>
            <a:r>
              <a:rPr lang="es-MX" sz="2000" b="1" dirty="0"/>
              <a:t>, </a:t>
            </a:r>
            <a:r>
              <a:rPr lang="es-MX" sz="2000" b="1" u="sng" dirty="0" err="1"/>
              <a:t>attitude</a:t>
            </a:r>
            <a:r>
              <a:rPr lang="es-MX" sz="2000" b="1" dirty="0"/>
              <a:t>, </a:t>
            </a:r>
            <a:r>
              <a:rPr lang="es-MX" sz="2000" b="1" dirty="0" err="1"/>
              <a:t>participation</a:t>
            </a:r>
            <a:r>
              <a:rPr lang="es-MX" sz="2000" b="1" dirty="0"/>
              <a:t>, </a:t>
            </a:r>
            <a:r>
              <a:rPr lang="es-MX" sz="2000" b="1" dirty="0" err="1"/>
              <a:t>respect</a:t>
            </a:r>
            <a:r>
              <a:rPr lang="es-MX" sz="2000" b="1" dirty="0"/>
              <a:t>, and </a:t>
            </a:r>
            <a:r>
              <a:rPr lang="es-MX" sz="2000" b="1" dirty="0" err="1"/>
              <a:t>classwork</a:t>
            </a:r>
            <a:r>
              <a:rPr lang="es-MX" sz="2000" b="1" dirty="0"/>
              <a:t>.</a:t>
            </a:r>
          </a:p>
        </p:txBody>
      </p:sp>
      <p:graphicFrame>
        <p:nvGraphicFramePr>
          <p:cNvPr id="10" name="9 Tabla"/>
          <p:cNvGraphicFramePr>
            <a:graphicFrameLocks noGrp="1"/>
          </p:cNvGraphicFramePr>
          <p:nvPr>
            <p:extLst>
              <p:ext uri="{D42A27DB-BD31-4B8C-83A1-F6EECF244321}">
                <p14:modId xmlns:p14="http://schemas.microsoft.com/office/powerpoint/2010/main" val="2541882870"/>
              </p:ext>
            </p:extLst>
          </p:nvPr>
        </p:nvGraphicFramePr>
        <p:xfrm>
          <a:off x="3764230" y="5142708"/>
          <a:ext cx="8138306" cy="1554480"/>
        </p:xfrm>
        <a:graphic>
          <a:graphicData uri="http://schemas.openxmlformats.org/drawingml/2006/table">
            <a:tbl>
              <a:tblPr firstRow="1" bandRow="1">
                <a:tableStyleId>{5C22544A-7EE6-4342-B048-85BDC9FD1C3A}</a:tableStyleId>
              </a:tblPr>
              <a:tblGrid>
                <a:gridCol w="5101807">
                  <a:extLst>
                    <a:ext uri="{9D8B030D-6E8A-4147-A177-3AD203B41FA5}">
                      <a16:colId xmlns:a16="http://schemas.microsoft.com/office/drawing/2014/main" xmlns="" val="20000"/>
                    </a:ext>
                  </a:extLst>
                </a:gridCol>
                <a:gridCol w="3036499">
                  <a:extLst>
                    <a:ext uri="{9D8B030D-6E8A-4147-A177-3AD203B41FA5}">
                      <a16:colId xmlns:a16="http://schemas.microsoft.com/office/drawing/2014/main" xmlns="" val="20001"/>
                    </a:ext>
                  </a:extLst>
                </a:gridCol>
              </a:tblGrid>
              <a:tr h="421470">
                <a:tc gridSpan="2">
                  <a:txBody>
                    <a:bodyPr/>
                    <a:lstStyle/>
                    <a:p>
                      <a:pPr algn="ctr"/>
                      <a:r>
                        <a:rPr lang="es-MX" sz="2800" dirty="0"/>
                        <a:t>EVALUATION OF THE SEMESTER</a:t>
                      </a:r>
                    </a:p>
                  </a:txBody>
                  <a:tcPr/>
                </a:tc>
                <a:tc hMerge="1">
                  <a:txBody>
                    <a:bodyPr/>
                    <a:lstStyle/>
                    <a:p>
                      <a:endParaRPr lang="es-MX" dirty="0"/>
                    </a:p>
                  </a:txBody>
                  <a:tcPr/>
                </a:tc>
                <a:extLst>
                  <a:ext uri="{0D108BD9-81ED-4DB2-BD59-A6C34878D82A}">
                    <a16:rowId xmlns:a16="http://schemas.microsoft.com/office/drawing/2014/main" xmlns="" val="10000"/>
                  </a:ext>
                </a:extLst>
              </a:tr>
              <a:tr h="421470">
                <a:tc>
                  <a:txBody>
                    <a:bodyPr/>
                    <a:lstStyle/>
                    <a:p>
                      <a:r>
                        <a:rPr lang="es-MX" sz="2800" dirty="0"/>
                        <a:t>AVERAGE</a:t>
                      </a:r>
                      <a:r>
                        <a:rPr lang="es-MX" sz="2800" baseline="0" dirty="0"/>
                        <a:t> OF LEARNING UNITS</a:t>
                      </a:r>
                      <a:endParaRPr lang="es-MX" sz="2800" dirty="0"/>
                    </a:p>
                  </a:txBody>
                  <a:tcPr/>
                </a:tc>
                <a:tc>
                  <a:txBody>
                    <a:bodyPr/>
                    <a:lstStyle/>
                    <a:p>
                      <a:pPr algn="ctr"/>
                      <a:r>
                        <a:rPr lang="es-MX" sz="2800" b="1" dirty="0"/>
                        <a:t>50%</a:t>
                      </a:r>
                    </a:p>
                  </a:txBody>
                  <a:tcPr/>
                </a:tc>
                <a:extLst>
                  <a:ext uri="{0D108BD9-81ED-4DB2-BD59-A6C34878D82A}">
                    <a16:rowId xmlns:a16="http://schemas.microsoft.com/office/drawing/2014/main" xmlns="" val="10001"/>
                  </a:ext>
                </a:extLst>
              </a:tr>
              <a:tr h="421470">
                <a:tc>
                  <a:txBody>
                    <a:bodyPr/>
                    <a:lstStyle/>
                    <a:p>
                      <a:r>
                        <a:rPr lang="es-MX" sz="2800" dirty="0"/>
                        <a:t>FINAL EVIDENCE (INTERVIEW)</a:t>
                      </a:r>
                    </a:p>
                  </a:txBody>
                  <a:tcPr/>
                </a:tc>
                <a:tc>
                  <a:txBody>
                    <a:bodyPr/>
                    <a:lstStyle/>
                    <a:p>
                      <a:pPr algn="ctr"/>
                      <a:r>
                        <a:rPr lang="es-MX" sz="2800" b="1" dirty="0"/>
                        <a:t>50%</a:t>
                      </a:r>
                    </a:p>
                  </a:txBody>
                  <a:tcPr/>
                </a:tc>
                <a:extLst>
                  <a:ext uri="{0D108BD9-81ED-4DB2-BD59-A6C34878D82A}">
                    <a16:rowId xmlns:a16="http://schemas.microsoft.com/office/drawing/2014/main" xmlns="" val="10002"/>
                  </a:ext>
                </a:extLst>
              </a:tr>
            </a:tbl>
          </a:graphicData>
        </a:graphic>
      </p:graphicFrame>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824" t="30896" r="30650" b="41814"/>
          <a:stretch/>
        </p:blipFill>
        <p:spPr bwMode="auto">
          <a:xfrm>
            <a:off x="110377" y="4635970"/>
            <a:ext cx="3586760" cy="1997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742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1"/>
            <a:ext cx="1207699" cy="1500997"/>
          </a:xfrm>
          <a:prstGeom prst="rect">
            <a:avLst/>
          </a:prstGeom>
          <a:noFill/>
        </p:spPr>
      </p:pic>
      <p:sp>
        <p:nvSpPr>
          <p:cNvPr id="3" name="1 Título"/>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a:solidFill>
                  <a:schemeClr val="tx2">
                    <a:lumMod val="60000"/>
                    <a:lumOff val="40000"/>
                  </a:schemeClr>
                </a:solidFill>
              </a:rPr>
              <a:t>Global </a:t>
            </a:r>
            <a:r>
              <a:rPr lang="es-MX" b="1" dirty="0" err="1">
                <a:solidFill>
                  <a:schemeClr val="tx2">
                    <a:lumMod val="60000"/>
                    <a:lumOff val="40000"/>
                  </a:schemeClr>
                </a:solidFill>
              </a:rPr>
              <a:t>Evaluation</a:t>
            </a:r>
            <a:endParaRPr lang="es-MX" b="1" dirty="0">
              <a:solidFill>
                <a:schemeClr val="tx2">
                  <a:lumMod val="60000"/>
                  <a:lumOff val="40000"/>
                </a:schemeClr>
              </a:solidFill>
            </a:endParaRPr>
          </a:p>
        </p:txBody>
      </p:sp>
      <p:pic>
        <p:nvPicPr>
          <p:cNvPr id="7170" name="Picture 2" descr="Resultado de imagen para pie chart 50 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6096" y="1338458"/>
            <a:ext cx="9005976" cy="5403587"/>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4606511" y="2553411"/>
            <a:ext cx="1690777" cy="1015663"/>
          </a:xfrm>
          <a:prstGeom prst="rect">
            <a:avLst/>
          </a:prstGeom>
          <a:noFill/>
        </p:spPr>
        <p:txBody>
          <a:bodyPr wrap="square" rtlCol="0">
            <a:spAutoFit/>
          </a:bodyPr>
          <a:lstStyle/>
          <a:p>
            <a:pPr algn="ctr"/>
            <a:r>
              <a:rPr lang="es-MX" sz="6000" b="1" dirty="0">
                <a:solidFill>
                  <a:schemeClr val="bg1"/>
                </a:solidFill>
              </a:rPr>
              <a:t>50%</a:t>
            </a:r>
          </a:p>
        </p:txBody>
      </p:sp>
      <p:sp>
        <p:nvSpPr>
          <p:cNvPr id="7" name="6 CuadroTexto"/>
          <p:cNvSpPr txBox="1"/>
          <p:nvPr/>
        </p:nvSpPr>
        <p:spPr>
          <a:xfrm>
            <a:off x="6932769" y="2635265"/>
            <a:ext cx="1690777" cy="1015663"/>
          </a:xfrm>
          <a:prstGeom prst="rect">
            <a:avLst/>
          </a:prstGeom>
          <a:noFill/>
        </p:spPr>
        <p:txBody>
          <a:bodyPr wrap="square" rtlCol="0">
            <a:spAutoFit/>
          </a:bodyPr>
          <a:lstStyle/>
          <a:p>
            <a:pPr algn="ctr"/>
            <a:r>
              <a:rPr lang="es-MX" sz="6000" b="1" dirty="0">
                <a:solidFill>
                  <a:schemeClr val="bg1"/>
                </a:solidFill>
              </a:rPr>
              <a:t>50%</a:t>
            </a:r>
          </a:p>
        </p:txBody>
      </p:sp>
      <p:sp>
        <p:nvSpPr>
          <p:cNvPr id="6" name="5 CuadroTexto"/>
          <p:cNvSpPr txBox="1"/>
          <p:nvPr/>
        </p:nvSpPr>
        <p:spPr>
          <a:xfrm>
            <a:off x="4572007" y="3933650"/>
            <a:ext cx="1949570" cy="1384995"/>
          </a:xfrm>
          <a:prstGeom prst="rect">
            <a:avLst/>
          </a:prstGeom>
          <a:noFill/>
        </p:spPr>
        <p:txBody>
          <a:bodyPr wrap="square" rtlCol="0">
            <a:spAutoFit/>
          </a:bodyPr>
          <a:lstStyle/>
          <a:p>
            <a:pPr algn="ctr"/>
            <a:r>
              <a:rPr lang="es-MX" sz="2800" b="1" dirty="0" err="1">
                <a:solidFill>
                  <a:schemeClr val="bg1"/>
                </a:solidFill>
              </a:rPr>
              <a:t>Average</a:t>
            </a:r>
            <a:r>
              <a:rPr lang="es-MX" sz="2800" b="1" dirty="0">
                <a:solidFill>
                  <a:schemeClr val="bg1"/>
                </a:solidFill>
              </a:rPr>
              <a:t> of </a:t>
            </a:r>
            <a:r>
              <a:rPr lang="es-MX" sz="2800" b="1" dirty="0" err="1">
                <a:solidFill>
                  <a:schemeClr val="bg1"/>
                </a:solidFill>
              </a:rPr>
              <a:t>learning</a:t>
            </a:r>
            <a:r>
              <a:rPr lang="es-MX" sz="2800" b="1" dirty="0">
                <a:solidFill>
                  <a:schemeClr val="bg1"/>
                </a:solidFill>
              </a:rPr>
              <a:t> </a:t>
            </a:r>
            <a:r>
              <a:rPr lang="es-MX" sz="2800" b="1" dirty="0" err="1">
                <a:solidFill>
                  <a:schemeClr val="bg1"/>
                </a:solidFill>
              </a:rPr>
              <a:t>units</a:t>
            </a:r>
            <a:r>
              <a:rPr lang="es-MX" sz="2800" b="1" dirty="0">
                <a:solidFill>
                  <a:schemeClr val="bg1"/>
                </a:solidFill>
              </a:rPr>
              <a:t> 1-3</a:t>
            </a:r>
          </a:p>
        </p:txBody>
      </p:sp>
      <p:sp>
        <p:nvSpPr>
          <p:cNvPr id="9" name="8 CuadroTexto"/>
          <p:cNvSpPr txBox="1"/>
          <p:nvPr/>
        </p:nvSpPr>
        <p:spPr>
          <a:xfrm>
            <a:off x="6639470" y="4040251"/>
            <a:ext cx="1949570" cy="1384995"/>
          </a:xfrm>
          <a:prstGeom prst="rect">
            <a:avLst/>
          </a:prstGeom>
          <a:noFill/>
        </p:spPr>
        <p:txBody>
          <a:bodyPr wrap="square" rtlCol="0">
            <a:spAutoFit/>
          </a:bodyPr>
          <a:lstStyle/>
          <a:p>
            <a:pPr algn="ctr"/>
            <a:r>
              <a:rPr lang="es-MX" sz="2800" b="1" dirty="0">
                <a:solidFill>
                  <a:schemeClr val="bg1"/>
                </a:solidFill>
              </a:rPr>
              <a:t>Final </a:t>
            </a:r>
            <a:r>
              <a:rPr lang="es-MX" sz="2800" b="1" dirty="0" err="1">
                <a:solidFill>
                  <a:schemeClr val="bg1"/>
                </a:solidFill>
              </a:rPr>
              <a:t>Evidence</a:t>
            </a:r>
            <a:endParaRPr lang="es-MX" sz="2800" b="1" dirty="0">
              <a:solidFill>
                <a:schemeClr val="bg1"/>
              </a:solidFill>
            </a:endParaRPr>
          </a:p>
          <a:p>
            <a:pPr algn="ctr"/>
            <a:r>
              <a:rPr lang="es-MX" sz="2800" b="1" dirty="0">
                <a:solidFill>
                  <a:schemeClr val="bg1"/>
                </a:solidFill>
              </a:rPr>
              <a:t>(</a:t>
            </a:r>
            <a:r>
              <a:rPr lang="es-MX" sz="2800" b="1" dirty="0" err="1">
                <a:solidFill>
                  <a:schemeClr val="bg1"/>
                </a:solidFill>
              </a:rPr>
              <a:t>Speaking</a:t>
            </a:r>
            <a:r>
              <a:rPr lang="es-MX" sz="2800" b="1" dirty="0">
                <a:solidFill>
                  <a:schemeClr val="bg1"/>
                </a:solidFill>
              </a:rPr>
              <a:t>)</a:t>
            </a:r>
          </a:p>
        </p:txBody>
      </p:sp>
      <p:sp>
        <p:nvSpPr>
          <p:cNvPr id="10" name="9 Igual que"/>
          <p:cNvSpPr/>
          <p:nvPr/>
        </p:nvSpPr>
        <p:spPr>
          <a:xfrm>
            <a:off x="9178508" y="3536008"/>
            <a:ext cx="1035170" cy="64226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pic>
        <p:nvPicPr>
          <p:cNvPr id="7172" name="Picture 4" descr="Resultado de imagen para 1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09209" y="3013702"/>
            <a:ext cx="1777049" cy="1777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021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49062" y="1582341"/>
            <a:ext cx="10962092" cy="5262979"/>
          </a:xfrm>
          <a:prstGeom prst="rect">
            <a:avLst/>
          </a:prstGeom>
        </p:spPr>
        <p:txBody>
          <a:bodyPr wrap="square">
            <a:spAutoFit/>
          </a:bodyPr>
          <a:lstStyle/>
          <a:p>
            <a:pPr algn="just"/>
            <a:r>
              <a:rPr lang="es-MX" sz="2800" dirty="0">
                <a:latin typeface="Arial" panose="020B0604020202020204" pitchFamily="34" charset="0"/>
                <a:cs typeface="Arial" panose="020B0604020202020204" pitchFamily="34" charset="0"/>
              </a:rPr>
              <a:t>En caso de que el estudiante no logre el desarrollo de las habilidades necesarias para obtener el nivel de inglés que esté cursando, se evaluará con base en el desempeño del estudiante, sin embargo, tendrá que cursar nuevamente el nivel.</a:t>
            </a:r>
          </a:p>
          <a:p>
            <a:pPr algn="just"/>
            <a:endParaRPr lang="es-MX" sz="2800" dirty="0">
              <a:latin typeface="Arial" panose="020B0604020202020204" pitchFamily="34" charset="0"/>
              <a:cs typeface="Arial" panose="020B0604020202020204" pitchFamily="34" charset="0"/>
            </a:endParaRPr>
          </a:p>
          <a:p>
            <a:pPr algn="just"/>
            <a:r>
              <a:rPr lang="es-MX" sz="2800" dirty="0">
                <a:latin typeface="Arial" panose="020B0604020202020204" pitchFamily="34" charset="0"/>
                <a:cs typeface="Arial" panose="020B0604020202020204" pitchFamily="34" charset="0"/>
              </a:rPr>
              <a:t>El estudiante </a:t>
            </a:r>
            <a:r>
              <a:rPr lang="es-MX" sz="2800" b="1" u="sng" dirty="0">
                <a:latin typeface="Arial" panose="020B0604020202020204" pitchFamily="34" charset="0"/>
                <a:cs typeface="Arial" panose="020B0604020202020204" pitchFamily="34" charset="0"/>
              </a:rPr>
              <a:t>acreditará el curso</a:t>
            </a:r>
            <a:r>
              <a:rPr lang="es-MX" sz="2800" u="sng" dirty="0">
                <a:latin typeface="Arial" panose="020B0604020202020204" pitchFamily="34" charset="0"/>
                <a:cs typeface="Arial" panose="020B0604020202020204" pitchFamily="34" charset="0"/>
              </a:rPr>
              <a:t> cuando obtenga como mínimo en la evaluación global del nivel de desempeño su equivalencia numérica de 6.</a:t>
            </a:r>
          </a:p>
          <a:p>
            <a:pPr algn="just"/>
            <a:endParaRPr lang="es-MX" sz="2800" dirty="0">
              <a:latin typeface="Arial" panose="020B0604020202020204" pitchFamily="34" charset="0"/>
              <a:cs typeface="Arial" panose="020B0604020202020204" pitchFamily="34" charset="0"/>
            </a:endParaRPr>
          </a:p>
          <a:p>
            <a:pPr algn="just"/>
            <a:r>
              <a:rPr lang="es-MX" sz="2800" dirty="0">
                <a:latin typeface="Arial" panose="020B0604020202020204" pitchFamily="34" charset="0"/>
                <a:cs typeface="Arial" panose="020B0604020202020204" pitchFamily="34" charset="0"/>
              </a:rPr>
              <a:t>El estudiante </a:t>
            </a:r>
            <a:r>
              <a:rPr lang="es-MX" sz="2800" b="1" u="sng" dirty="0">
                <a:latin typeface="Arial" panose="020B0604020202020204" pitchFamily="34" charset="0"/>
                <a:cs typeface="Arial" panose="020B0604020202020204" pitchFamily="34" charset="0"/>
              </a:rPr>
              <a:t>acreditará el nivel</a:t>
            </a:r>
            <a:r>
              <a:rPr lang="es-MX" sz="2800" u="sng" dirty="0">
                <a:latin typeface="Arial" panose="020B0604020202020204" pitchFamily="34" charset="0"/>
                <a:cs typeface="Arial" panose="020B0604020202020204" pitchFamily="34" charset="0"/>
              </a:rPr>
              <a:t> una vez que evidencie el desarrollo de las habilidades propias del nivel de inglés con base en el CEFR mediante una entrevista realizada al final del ciclo escolar</a:t>
            </a:r>
            <a:r>
              <a:rPr lang="es-MX" sz="2800" dirty="0">
                <a:latin typeface="Arial" panose="020B0604020202020204" pitchFamily="34" charset="0"/>
                <a:cs typeface="Arial" panose="020B0604020202020204" pitchFamily="34" charset="0"/>
              </a:rPr>
              <a:t>.</a:t>
            </a:r>
          </a:p>
        </p:txBody>
      </p:sp>
      <p:pic>
        <p:nvPicPr>
          <p:cNvPr id="3"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1"/>
            <a:ext cx="1207699" cy="1500997"/>
          </a:xfrm>
          <a:prstGeom prst="rect">
            <a:avLst/>
          </a:prstGeom>
          <a:noFill/>
        </p:spPr>
      </p:pic>
      <p:sp>
        <p:nvSpPr>
          <p:cNvPr id="4" name="1 Título"/>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a:solidFill>
                  <a:schemeClr val="tx2">
                    <a:lumMod val="60000"/>
                    <a:lumOff val="40000"/>
                  </a:schemeClr>
                </a:solidFill>
              </a:rPr>
              <a:t>NOTA IMPORTANTE</a:t>
            </a:r>
          </a:p>
        </p:txBody>
      </p:sp>
    </p:spTree>
    <p:extLst>
      <p:ext uri="{BB962C8B-B14F-4D97-AF65-F5344CB8AC3E}">
        <p14:creationId xmlns:p14="http://schemas.microsoft.com/office/powerpoint/2010/main" val="1103407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39373" y="2248386"/>
            <a:ext cx="10962092" cy="3108543"/>
          </a:xfrm>
          <a:prstGeom prst="rect">
            <a:avLst/>
          </a:prstGeom>
        </p:spPr>
        <p:txBody>
          <a:bodyPr wrap="square">
            <a:spAutoFit/>
          </a:bodyPr>
          <a:lstStyle/>
          <a:p>
            <a:pPr algn="just"/>
            <a:r>
              <a:rPr lang="es-MX" sz="2800" dirty="0">
                <a:latin typeface="Arial" panose="020B0604020202020204" pitchFamily="34" charset="0"/>
                <a:cs typeface="Arial" panose="020B0604020202020204" pitchFamily="34" charset="0"/>
              </a:rPr>
              <a:t>En caso de que al término del semestre el estudiante obtenga una calificación de </a:t>
            </a:r>
            <a:r>
              <a:rPr lang="es-MX" sz="2800" b="1" dirty="0">
                <a:latin typeface="Arial" panose="020B0604020202020204" pitchFamily="34" charset="0"/>
                <a:cs typeface="Arial" panose="020B0604020202020204" pitchFamily="34" charset="0"/>
              </a:rPr>
              <a:t>6 o inferior y  no haya cumplido con los lineamientos establecidos (asistencia y acreditación del curso)</a:t>
            </a:r>
            <a:r>
              <a:rPr lang="es-MX" sz="2800" dirty="0">
                <a:latin typeface="Arial" panose="020B0604020202020204" pitchFamily="34" charset="0"/>
                <a:cs typeface="Arial" panose="020B0604020202020204" pitchFamily="34" charset="0"/>
              </a:rPr>
              <a:t>, este deberá asistir a un </a:t>
            </a:r>
            <a:r>
              <a:rPr lang="es-MX" sz="2800" dirty="0">
                <a:highlight>
                  <a:srgbClr val="FFFF00"/>
                </a:highlight>
                <a:latin typeface="Arial" panose="020B0604020202020204" pitchFamily="34" charset="0"/>
                <a:cs typeface="Arial" panose="020B0604020202020204" pitchFamily="34" charset="0"/>
              </a:rPr>
              <a:t>curso de regularización que se llevará a cabo durante el período vacacional</a:t>
            </a:r>
            <a:r>
              <a:rPr lang="es-MX" sz="2800" dirty="0">
                <a:latin typeface="Arial" panose="020B0604020202020204" pitchFamily="34" charset="0"/>
                <a:cs typeface="Arial" panose="020B0604020202020204" pitchFamily="34" charset="0"/>
              </a:rPr>
              <a:t>. Este curso es de carácter </a:t>
            </a:r>
            <a:r>
              <a:rPr lang="es-MX" sz="2800" b="1" u="sng" dirty="0">
                <a:latin typeface="Arial" panose="020B0604020202020204" pitchFamily="34" charset="0"/>
                <a:cs typeface="Arial" panose="020B0604020202020204" pitchFamily="34" charset="0"/>
              </a:rPr>
              <a:t>obligatorio y es requisito indispensable para llevar a cabo el proceso de re-inscripción al próximo semestre</a:t>
            </a:r>
            <a:r>
              <a:rPr lang="es-MX" sz="2800" dirty="0">
                <a:latin typeface="Arial" panose="020B0604020202020204" pitchFamily="34" charset="0"/>
                <a:cs typeface="Arial" panose="020B0604020202020204" pitchFamily="34" charset="0"/>
              </a:rPr>
              <a:t>.</a:t>
            </a:r>
          </a:p>
        </p:txBody>
      </p:sp>
      <p:pic>
        <p:nvPicPr>
          <p:cNvPr id="3"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1"/>
            <a:ext cx="1207699" cy="1500997"/>
          </a:xfrm>
          <a:prstGeom prst="rect">
            <a:avLst/>
          </a:prstGeom>
          <a:noFill/>
        </p:spPr>
      </p:pic>
      <p:sp>
        <p:nvSpPr>
          <p:cNvPr id="4" name="1 Título"/>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a:solidFill>
                  <a:schemeClr val="tx2">
                    <a:lumMod val="60000"/>
                    <a:lumOff val="40000"/>
                  </a:schemeClr>
                </a:solidFill>
              </a:rPr>
              <a:t>NOTA IMPORTANTE</a:t>
            </a:r>
          </a:p>
        </p:txBody>
      </p:sp>
    </p:spTree>
    <p:extLst>
      <p:ext uri="{BB962C8B-B14F-4D97-AF65-F5344CB8AC3E}">
        <p14:creationId xmlns:p14="http://schemas.microsoft.com/office/powerpoint/2010/main" val="1987051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MX" b="1" dirty="0">
              <a:solidFill>
                <a:schemeClr val="tx2">
                  <a:lumMod val="60000"/>
                  <a:lumOff val="40000"/>
                </a:schemeClr>
              </a:solidFill>
            </a:endParaRPr>
          </a:p>
        </p:txBody>
      </p:sp>
      <p:sp>
        <p:nvSpPr>
          <p:cNvPr id="3" name="1 Título"/>
          <p:cNvSpPr txBox="1">
            <a:spLocks/>
          </p:cNvSpPr>
          <p:nvPr/>
        </p:nvSpPr>
        <p:spPr>
          <a:xfrm>
            <a:off x="990600" y="5175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err="1">
                <a:solidFill>
                  <a:schemeClr val="tx2">
                    <a:lumMod val="60000"/>
                    <a:lumOff val="40000"/>
                  </a:schemeClr>
                </a:solidFill>
              </a:rPr>
              <a:t>Course</a:t>
            </a:r>
            <a:r>
              <a:rPr lang="es-MX" b="1" dirty="0">
                <a:solidFill>
                  <a:schemeClr val="tx2">
                    <a:lumMod val="60000"/>
                    <a:lumOff val="40000"/>
                  </a:schemeClr>
                </a:solidFill>
              </a:rPr>
              <a:t> </a:t>
            </a:r>
            <a:r>
              <a:rPr lang="es-MX" b="1" dirty="0" err="1">
                <a:solidFill>
                  <a:schemeClr val="tx2">
                    <a:lumMod val="60000"/>
                    <a:lumOff val="40000"/>
                  </a:schemeClr>
                </a:solidFill>
              </a:rPr>
              <a:t>Policies</a:t>
            </a:r>
            <a:endParaRPr lang="es-MX" b="1" dirty="0">
              <a:solidFill>
                <a:schemeClr val="tx2">
                  <a:lumMod val="60000"/>
                  <a:lumOff val="40000"/>
                </a:schemeClr>
              </a:solidFill>
            </a:endParaRPr>
          </a:p>
        </p:txBody>
      </p:sp>
      <p:pic>
        <p:nvPicPr>
          <p:cNvPr id="4"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1"/>
            <a:ext cx="1207699" cy="1500997"/>
          </a:xfrm>
          <a:prstGeom prst="rect">
            <a:avLst/>
          </a:prstGeom>
          <a:noFill/>
        </p:spPr>
      </p:pic>
      <p:sp>
        <p:nvSpPr>
          <p:cNvPr id="5" name="Marcador de contenido 2"/>
          <p:cNvSpPr txBox="1">
            <a:spLocks/>
          </p:cNvSpPr>
          <p:nvPr/>
        </p:nvSpPr>
        <p:spPr>
          <a:xfrm>
            <a:off x="125139" y="1493386"/>
            <a:ext cx="11946090" cy="584989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60000"/>
              </a:lnSpc>
            </a:pPr>
            <a:r>
              <a:rPr lang="en-US" b="1" dirty="0">
                <a:latin typeface="Arial" panose="020B0604020202020204" pitchFamily="34" charset="0"/>
                <a:cs typeface="Arial" panose="020B0604020202020204" pitchFamily="34" charset="0"/>
              </a:rPr>
              <a:t>Homework:</a:t>
            </a:r>
            <a:r>
              <a:rPr lang="en-US" dirty="0">
                <a:latin typeface="Arial" panose="020B0604020202020204" pitchFamily="34" charset="0"/>
                <a:cs typeface="Arial" panose="020B0604020202020204" pitchFamily="34" charset="0"/>
              </a:rPr>
              <a:t> There will be regular online homework tasks, as well as homework related to textbook material.</a:t>
            </a:r>
          </a:p>
          <a:p>
            <a:pPr marL="0" indent="0" algn="just">
              <a:lnSpc>
                <a:spcPct val="160000"/>
              </a:lnSpc>
              <a:buNone/>
            </a:pPr>
            <a:endParaRPr lang="en-US" dirty="0">
              <a:latin typeface="Arial" panose="020B0604020202020204" pitchFamily="34" charset="0"/>
              <a:cs typeface="Arial" panose="020B0604020202020204" pitchFamily="34" charset="0"/>
            </a:endParaRPr>
          </a:p>
          <a:p>
            <a:pPr algn="just">
              <a:lnSpc>
                <a:spcPct val="160000"/>
              </a:lnSpc>
            </a:pPr>
            <a:r>
              <a:rPr lang="en-US" b="1" dirty="0">
                <a:latin typeface="Arial" panose="020B0604020202020204" pitchFamily="34" charset="0"/>
                <a:cs typeface="Arial" panose="020B0604020202020204" pitchFamily="34" charset="0"/>
              </a:rPr>
              <a:t>Late homework: </a:t>
            </a:r>
            <a:r>
              <a:rPr lang="en-US" dirty="0">
                <a:latin typeface="Arial" panose="020B0604020202020204" pitchFamily="34" charset="0"/>
                <a:cs typeface="Arial" panose="020B0604020202020204" pitchFamily="34" charset="0"/>
              </a:rPr>
              <a:t>It is your responsibility to turn in homework assignments on time. In case you present homework assignments or projects after the stablished due date, </a:t>
            </a:r>
            <a:r>
              <a:rPr lang="en-US"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maximum passing grade will be 7</a:t>
            </a:r>
            <a:r>
              <a:rPr lang="en-US" dirty="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408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a:bodyPr>
          <a:lstStyle/>
          <a:p>
            <a:pPr algn="ctr"/>
            <a:r>
              <a:rPr lang="es-MX" sz="6600" b="1" dirty="0" err="1" smtClean="0">
                <a:solidFill>
                  <a:schemeClr val="accent1">
                    <a:lumMod val="75000"/>
                  </a:schemeClr>
                </a:solidFill>
              </a:rPr>
              <a:t>Course</a:t>
            </a:r>
            <a:r>
              <a:rPr lang="es-MX" sz="6600" b="1" dirty="0" smtClean="0">
                <a:solidFill>
                  <a:schemeClr val="accent1">
                    <a:lumMod val="75000"/>
                  </a:schemeClr>
                </a:solidFill>
              </a:rPr>
              <a:t> rules</a:t>
            </a:r>
            <a:endParaRPr lang="es-MX" sz="6600" b="1" dirty="0">
              <a:solidFill>
                <a:schemeClr val="accent1">
                  <a:lumMod val="75000"/>
                </a:schemeClr>
              </a:solidFill>
            </a:endParaRPr>
          </a:p>
        </p:txBody>
      </p:sp>
      <p:sp>
        <p:nvSpPr>
          <p:cNvPr id="6" name="5 Marcador de contenido"/>
          <p:cNvSpPr>
            <a:spLocks noGrp="1"/>
          </p:cNvSpPr>
          <p:nvPr>
            <p:ph idx="1"/>
          </p:nvPr>
        </p:nvSpPr>
        <p:spPr/>
        <p:txBody>
          <a:bodyPr>
            <a:normAutofit fontScale="92500" lnSpcReduction="20000"/>
          </a:bodyPr>
          <a:lstStyle/>
          <a:p>
            <a:pPr>
              <a:buFont typeface="Wingdings" panose="05000000000000000000" pitchFamily="2" charset="2"/>
              <a:buChar char="ü"/>
            </a:pPr>
            <a:r>
              <a:rPr lang="es-MX" dirty="0" smtClean="0"/>
              <a:t> </a:t>
            </a:r>
            <a:r>
              <a:rPr lang="es-MX" dirty="0" err="1" smtClean="0"/>
              <a:t>You</a:t>
            </a:r>
            <a:r>
              <a:rPr lang="es-MX" dirty="0" smtClean="0"/>
              <a:t> </a:t>
            </a:r>
            <a:r>
              <a:rPr lang="es-MX" dirty="0" err="1" smtClean="0"/>
              <a:t>must</a:t>
            </a:r>
            <a:r>
              <a:rPr lang="es-MX" dirty="0" smtClean="0"/>
              <a:t> </a:t>
            </a:r>
            <a:r>
              <a:rPr lang="es-MX" dirty="0" err="1" smtClean="0"/>
              <a:t>arrive</a:t>
            </a:r>
            <a:r>
              <a:rPr lang="es-MX" dirty="0" smtClean="0"/>
              <a:t> to </a:t>
            </a:r>
            <a:r>
              <a:rPr lang="es-MX" dirty="0" err="1" smtClean="0"/>
              <a:t>the</a:t>
            </a:r>
            <a:r>
              <a:rPr lang="es-MX" dirty="0" smtClean="0"/>
              <a:t> </a:t>
            </a:r>
            <a:r>
              <a:rPr lang="es-MX" dirty="0" err="1" smtClean="0"/>
              <a:t>class</a:t>
            </a:r>
            <a:r>
              <a:rPr lang="es-MX" dirty="0" smtClean="0"/>
              <a:t> </a:t>
            </a:r>
            <a:r>
              <a:rPr lang="es-MX" dirty="0" err="1" smtClean="0"/>
              <a:t>on</a:t>
            </a:r>
            <a:r>
              <a:rPr lang="es-MX" dirty="0" smtClean="0"/>
              <a:t> time. </a:t>
            </a:r>
            <a:r>
              <a:rPr lang="es-MX" dirty="0" err="1" smtClean="0"/>
              <a:t>You</a:t>
            </a:r>
            <a:r>
              <a:rPr lang="es-MX" dirty="0" smtClean="0"/>
              <a:t> </a:t>
            </a:r>
            <a:r>
              <a:rPr lang="es-MX" dirty="0" err="1" smtClean="0"/>
              <a:t>only</a:t>
            </a:r>
            <a:r>
              <a:rPr lang="es-MX" dirty="0" smtClean="0"/>
              <a:t> </a:t>
            </a:r>
            <a:r>
              <a:rPr lang="es-MX" dirty="0" err="1" smtClean="0"/>
              <a:t>have</a:t>
            </a:r>
            <a:r>
              <a:rPr lang="es-MX" dirty="0" smtClean="0"/>
              <a:t> 5 minutes to </a:t>
            </a:r>
            <a:r>
              <a:rPr lang="es-MX" dirty="0" err="1" smtClean="0"/>
              <a:t>get</a:t>
            </a:r>
            <a:r>
              <a:rPr lang="es-MX" dirty="0" smtClean="0"/>
              <a:t> in </a:t>
            </a:r>
            <a:r>
              <a:rPr lang="es-MX" dirty="0" err="1" smtClean="0"/>
              <a:t>class</a:t>
            </a:r>
            <a:r>
              <a:rPr lang="es-MX" dirty="0" smtClean="0"/>
              <a:t> </a:t>
            </a:r>
            <a:r>
              <a:rPr lang="es-MX" dirty="0" err="1" smtClean="0"/>
              <a:t>without</a:t>
            </a:r>
            <a:r>
              <a:rPr lang="es-MX" dirty="0" smtClean="0"/>
              <a:t> a </a:t>
            </a:r>
            <a:r>
              <a:rPr lang="es-MX" dirty="0" err="1" smtClean="0"/>
              <a:t>retardment</a:t>
            </a:r>
            <a:r>
              <a:rPr lang="es-MX" dirty="0" smtClean="0"/>
              <a:t>. </a:t>
            </a:r>
            <a:r>
              <a:rPr lang="es-MX" dirty="0" err="1" smtClean="0"/>
              <a:t>After</a:t>
            </a:r>
            <a:r>
              <a:rPr lang="es-MX" dirty="0" smtClean="0"/>
              <a:t> 10 minutes </a:t>
            </a:r>
            <a:r>
              <a:rPr lang="es-MX" dirty="0" err="1" smtClean="0"/>
              <a:t>you</a:t>
            </a:r>
            <a:r>
              <a:rPr lang="es-MX" dirty="0" smtClean="0"/>
              <a:t> </a:t>
            </a:r>
            <a:r>
              <a:rPr lang="es-MX" dirty="0" err="1" smtClean="0"/>
              <a:t>get</a:t>
            </a:r>
            <a:r>
              <a:rPr lang="es-MX" dirty="0" smtClean="0"/>
              <a:t> </a:t>
            </a:r>
            <a:r>
              <a:rPr lang="es-MX" dirty="0" err="1" smtClean="0"/>
              <a:t>an</a:t>
            </a:r>
            <a:r>
              <a:rPr lang="es-MX" dirty="0" smtClean="0"/>
              <a:t> </a:t>
            </a:r>
            <a:r>
              <a:rPr lang="es-MX" dirty="0" err="1" smtClean="0"/>
              <a:t>absence</a:t>
            </a:r>
            <a:r>
              <a:rPr lang="es-MX" dirty="0" smtClean="0"/>
              <a:t>.</a:t>
            </a:r>
          </a:p>
          <a:p>
            <a:pPr>
              <a:buFont typeface="Wingdings" panose="05000000000000000000" pitchFamily="2" charset="2"/>
              <a:buChar char="ü"/>
            </a:pPr>
            <a:r>
              <a:rPr lang="en-US" dirty="0" smtClean="0"/>
              <a:t>Be </a:t>
            </a:r>
            <a:r>
              <a:rPr lang="en-US" dirty="0"/>
              <a:t>respectful when entering the classroom</a:t>
            </a:r>
            <a:endParaRPr lang="es-MX" dirty="0" smtClean="0"/>
          </a:p>
          <a:p>
            <a:pPr>
              <a:buFont typeface="Wingdings" panose="05000000000000000000" pitchFamily="2" charset="2"/>
              <a:buChar char="ü"/>
            </a:pPr>
            <a:r>
              <a:rPr lang="es-MX" dirty="0"/>
              <a:t> </a:t>
            </a:r>
            <a:r>
              <a:rPr lang="en-US" dirty="0"/>
              <a:t>Respect and listen to your classmates.</a:t>
            </a:r>
          </a:p>
          <a:p>
            <a:pPr>
              <a:buFont typeface="Wingdings" panose="05000000000000000000" pitchFamily="2" charset="2"/>
              <a:buChar char="ü"/>
            </a:pPr>
            <a:r>
              <a:rPr lang="en-US" dirty="0"/>
              <a:t>Respect and listen to the teacher.</a:t>
            </a:r>
          </a:p>
          <a:p>
            <a:pPr>
              <a:buFont typeface="Wingdings" panose="05000000000000000000" pitchFamily="2" charset="2"/>
              <a:buChar char="ü"/>
            </a:pPr>
            <a:r>
              <a:rPr lang="en-US" dirty="0"/>
              <a:t>Raise your hand to speak</a:t>
            </a:r>
            <a:r>
              <a:rPr lang="en-US" dirty="0" smtClean="0"/>
              <a:t>.</a:t>
            </a:r>
          </a:p>
          <a:p>
            <a:pPr>
              <a:buFont typeface="Wingdings" panose="05000000000000000000" pitchFamily="2" charset="2"/>
              <a:buChar char="ü"/>
            </a:pPr>
            <a:r>
              <a:rPr lang="en-US" dirty="0" smtClean="0"/>
              <a:t>Be </a:t>
            </a:r>
            <a:r>
              <a:rPr lang="en-US" dirty="0"/>
              <a:t>prepared for class.</a:t>
            </a:r>
          </a:p>
          <a:p>
            <a:pPr>
              <a:buFont typeface="Wingdings" panose="05000000000000000000" pitchFamily="2" charset="2"/>
              <a:buChar char="ü"/>
            </a:pPr>
            <a:r>
              <a:rPr lang="en-US" dirty="0"/>
              <a:t> </a:t>
            </a:r>
            <a:r>
              <a:rPr lang="en-US" dirty="0" smtClean="0"/>
              <a:t>Do not </a:t>
            </a:r>
            <a:r>
              <a:rPr lang="en-US" dirty="0"/>
              <a:t>eating during class </a:t>
            </a:r>
            <a:endParaRPr lang="en-US" dirty="0" smtClean="0"/>
          </a:p>
          <a:p>
            <a:pPr>
              <a:buFont typeface="Wingdings" panose="05000000000000000000" pitchFamily="2" charset="2"/>
              <a:buChar char="ü"/>
            </a:pPr>
            <a:r>
              <a:rPr lang="en-US" dirty="0"/>
              <a:t> </a:t>
            </a:r>
            <a:r>
              <a:rPr lang="en-US" dirty="0" smtClean="0"/>
              <a:t>Bring your complete material (book, notebook, others)</a:t>
            </a:r>
          </a:p>
          <a:p>
            <a:pPr>
              <a:buFont typeface="Wingdings" panose="05000000000000000000" pitchFamily="2" charset="2"/>
              <a:buChar char="ü"/>
            </a:pPr>
            <a:r>
              <a:rPr lang="en-US" dirty="0"/>
              <a:t> </a:t>
            </a:r>
            <a:r>
              <a:rPr lang="en-US" dirty="0" smtClean="0"/>
              <a:t>Don’t leave the class without permission.</a:t>
            </a:r>
          </a:p>
          <a:p>
            <a:pPr>
              <a:buFont typeface="Wingdings" panose="05000000000000000000" pitchFamily="2" charset="2"/>
              <a:buChar char="ü"/>
            </a:pPr>
            <a:r>
              <a:rPr lang="en-US" dirty="0"/>
              <a:t> </a:t>
            </a:r>
            <a:r>
              <a:rPr lang="en-US" dirty="0" smtClean="0"/>
              <a:t>Sales are not allowed during the class.</a:t>
            </a:r>
          </a:p>
          <a:p>
            <a:pPr>
              <a:buFont typeface="Wingdings" panose="05000000000000000000" pitchFamily="2" charset="2"/>
              <a:buChar char="ü"/>
            </a:pPr>
            <a:endParaRPr lang="en-US" dirty="0" smtClean="0"/>
          </a:p>
          <a:p>
            <a:pPr>
              <a:buFont typeface="Wingdings" panose="05000000000000000000" pitchFamily="2" charset="2"/>
              <a:buChar char="ü"/>
            </a:pPr>
            <a:endParaRPr lang="en-US" dirty="0" smtClean="0"/>
          </a:p>
          <a:p>
            <a:pPr marL="0" indent="0">
              <a:buNone/>
            </a:pPr>
            <a:endParaRPr lang="en-US" dirty="0" smtClean="0"/>
          </a:p>
          <a:p>
            <a:pPr marL="0" indent="0">
              <a:buNone/>
            </a:pPr>
            <a:endParaRPr lang="en-US" dirty="0"/>
          </a:p>
          <a:p>
            <a:pPr>
              <a:buFont typeface="Wingdings" panose="05000000000000000000" pitchFamily="2" charset="2"/>
              <a:buChar char="ü"/>
            </a:pPr>
            <a:endParaRPr lang="es-MX" dirty="0" smtClean="0"/>
          </a:p>
        </p:txBody>
      </p:sp>
      <p:sp>
        <p:nvSpPr>
          <p:cNvPr id="7" name="Rectángulo 5"/>
          <p:cNvSpPr/>
          <p:nvPr/>
        </p:nvSpPr>
        <p:spPr>
          <a:xfrm>
            <a:off x="7760874" y="3016368"/>
            <a:ext cx="3401112" cy="1569660"/>
          </a:xfrm>
          <a:prstGeom prst="rect">
            <a:avLst/>
          </a:prstGeom>
        </p:spPr>
        <p:txBody>
          <a:bodyPr wrap="square">
            <a:spAutoFit/>
          </a:bodyPr>
          <a:lstStyle/>
          <a:p>
            <a:pPr lvl="0" algn="ctr"/>
            <a:r>
              <a:rPr lang="en-US" sz="2400" b="1" dirty="0" smtClean="0">
                <a:solidFill>
                  <a:prstClr val="black"/>
                </a:solidFill>
                <a:latin typeface="Arial" panose="020B0604020202020204" pitchFamily="34" charset="0"/>
                <a:cs typeface="Arial" panose="020B0604020202020204" pitchFamily="34" charset="0"/>
              </a:rPr>
              <a:t>Class participation </a:t>
            </a:r>
            <a:r>
              <a:rPr lang="en-US" sz="2400" b="1" dirty="0">
                <a:solidFill>
                  <a:prstClr val="black"/>
                </a:solidFill>
                <a:latin typeface="Arial" panose="020B0604020202020204" pitchFamily="34" charset="0"/>
                <a:cs typeface="Arial" panose="020B0604020202020204" pitchFamily="34" charset="0"/>
              </a:rPr>
              <a:t>grade will be affected if </a:t>
            </a:r>
            <a:r>
              <a:rPr lang="en-US" sz="2400" b="1" dirty="0" smtClean="0">
                <a:solidFill>
                  <a:prstClr val="black"/>
                </a:solidFill>
                <a:latin typeface="Arial" panose="020B0604020202020204" pitchFamily="34" charset="0"/>
                <a:cs typeface="Arial" panose="020B0604020202020204" pitchFamily="34" charset="0"/>
              </a:rPr>
              <a:t>you don’t follow the rules.</a:t>
            </a:r>
            <a:endParaRPr lang="en-US" sz="2400" b="1" dirty="0">
              <a:solidFill>
                <a:prstClr val="black"/>
              </a:solidFill>
              <a:latin typeface="Arial" panose="020B0604020202020204" pitchFamily="34" charset="0"/>
              <a:cs typeface="Arial" panose="020B0604020202020204" pitchFamily="34" charset="0"/>
            </a:endParaRPr>
          </a:p>
        </p:txBody>
      </p:sp>
      <p:sp>
        <p:nvSpPr>
          <p:cNvPr id="8" name="Flecha derecha 6"/>
          <p:cNvSpPr/>
          <p:nvPr/>
        </p:nvSpPr>
        <p:spPr>
          <a:xfrm rot="10800000">
            <a:off x="6228001" y="3496580"/>
            <a:ext cx="1419367" cy="3630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187830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39910" y="708338"/>
            <a:ext cx="9144000" cy="3923011"/>
          </a:xfrm>
        </p:spPr>
        <p:txBody>
          <a:bodyPr>
            <a:normAutofit/>
          </a:bodyPr>
          <a:lstStyle/>
          <a:p>
            <a:r>
              <a:rPr lang="es-ES" sz="3200" b="1" dirty="0">
                <a:latin typeface="Arial" panose="020B0604020202020204" pitchFamily="34" charset="0"/>
                <a:cs typeface="Arial" panose="020B0604020202020204" pitchFamily="34" charset="0"/>
              </a:rPr>
              <a:t>Escuela Normal de Educación Preescolar</a:t>
            </a:r>
            <a:r>
              <a:rPr lang="es-ES" b="1" dirty="0"/>
              <a:t/>
            </a:r>
            <a:br>
              <a:rPr lang="es-ES" b="1" dirty="0"/>
            </a:br>
            <a:r>
              <a:rPr lang="es-ES" b="1" dirty="0"/>
              <a:t/>
            </a:r>
            <a:br>
              <a:rPr lang="es-ES" b="1" dirty="0"/>
            </a:br>
            <a:r>
              <a:rPr lang="es-ES" b="1" dirty="0">
                <a:solidFill>
                  <a:schemeClr val="tx2">
                    <a:lumMod val="60000"/>
                    <a:lumOff val="40000"/>
                  </a:schemeClr>
                </a:solidFill>
              </a:rPr>
              <a:t>English A2.1</a:t>
            </a:r>
            <a:br>
              <a:rPr lang="es-ES" b="1" dirty="0">
                <a:solidFill>
                  <a:schemeClr val="tx2">
                    <a:lumMod val="60000"/>
                    <a:lumOff val="40000"/>
                  </a:schemeClr>
                </a:solidFill>
              </a:rPr>
            </a:br>
            <a:r>
              <a:rPr lang="es-ES" b="1" dirty="0">
                <a:solidFill>
                  <a:schemeClr val="tx2">
                    <a:lumMod val="60000"/>
                    <a:lumOff val="40000"/>
                  </a:schemeClr>
                </a:solidFill>
              </a:rPr>
              <a:t/>
            </a:r>
            <a:br>
              <a:rPr lang="es-ES" b="1" dirty="0">
                <a:solidFill>
                  <a:schemeClr val="tx2">
                    <a:lumMod val="60000"/>
                    <a:lumOff val="40000"/>
                  </a:schemeClr>
                </a:solidFill>
              </a:rPr>
            </a:br>
            <a:r>
              <a:rPr lang="es-MX" sz="4800" b="1" dirty="0">
                <a:solidFill>
                  <a:schemeClr val="tx2">
                    <a:lumMod val="60000"/>
                    <a:lumOff val="40000"/>
                  </a:schemeClr>
                </a:solidFill>
                <a:latin typeface="Arial" panose="020B0604020202020204" pitchFamily="34" charset="0"/>
                <a:cs typeface="Arial" panose="020B0604020202020204" pitchFamily="34" charset="0"/>
              </a:rPr>
              <a:t>Sharing information and ideas</a:t>
            </a:r>
            <a:endParaRPr lang="es-ES" sz="5400" b="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1420968" y="6177284"/>
            <a:ext cx="9144000" cy="556575"/>
          </a:xfrm>
        </p:spPr>
        <p:txBody>
          <a:bodyPr/>
          <a:lstStyle/>
          <a:p>
            <a:r>
              <a:rPr lang="en-US" b="1" dirty="0">
                <a:latin typeface="Arial" panose="020B0604020202020204" pitchFamily="34" charset="0"/>
                <a:cs typeface="Arial" panose="020B0604020202020204" pitchFamily="34" charset="0"/>
              </a:rPr>
              <a:t>Teacher: </a:t>
            </a:r>
            <a:r>
              <a:rPr lang="en-US" dirty="0" smtClean="0">
                <a:latin typeface="Arial" panose="020B0604020202020204" pitchFamily="34" charset="0"/>
                <a:cs typeface="Arial" panose="020B0604020202020204" pitchFamily="34" charset="0"/>
              </a:rPr>
              <a:t>Guadalupe del Rocio Robledo Corpus</a:t>
            </a:r>
            <a:endParaRPr lang="es-ES" dirty="0">
              <a:latin typeface="Arial" panose="020B0604020202020204" pitchFamily="34" charset="0"/>
              <a:cs typeface="Arial" panose="020B0604020202020204" pitchFamily="34" charset="0"/>
            </a:endParaRPr>
          </a:p>
        </p:txBody>
      </p:sp>
      <p:pic>
        <p:nvPicPr>
          <p:cNvPr id="11"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57995" y="212206"/>
            <a:ext cx="1977839" cy="1944398"/>
          </a:xfrm>
          <a:prstGeom prst="rect">
            <a:avLst/>
          </a:prstGeom>
          <a:noFill/>
        </p:spPr>
      </p:pic>
      <p:sp>
        <p:nvSpPr>
          <p:cNvPr id="4" name="3 Rectángulo"/>
          <p:cNvSpPr/>
          <p:nvPr/>
        </p:nvSpPr>
        <p:spPr>
          <a:xfrm>
            <a:off x="4189067" y="5048421"/>
            <a:ext cx="3813865" cy="646331"/>
          </a:xfrm>
          <a:prstGeom prst="rect">
            <a:avLst/>
          </a:prstGeom>
        </p:spPr>
        <p:txBody>
          <a:bodyPr wrap="none">
            <a:spAutoFit/>
          </a:bodyPr>
          <a:lstStyle/>
          <a:p>
            <a:pPr lvl="0" algn="ctr"/>
            <a:r>
              <a:rPr lang="es-MX" altLang="es-ES" b="1" dirty="0" err="1">
                <a:solidFill>
                  <a:prstClr val="black"/>
                </a:solidFill>
                <a:latin typeface="Arial" panose="020B0604020202020204" pitchFamily="34" charset="0"/>
                <a:cs typeface="Arial" panose="020B0604020202020204" pitchFamily="34" charset="0"/>
              </a:rPr>
              <a:t>Number</a:t>
            </a:r>
            <a:r>
              <a:rPr lang="es-MX" altLang="es-ES" b="1" dirty="0">
                <a:solidFill>
                  <a:prstClr val="black"/>
                </a:solidFill>
                <a:latin typeface="Arial" panose="020B0604020202020204" pitchFamily="34" charset="0"/>
                <a:cs typeface="Arial" panose="020B0604020202020204" pitchFamily="34" charset="0"/>
              </a:rPr>
              <a:t> of </a:t>
            </a:r>
            <a:r>
              <a:rPr lang="es-MX" altLang="es-ES" b="1" dirty="0" err="1">
                <a:solidFill>
                  <a:prstClr val="black"/>
                </a:solidFill>
                <a:latin typeface="Arial" panose="020B0604020202020204" pitchFamily="34" charset="0"/>
                <a:cs typeface="Arial" panose="020B0604020202020204" pitchFamily="34" charset="0"/>
              </a:rPr>
              <a:t>hours</a:t>
            </a:r>
            <a:r>
              <a:rPr lang="es-MX" altLang="es-ES" b="1" dirty="0">
                <a:solidFill>
                  <a:prstClr val="black"/>
                </a:solidFill>
                <a:latin typeface="Arial" panose="020B0604020202020204" pitchFamily="34" charset="0"/>
                <a:cs typeface="Arial" panose="020B0604020202020204" pitchFamily="34" charset="0"/>
              </a:rPr>
              <a:t>/ </a:t>
            </a:r>
            <a:r>
              <a:rPr lang="es-MX" altLang="es-ES" b="1" dirty="0" err="1">
                <a:solidFill>
                  <a:prstClr val="black"/>
                </a:solidFill>
                <a:latin typeface="Arial" panose="020B0604020202020204" pitchFamily="34" charset="0"/>
                <a:cs typeface="Arial" panose="020B0604020202020204" pitchFamily="34" charset="0"/>
              </a:rPr>
              <a:t>Credits</a:t>
            </a:r>
            <a:r>
              <a:rPr lang="es-MX" altLang="es-ES" b="1" dirty="0">
                <a:solidFill>
                  <a:prstClr val="black"/>
                </a:solidFill>
                <a:latin typeface="Arial" panose="020B0604020202020204" pitchFamily="34" charset="0"/>
                <a:cs typeface="Arial" panose="020B0604020202020204" pitchFamily="34" charset="0"/>
              </a:rPr>
              <a:t>: </a:t>
            </a:r>
            <a:r>
              <a:rPr lang="es-MX" altLang="es-ES" dirty="0">
                <a:solidFill>
                  <a:prstClr val="black"/>
                </a:solidFill>
                <a:latin typeface="Arial" panose="020B0604020202020204" pitchFamily="34" charset="0"/>
                <a:cs typeface="Arial" panose="020B0604020202020204" pitchFamily="34" charset="0"/>
              </a:rPr>
              <a:t>6/ 6.75</a:t>
            </a:r>
          </a:p>
          <a:p>
            <a:pPr lvl="0" algn="ctr"/>
            <a:r>
              <a:rPr lang="es-MX" altLang="es-ES" b="1" dirty="0">
                <a:solidFill>
                  <a:prstClr val="black"/>
                </a:solidFill>
                <a:latin typeface="Arial" panose="020B0604020202020204" pitchFamily="34" charset="0"/>
                <a:cs typeface="Arial" panose="020B0604020202020204" pitchFamily="34" charset="0"/>
              </a:rPr>
              <a:t>Term: </a:t>
            </a:r>
            <a:r>
              <a:rPr lang="es-MX" altLang="es-ES" dirty="0">
                <a:solidFill>
                  <a:prstClr val="black"/>
                </a:solidFill>
                <a:latin typeface="Arial" panose="020B0604020202020204" pitchFamily="34" charset="0"/>
                <a:cs typeface="Arial" panose="020B0604020202020204" pitchFamily="34" charset="0"/>
              </a:rPr>
              <a:t>August – </a:t>
            </a:r>
            <a:r>
              <a:rPr lang="es-MX" altLang="es-ES" dirty="0" err="1">
                <a:solidFill>
                  <a:prstClr val="black"/>
                </a:solidFill>
                <a:latin typeface="Arial" panose="020B0604020202020204" pitchFamily="34" charset="0"/>
                <a:cs typeface="Arial" panose="020B0604020202020204" pitchFamily="34" charset="0"/>
              </a:rPr>
              <a:t>January</a:t>
            </a:r>
            <a:r>
              <a:rPr lang="es-MX" altLang="es-ES" dirty="0">
                <a:solidFill>
                  <a:prstClr val="black"/>
                </a:solidFill>
                <a:latin typeface="Arial" panose="020B0604020202020204" pitchFamily="34" charset="0"/>
                <a:cs typeface="Arial" panose="020B0604020202020204" pitchFamily="34" charset="0"/>
              </a:rPr>
              <a:t> </a:t>
            </a:r>
            <a:r>
              <a:rPr lang="es-MX" altLang="es-ES" dirty="0" smtClean="0">
                <a:solidFill>
                  <a:prstClr val="black"/>
                </a:solidFill>
                <a:latin typeface="Arial" panose="020B0604020202020204" pitchFamily="34" charset="0"/>
                <a:cs typeface="Arial" panose="020B0604020202020204" pitchFamily="34" charset="0"/>
              </a:rPr>
              <a:t>2023</a:t>
            </a:r>
            <a:endParaRPr lang="es-MX" altLang="es-ES"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6616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Rectángulo"/>
          <p:cNvSpPr/>
          <p:nvPr/>
        </p:nvSpPr>
        <p:spPr>
          <a:xfrm>
            <a:off x="2980764" y="-12840"/>
            <a:ext cx="9019806" cy="6454075"/>
          </a:xfrm>
          <a:prstGeom prst="rect">
            <a:avLst/>
          </a:prstGeom>
        </p:spPr>
        <p:txBody>
          <a:bodyPr wrap="square">
            <a:spAutoFit/>
          </a:bodyPr>
          <a:lstStyle/>
          <a:p>
            <a:pPr lvl="0" algn="just"/>
            <a:endParaRPr lang="es-ES" sz="1500" dirty="0" smtClean="0"/>
          </a:p>
          <a:p>
            <a:pPr lvl="0" algn="just"/>
            <a:r>
              <a:rPr lang="es-ES" sz="2400" dirty="0" err="1" smtClean="0"/>
              <a:t>If</a:t>
            </a:r>
            <a:r>
              <a:rPr lang="es-ES" sz="2400" dirty="0" smtClean="0"/>
              <a:t> </a:t>
            </a:r>
            <a:r>
              <a:rPr lang="es-ES" sz="2400" dirty="0" err="1" smtClean="0"/>
              <a:t>you</a:t>
            </a:r>
            <a:r>
              <a:rPr lang="es-ES" sz="2400" dirty="0" smtClean="0"/>
              <a:t> are </a:t>
            </a:r>
            <a:r>
              <a:rPr lang="es-ES" sz="2400" dirty="0" err="1" smtClean="0"/>
              <a:t>taking</a:t>
            </a:r>
            <a:r>
              <a:rPr lang="es-ES" sz="2400" dirty="0" smtClean="0"/>
              <a:t> </a:t>
            </a:r>
            <a:r>
              <a:rPr lang="es-ES" sz="2400" dirty="0" err="1" smtClean="0"/>
              <a:t>the</a:t>
            </a:r>
            <a:r>
              <a:rPr lang="es-ES" sz="2400" dirty="0" smtClean="0"/>
              <a:t> </a:t>
            </a:r>
            <a:r>
              <a:rPr lang="es-ES" sz="2400" dirty="0" err="1" smtClean="0"/>
              <a:t>class</a:t>
            </a:r>
            <a:r>
              <a:rPr lang="es-ES" sz="2400" dirty="0" smtClean="0"/>
              <a:t> online:</a:t>
            </a:r>
            <a:endParaRPr lang="es-ES" sz="2400" dirty="0"/>
          </a:p>
          <a:p>
            <a:pPr marL="342900" indent="-342900" algn="just">
              <a:lnSpc>
                <a:spcPct val="160000"/>
              </a:lnSpc>
              <a:buFont typeface="Wingdings" panose="05000000000000000000" pitchFamily="2" charset="2"/>
              <a:buChar char="ü"/>
            </a:pPr>
            <a:r>
              <a:rPr lang="es-ES" dirty="0" err="1">
                <a:latin typeface="Arial" panose="020B0604020202020204" pitchFamily="34" charset="0"/>
                <a:cs typeface="Arial" panose="020B0604020202020204" pitchFamily="34" charset="0"/>
              </a:rPr>
              <a:t>Have</a:t>
            </a:r>
            <a:r>
              <a:rPr lang="es-ES" dirty="0">
                <a:latin typeface="Arial" panose="020B0604020202020204" pitchFamily="34" charset="0"/>
                <a:cs typeface="Arial" panose="020B0604020202020204" pitchFamily="34" charset="0"/>
              </a:rPr>
              <a:t> a </a:t>
            </a:r>
            <a:r>
              <a:rPr lang="es-ES" dirty="0" err="1">
                <a:latin typeface="Arial" panose="020B0604020202020204" pitchFamily="34" charset="0"/>
                <a:cs typeface="Arial" panose="020B0604020202020204" pitchFamily="34" charset="0"/>
              </a:rPr>
              <a:t>good</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presentation</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wear</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your</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uniform</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sit</a:t>
            </a:r>
            <a:r>
              <a:rPr lang="es-ES" dirty="0">
                <a:latin typeface="Arial" panose="020B0604020202020204" pitchFamily="34" charset="0"/>
                <a:cs typeface="Arial" panose="020B0604020202020204" pitchFamily="34" charset="0"/>
              </a:rPr>
              <a:t> in a </a:t>
            </a:r>
            <a:r>
              <a:rPr lang="es-ES" dirty="0" err="1">
                <a:latin typeface="Arial" panose="020B0604020202020204" pitchFamily="34" charset="0"/>
                <a:cs typeface="Arial" panose="020B0604020202020204" pitchFamily="34" charset="0"/>
              </a:rPr>
              <a:t>quiet</a:t>
            </a:r>
            <a:r>
              <a:rPr lang="es-ES" dirty="0">
                <a:latin typeface="Arial" panose="020B0604020202020204" pitchFamily="34" charset="0"/>
                <a:cs typeface="Arial" panose="020B0604020202020204" pitchFamily="34" charset="0"/>
              </a:rPr>
              <a:t> and </a:t>
            </a:r>
            <a:r>
              <a:rPr lang="es-ES" dirty="0" err="1">
                <a:latin typeface="Arial" panose="020B0604020202020204" pitchFamily="34" charset="0"/>
                <a:cs typeface="Arial" panose="020B0604020202020204" pitchFamily="34" charset="0"/>
              </a:rPr>
              <a:t>appropriate</a:t>
            </a:r>
            <a:r>
              <a:rPr lang="es-ES" dirty="0">
                <a:latin typeface="Arial" panose="020B0604020202020204" pitchFamily="34" charset="0"/>
                <a:cs typeface="Arial" panose="020B0604020202020204" pitchFamily="34" charset="0"/>
              </a:rPr>
              <a:t> place </a:t>
            </a:r>
            <a:r>
              <a:rPr lang="es-ES" dirty="0" err="1">
                <a:latin typeface="Arial" panose="020B0604020202020204" pitchFamily="34" charset="0"/>
                <a:cs typeface="Arial" panose="020B0604020202020204" pitchFamily="34" charset="0"/>
              </a:rPr>
              <a:t>to</a:t>
            </a:r>
            <a:r>
              <a:rPr lang="es-ES" dirty="0">
                <a:latin typeface="Arial" panose="020B0604020202020204" pitchFamily="34" charset="0"/>
                <a:cs typeface="Arial" panose="020B0604020202020204" pitchFamily="34" charset="0"/>
              </a:rPr>
              <a:t> do </a:t>
            </a:r>
            <a:r>
              <a:rPr lang="es-ES" dirty="0" err="1">
                <a:latin typeface="Arial" panose="020B0604020202020204" pitchFamily="34" charset="0"/>
                <a:cs typeface="Arial" panose="020B0604020202020204" pitchFamily="34" charset="0"/>
              </a:rPr>
              <a:t>all</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activities</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not</a:t>
            </a:r>
            <a:r>
              <a:rPr lang="es-ES" dirty="0">
                <a:latin typeface="Arial" panose="020B0604020202020204" pitchFamily="34" charset="0"/>
                <a:cs typeface="Arial" panose="020B0604020202020204" pitchFamily="34" charset="0"/>
              </a:rPr>
              <a:t> in </a:t>
            </a:r>
            <a:r>
              <a:rPr lang="es-ES" dirty="0" err="1">
                <a:latin typeface="Arial" panose="020B0604020202020204" pitchFamily="34" charset="0"/>
                <a:cs typeface="Arial" panose="020B0604020202020204" pitchFamily="34" charset="0"/>
              </a:rPr>
              <a:t>bed</a:t>
            </a:r>
            <a:r>
              <a:rPr lang="es-ES" dirty="0">
                <a:latin typeface="Arial" panose="020B0604020202020204" pitchFamily="34" charset="0"/>
                <a:cs typeface="Arial" panose="020B0604020202020204" pitchFamily="34" charset="0"/>
              </a:rPr>
              <a:t>)</a:t>
            </a:r>
            <a:endParaRPr lang="en-US" dirty="0" smtClean="0">
              <a:latin typeface="Arial" panose="020B0604020202020204" pitchFamily="34" charset="0"/>
              <a:cs typeface="Arial" panose="020B0604020202020204" pitchFamily="34" charset="0"/>
            </a:endParaRPr>
          </a:p>
          <a:p>
            <a:pPr marL="342900" indent="-342900" algn="just">
              <a:lnSpc>
                <a:spcPct val="160000"/>
              </a:lnSpc>
              <a:buFont typeface="Wingdings" panose="05000000000000000000" pitchFamily="2" charset="2"/>
              <a:buChar char="ü"/>
            </a:pPr>
            <a:r>
              <a:rPr lang="es-ES" dirty="0" err="1" smtClean="0">
                <a:latin typeface="Arial" panose="020B0604020202020204" pitchFamily="34" charset="0"/>
                <a:cs typeface="Arial" panose="020B0604020202020204" pitchFamily="34" charset="0"/>
              </a:rPr>
              <a:t>Have</a:t>
            </a:r>
            <a:r>
              <a:rPr lang="es-ES" dirty="0" smtClean="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all</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your</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materials</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ready</a:t>
            </a:r>
            <a:r>
              <a:rPr lang="es-ES" dirty="0">
                <a:latin typeface="Arial" panose="020B0604020202020204" pitchFamily="34" charset="0"/>
                <a:cs typeface="Arial" panose="020B0604020202020204" pitchFamily="34" charset="0"/>
              </a:rPr>
              <a:t>, camera </a:t>
            </a:r>
            <a:r>
              <a:rPr lang="es-ES" dirty="0" err="1">
                <a:latin typeface="Arial" panose="020B0604020202020204" pitchFamily="34" charset="0"/>
                <a:cs typeface="Arial" panose="020B0604020202020204" pitchFamily="34" charset="0"/>
              </a:rPr>
              <a:t>on</a:t>
            </a:r>
            <a:r>
              <a:rPr lang="es-ES" dirty="0">
                <a:latin typeface="Arial" panose="020B0604020202020204" pitchFamily="34" charset="0"/>
                <a:cs typeface="Arial" panose="020B0604020202020204" pitchFamily="34" charset="0"/>
              </a:rPr>
              <a:t> and </a:t>
            </a:r>
            <a:r>
              <a:rPr lang="es-ES" dirty="0" err="1">
                <a:latin typeface="Arial" panose="020B0604020202020204" pitchFamily="34" charset="0"/>
                <a:cs typeface="Arial" panose="020B0604020202020204" pitchFamily="34" charset="0"/>
              </a:rPr>
              <a:t>microphone</a:t>
            </a:r>
            <a:r>
              <a:rPr lang="es-ES" dirty="0">
                <a:latin typeface="Arial" panose="020B0604020202020204" pitchFamily="34" charset="0"/>
                <a:cs typeface="Arial" panose="020B0604020202020204" pitchFamily="34" charset="0"/>
              </a:rPr>
              <a:t> off, </a:t>
            </a:r>
            <a:r>
              <a:rPr lang="es-ES" dirty="0" err="1">
                <a:latin typeface="Arial" panose="020B0604020202020204" pitchFamily="34" charset="0"/>
                <a:cs typeface="Arial" panose="020B0604020202020204" pitchFamily="34" charset="0"/>
              </a:rPr>
              <a:t>you</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will</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turn</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it</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on</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when</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teacher</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asks</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your</a:t>
            </a:r>
            <a:r>
              <a:rPr lang="es-ES" dirty="0">
                <a:latin typeface="Arial" panose="020B0604020202020204" pitchFamily="34" charset="0"/>
                <a:cs typeface="Arial" panose="020B0604020202020204" pitchFamily="34" charset="0"/>
              </a:rPr>
              <a:t> </a:t>
            </a:r>
            <a:r>
              <a:rPr lang="es-ES" dirty="0" err="1" smtClean="0">
                <a:latin typeface="Arial" panose="020B0604020202020204" pitchFamily="34" charset="0"/>
                <a:cs typeface="Arial" panose="020B0604020202020204" pitchFamily="34" charset="0"/>
              </a:rPr>
              <a:t>participation</a:t>
            </a:r>
            <a:endParaRPr lang="es-ES" dirty="0" smtClean="0">
              <a:latin typeface="Arial" panose="020B0604020202020204" pitchFamily="34" charset="0"/>
              <a:cs typeface="Arial" panose="020B0604020202020204" pitchFamily="34" charset="0"/>
            </a:endParaRPr>
          </a:p>
          <a:p>
            <a:pPr marL="342900" indent="-342900" algn="just">
              <a:lnSpc>
                <a:spcPct val="160000"/>
              </a:lnSpc>
              <a:buFont typeface="Wingdings" panose="05000000000000000000" pitchFamily="2" charset="2"/>
              <a:buChar char="ü"/>
            </a:pPr>
            <a:r>
              <a:rPr lang="en-US" dirty="0">
                <a:latin typeface="Arial" panose="020B0604020202020204" pitchFamily="34" charset="0"/>
                <a:cs typeface="Arial" panose="020B0604020202020204" pitchFamily="34" charset="0"/>
              </a:rPr>
              <a:t>B</a:t>
            </a:r>
            <a:r>
              <a:rPr lang="en-US" dirty="0" smtClean="0">
                <a:latin typeface="Arial" panose="020B0604020202020204" pitchFamily="34" charset="0"/>
                <a:cs typeface="Arial" panose="020B0604020202020204" pitchFamily="34" charset="0"/>
              </a:rPr>
              <a:t>e </a:t>
            </a:r>
            <a:r>
              <a:rPr lang="en-US" dirty="0">
                <a:latin typeface="Arial" panose="020B0604020202020204" pitchFamily="34" charset="0"/>
                <a:cs typeface="Arial" panose="020B0604020202020204" pitchFamily="34" charset="0"/>
              </a:rPr>
              <a:t>on time for the online sessions</a:t>
            </a:r>
          </a:p>
          <a:p>
            <a:pPr marL="342900" indent="-342900" algn="just">
              <a:lnSpc>
                <a:spcPct val="160000"/>
              </a:lnSpc>
              <a:buFont typeface="Wingdings" panose="05000000000000000000" pitchFamily="2" charset="2"/>
              <a:buChar char="ü"/>
            </a:pPr>
            <a:r>
              <a:rPr lang="es-ES" dirty="0" err="1">
                <a:latin typeface="Arial" panose="020B0604020202020204" pitchFamily="34" charset="0"/>
                <a:cs typeface="Arial" panose="020B0604020202020204" pitchFamily="34" charset="0"/>
              </a:rPr>
              <a:t>Participate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during</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class</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raising</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your</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hand</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Respect</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your</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classmates´participation</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without</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interrupting</a:t>
            </a:r>
            <a:endParaRPr lang="es-ES" dirty="0" smtClean="0">
              <a:latin typeface="Arial" panose="020B0604020202020204" pitchFamily="34" charset="0"/>
              <a:cs typeface="Arial" panose="020B0604020202020204" pitchFamily="34" charset="0"/>
            </a:endParaRPr>
          </a:p>
          <a:p>
            <a:pPr marL="342900" indent="-342900" algn="just">
              <a:lnSpc>
                <a:spcPct val="160000"/>
              </a:lnSpc>
              <a:buFont typeface="Wingdings" panose="05000000000000000000" pitchFamily="2" charset="2"/>
              <a:buChar char="ü"/>
            </a:pPr>
            <a:r>
              <a:rPr lang="es-ES" dirty="0" smtClean="0">
                <a:latin typeface="Arial" panose="020B0604020202020204" pitchFamily="34" charset="0"/>
                <a:cs typeface="Arial" panose="020B0604020202020204" pitchFamily="34" charset="0"/>
              </a:rPr>
              <a:t>Do </a:t>
            </a:r>
            <a:r>
              <a:rPr lang="es-ES" dirty="0" err="1" smtClean="0">
                <a:latin typeface="Arial" panose="020B0604020202020204" pitchFamily="34" charset="0"/>
                <a:cs typeface="Arial" panose="020B0604020202020204" pitchFamily="34" charset="0"/>
              </a:rPr>
              <a:t>not</a:t>
            </a:r>
            <a:r>
              <a:rPr lang="es-ES" dirty="0" smtClean="0">
                <a:latin typeface="Arial" panose="020B0604020202020204" pitchFamily="34" charset="0"/>
                <a:cs typeface="Arial" panose="020B0604020202020204" pitchFamily="34" charset="0"/>
              </a:rPr>
              <a:t> </a:t>
            </a:r>
            <a:r>
              <a:rPr lang="es-ES" dirty="0" err="1" smtClean="0">
                <a:latin typeface="Arial" panose="020B0604020202020204" pitchFamily="34" charset="0"/>
                <a:cs typeface="Arial" panose="020B0604020202020204" pitchFamily="34" charset="0"/>
              </a:rPr>
              <a:t>eat</a:t>
            </a:r>
            <a:r>
              <a:rPr lang="es-ES" dirty="0" smtClean="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during</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class</a:t>
            </a:r>
            <a:r>
              <a:rPr lang="es-ES" dirty="0">
                <a:latin typeface="Arial" panose="020B0604020202020204" pitchFamily="34" charset="0"/>
                <a:cs typeface="Arial" panose="020B0604020202020204" pitchFamily="34" charset="0"/>
              </a:rPr>
              <a:t> </a:t>
            </a:r>
            <a:endParaRPr lang="es-ES" dirty="0" smtClean="0">
              <a:latin typeface="Arial" panose="020B0604020202020204" pitchFamily="34" charset="0"/>
              <a:cs typeface="Arial" panose="020B0604020202020204" pitchFamily="34" charset="0"/>
            </a:endParaRPr>
          </a:p>
          <a:p>
            <a:pPr marL="342900" indent="-342900" algn="just">
              <a:lnSpc>
                <a:spcPct val="160000"/>
              </a:lnSpc>
              <a:buFont typeface="Wingdings" panose="05000000000000000000" pitchFamily="2" charset="2"/>
              <a:buChar char="ü"/>
            </a:pPr>
            <a:r>
              <a:rPr lang="es-ES" dirty="0" err="1">
                <a:latin typeface="Arial" panose="020B0604020202020204" pitchFamily="34" charset="0"/>
                <a:cs typeface="Arial" panose="020B0604020202020204" pitchFamily="34" charset="0"/>
              </a:rPr>
              <a:t>If</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for</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some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reason</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you</a:t>
            </a:r>
            <a:r>
              <a:rPr lang="es-ES" dirty="0">
                <a:latin typeface="Arial" panose="020B0604020202020204" pitchFamily="34" charset="0"/>
                <a:cs typeface="Arial" panose="020B0604020202020204" pitchFamily="34" charset="0"/>
              </a:rPr>
              <a:t> are </a:t>
            </a:r>
            <a:r>
              <a:rPr lang="es-ES" dirty="0" err="1">
                <a:latin typeface="Arial" panose="020B0604020202020204" pitchFamily="34" charset="0"/>
                <a:cs typeface="Arial" panose="020B0604020202020204" pitchFamily="34" charset="0"/>
              </a:rPr>
              <a:t>not</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able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to</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join</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the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class</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send</a:t>
            </a:r>
            <a:r>
              <a:rPr lang="es-ES" dirty="0">
                <a:latin typeface="Arial" panose="020B0604020202020204" pitchFamily="34" charset="0"/>
                <a:cs typeface="Arial" panose="020B0604020202020204" pitchFamily="34" charset="0"/>
              </a:rPr>
              <a:t> a </a:t>
            </a:r>
            <a:r>
              <a:rPr lang="es-ES" dirty="0" err="1">
                <a:latin typeface="Arial" panose="020B0604020202020204" pitchFamily="34" charset="0"/>
                <a:cs typeface="Arial" panose="020B0604020202020204" pitchFamily="34" charset="0"/>
              </a:rPr>
              <a:t>message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immediately</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to</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your</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teacher</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get</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informed</a:t>
            </a:r>
            <a:r>
              <a:rPr lang="es-ES" dirty="0">
                <a:latin typeface="Arial" panose="020B0604020202020204" pitchFamily="34" charset="0"/>
                <a:cs typeface="Arial" panose="020B0604020202020204" pitchFamily="34" charset="0"/>
              </a:rPr>
              <a:t> and do </a:t>
            </a:r>
            <a:r>
              <a:rPr lang="es-ES" dirty="0" err="1">
                <a:latin typeface="Arial" panose="020B0604020202020204" pitchFamily="34" charset="0"/>
                <a:cs typeface="Arial" panose="020B0604020202020204" pitchFamily="34" charset="0"/>
              </a:rPr>
              <a:t>all</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the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activities</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given</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that</a:t>
            </a:r>
            <a:r>
              <a:rPr lang="es-ES" dirty="0">
                <a:latin typeface="Arial" panose="020B0604020202020204" pitchFamily="34" charset="0"/>
                <a:cs typeface="Arial" panose="020B0604020202020204" pitchFamily="34" charset="0"/>
              </a:rPr>
              <a:t> </a:t>
            </a:r>
            <a:r>
              <a:rPr lang="es-ES" dirty="0" err="1" smtClean="0">
                <a:latin typeface="Arial" panose="020B0604020202020204" pitchFamily="34" charset="0"/>
                <a:cs typeface="Arial" panose="020B0604020202020204" pitchFamily="34" charset="0"/>
              </a:rPr>
              <a:t>day</a:t>
            </a:r>
            <a:endParaRPr lang="es-ES" dirty="0" smtClean="0">
              <a:latin typeface="Arial" panose="020B0604020202020204" pitchFamily="34" charset="0"/>
              <a:cs typeface="Arial" panose="020B0604020202020204" pitchFamily="34" charset="0"/>
            </a:endParaRPr>
          </a:p>
          <a:p>
            <a:pPr marL="342900" indent="-342900" algn="just">
              <a:lnSpc>
                <a:spcPct val="160000"/>
              </a:lnSpc>
              <a:buFont typeface="Wingdings" panose="05000000000000000000" pitchFamily="2" charset="2"/>
              <a:buChar char="ü"/>
            </a:pPr>
            <a:r>
              <a:rPr lang="es-ES" dirty="0" err="1" smtClean="0">
                <a:latin typeface="Arial" panose="020B0604020202020204" pitchFamily="34" charset="0"/>
                <a:cs typeface="Arial" panose="020B0604020202020204" pitchFamily="34" charset="0"/>
              </a:rPr>
              <a:t>Check</a:t>
            </a:r>
            <a:r>
              <a:rPr lang="es-ES" dirty="0" smtClean="0">
                <a:latin typeface="Arial" panose="020B0604020202020204" pitchFamily="34" charset="0"/>
                <a:cs typeface="Arial" panose="020B0604020202020204" pitchFamily="34" charset="0"/>
              </a:rPr>
              <a:t> </a:t>
            </a:r>
            <a:r>
              <a:rPr lang="es-ES" dirty="0" err="1" smtClean="0">
                <a:latin typeface="Arial" panose="020B0604020202020204" pitchFamily="34" charset="0"/>
                <a:cs typeface="Arial" panose="020B0604020202020204" pitchFamily="34" charset="0"/>
              </a:rPr>
              <a:t>always</a:t>
            </a:r>
            <a:r>
              <a:rPr lang="es-ES" dirty="0" smtClean="0">
                <a:latin typeface="Arial" panose="020B0604020202020204" pitchFamily="34" charset="0"/>
                <a:cs typeface="Arial" panose="020B0604020202020204" pitchFamily="34" charset="0"/>
              </a:rPr>
              <a:t> </a:t>
            </a:r>
            <a:r>
              <a:rPr lang="es-ES" dirty="0" err="1" smtClean="0">
                <a:latin typeface="Arial" panose="020B0604020202020204" pitchFamily="34" charset="0"/>
                <a:cs typeface="Arial" panose="020B0604020202020204" pitchFamily="34" charset="0"/>
              </a:rPr>
              <a:t>your</a:t>
            </a:r>
            <a:r>
              <a:rPr lang="es-ES" dirty="0" smtClean="0">
                <a:latin typeface="Arial" panose="020B0604020202020204" pitchFamily="34" charset="0"/>
                <a:cs typeface="Arial" panose="020B0604020202020204" pitchFamily="34" charset="0"/>
              </a:rPr>
              <a:t> </a:t>
            </a:r>
            <a:r>
              <a:rPr lang="es-ES" dirty="0" err="1" smtClean="0">
                <a:latin typeface="Arial" panose="020B0604020202020204" pitchFamily="34" charset="0"/>
                <a:cs typeface="Arial" panose="020B0604020202020204" pitchFamily="34" charset="0"/>
              </a:rPr>
              <a:t>inbox</a:t>
            </a:r>
            <a:r>
              <a:rPr lang="es-ES" dirty="0" smtClean="0">
                <a:latin typeface="Arial" panose="020B0604020202020204" pitchFamily="34" charset="0"/>
                <a:cs typeface="Arial" panose="020B0604020202020204" pitchFamily="34" charset="0"/>
              </a:rPr>
              <a:t> </a:t>
            </a:r>
            <a:r>
              <a:rPr lang="es-ES" dirty="0" err="1" smtClean="0">
                <a:latin typeface="Arial" panose="020B0604020202020204" pitchFamily="34" charset="0"/>
                <a:cs typeface="Arial" panose="020B0604020202020204" pitchFamily="34" charset="0"/>
              </a:rPr>
              <a:t>for</a:t>
            </a:r>
            <a:r>
              <a:rPr lang="es-ES" dirty="0" smtClean="0">
                <a:latin typeface="Arial" panose="020B0604020202020204" pitchFamily="34" charset="0"/>
                <a:cs typeface="Arial" panose="020B0604020202020204" pitchFamily="34" charset="0"/>
              </a:rPr>
              <a:t> </a:t>
            </a:r>
            <a:r>
              <a:rPr lang="es-ES" dirty="0" err="1" smtClean="0">
                <a:latin typeface="Arial" panose="020B0604020202020204" pitchFamily="34" charset="0"/>
                <a:cs typeface="Arial" panose="020B0604020202020204" pitchFamily="34" charset="0"/>
              </a:rPr>
              <a:t>any</a:t>
            </a:r>
            <a:r>
              <a:rPr lang="es-ES" dirty="0" smtClean="0">
                <a:latin typeface="Arial" panose="020B0604020202020204" pitchFamily="34" charset="0"/>
                <a:cs typeface="Arial" panose="020B0604020202020204" pitchFamily="34" charset="0"/>
              </a:rPr>
              <a:t> </a:t>
            </a:r>
            <a:r>
              <a:rPr lang="es-ES" dirty="0" err="1" smtClean="0">
                <a:latin typeface="Arial" panose="020B0604020202020204" pitchFamily="34" charset="0"/>
                <a:cs typeface="Arial" panose="020B0604020202020204" pitchFamily="34" charset="0"/>
              </a:rPr>
              <a:t>announcement</a:t>
            </a:r>
            <a:r>
              <a:rPr lang="es-ES" dirty="0" smtClean="0">
                <a:latin typeface="Arial" panose="020B0604020202020204" pitchFamily="34" charset="0"/>
                <a:cs typeface="Arial" panose="020B0604020202020204" pitchFamily="34" charset="0"/>
              </a:rPr>
              <a:t> </a:t>
            </a:r>
            <a:r>
              <a:rPr lang="es-ES" dirty="0" err="1" smtClean="0">
                <a:latin typeface="Arial" panose="020B0604020202020204" pitchFamily="34" charset="0"/>
                <a:cs typeface="Arial" panose="020B0604020202020204" pitchFamily="34" charset="0"/>
              </a:rPr>
              <a:t>from</a:t>
            </a:r>
            <a:r>
              <a:rPr lang="es-ES" dirty="0" smtClean="0">
                <a:latin typeface="Arial" panose="020B0604020202020204" pitchFamily="34" charset="0"/>
                <a:cs typeface="Arial" panose="020B0604020202020204" pitchFamily="34" charset="0"/>
              </a:rPr>
              <a:t> </a:t>
            </a:r>
            <a:r>
              <a:rPr lang="es-ES" dirty="0" err="1" smtClean="0">
                <a:latin typeface="Arial" panose="020B0604020202020204" pitchFamily="34" charset="0"/>
                <a:cs typeface="Arial" panose="020B0604020202020204" pitchFamily="34" charset="0"/>
              </a:rPr>
              <a:t>your</a:t>
            </a:r>
            <a:r>
              <a:rPr lang="es-ES" dirty="0" smtClean="0">
                <a:latin typeface="Arial" panose="020B0604020202020204" pitchFamily="34" charset="0"/>
                <a:cs typeface="Arial" panose="020B0604020202020204" pitchFamily="34" charset="0"/>
              </a:rPr>
              <a:t> </a:t>
            </a:r>
            <a:r>
              <a:rPr lang="es-ES" dirty="0" err="1" smtClean="0">
                <a:latin typeface="Arial" panose="020B0604020202020204" pitchFamily="34" charset="0"/>
                <a:cs typeface="Arial" panose="020B0604020202020204" pitchFamily="34" charset="0"/>
              </a:rPr>
              <a:t>teacher</a:t>
            </a:r>
            <a:r>
              <a:rPr lang="es-ES" dirty="0" smtClean="0">
                <a:latin typeface="Arial" panose="020B0604020202020204" pitchFamily="34" charset="0"/>
                <a:cs typeface="Arial" panose="020B0604020202020204" pitchFamily="34" charset="0"/>
              </a:rPr>
              <a:t>.</a:t>
            </a:r>
          </a:p>
          <a:p>
            <a:pPr marL="342900" indent="-342900" algn="just">
              <a:lnSpc>
                <a:spcPct val="160000"/>
              </a:lnSpc>
              <a:buFont typeface="Wingdings" panose="05000000000000000000" pitchFamily="2" charset="2"/>
              <a:buChar char="ü"/>
            </a:pPr>
            <a:r>
              <a:rPr lang="es-ES" dirty="0" err="1" smtClean="0">
                <a:latin typeface="Arial" panose="020B0604020202020204" pitchFamily="34" charset="0"/>
                <a:cs typeface="Arial" panose="020B0604020202020204" pitchFamily="34" charset="0"/>
              </a:rPr>
              <a:t>Submit</a:t>
            </a:r>
            <a:r>
              <a:rPr lang="es-ES" dirty="0" smtClean="0">
                <a:latin typeface="Arial" panose="020B0604020202020204" pitchFamily="34" charset="0"/>
                <a:cs typeface="Arial" panose="020B0604020202020204" pitchFamily="34" charset="0"/>
              </a:rPr>
              <a:t> </a:t>
            </a:r>
            <a:r>
              <a:rPr lang="es-ES" dirty="0" err="1" smtClean="0">
                <a:latin typeface="Arial" panose="020B0604020202020204" pitchFamily="34" charset="0"/>
                <a:cs typeface="Arial" panose="020B0604020202020204" pitchFamily="34" charset="0"/>
              </a:rPr>
              <a:t>homework</a:t>
            </a:r>
            <a:r>
              <a:rPr lang="es-ES" dirty="0" smtClean="0">
                <a:latin typeface="Arial" panose="020B0604020202020204" pitchFamily="34" charset="0"/>
                <a:cs typeface="Arial" panose="020B0604020202020204" pitchFamily="34" charset="0"/>
              </a:rPr>
              <a:t> and </a:t>
            </a:r>
            <a:r>
              <a:rPr lang="es-ES" dirty="0" err="1" smtClean="0">
                <a:latin typeface="Arial" panose="020B0604020202020204" pitchFamily="34" charset="0"/>
                <a:cs typeface="Arial" panose="020B0604020202020204" pitchFamily="34" charset="0"/>
              </a:rPr>
              <a:t>requirements</a:t>
            </a:r>
            <a:r>
              <a:rPr lang="es-ES" dirty="0" smtClean="0">
                <a:latin typeface="Arial" panose="020B0604020202020204" pitchFamily="34" charset="0"/>
                <a:cs typeface="Arial" panose="020B0604020202020204" pitchFamily="34" charset="0"/>
              </a:rPr>
              <a:t> </a:t>
            </a:r>
            <a:r>
              <a:rPr lang="es-ES" dirty="0" err="1" smtClean="0">
                <a:latin typeface="Arial" panose="020B0604020202020204" pitchFamily="34" charset="0"/>
                <a:cs typeface="Arial" panose="020B0604020202020204" pitchFamily="34" charset="0"/>
              </a:rPr>
              <a:t>on</a:t>
            </a:r>
            <a:r>
              <a:rPr lang="es-ES" dirty="0" smtClean="0">
                <a:latin typeface="Arial" panose="020B0604020202020204" pitchFamily="34" charset="0"/>
                <a:cs typeface="Arial" panose="020B0604020202020204" pitchFamily="34" charset="0"/>
              </a:rPr>
              <a:t> time.</a:t>
            </a:r>
          </a:p>
          <a:p>
            <a:pPr marL="342900" indent="-342900" algn="just">
              <a:lnSpc>
                <a:spcPct val="160000"/>
              </a:lnSpc>
              <a:buFont typeface="Wingdings" panose="05000000000000000000" pitchFamily="2" charset="2"/>
              <a:buChar char="ü"/>
            </a:pPr>
            <a:r>
              <a:rPr lang="es-ES" dirty="0" err="1" smtClean="0">
                <a:latin typeface="Arial" panose="020B0604020202020204" pitchFamily="34" charset="0"/>
                <a:cs typeface="Arial" panose="020B0604020202020204" pitchFamily="34" charset="0"/>
              </a:rPr>
              <a:t>Don´t</a:t>
            </a:r>
            <a:r>
              <a:rPr lang="es-ES" dirty="0" smtClean="0">
                <a:latin typeface="Arial" panose="020B0604020202020204" pitchFamily="34" charset="0"/>
                <a:cs typeface="Arial" panose="020B0604020202020204" pitchFamily="34" charset="0"/>
              </a:rPr>
              <a:t> </a:t>
            </a:r>
            <a:r>
              <a:rPr lang="es-ES" dirty="0" err="1" smtClean="0">
                <a:latin typeface="Arial" panose="020B0604020202020204" pitchFamily="34" charset="0"/>
                <a:cs typeface="Arial" panose="020B0604020202020204" pitchFamily="34" charset="0"/>
              </a:rPr>
              <a:t>hesitate</a:t>
            </a:r>
            <a:r>
              <a:rPr lang="es-ES" dirty="0" smtClean="0">
                <a:latin typeface="Arial" panose="020B0604020202020204" pitchFamily="34" charset="0"/>
                <a:cs typeface="Arial" panose="020B0604020202020204" pitchFamily="34" charset="0"/>
              </a:rPr>
              <a:t> </a:t>
            </a:r>
            <a:r>
              <a:rPr lang="es-ES" dirty="0" err="1" smtClean="0">
                <a:latin typeface="Arial" panose="020B0604020202020204" pitchFamily="34" charset="0"/>
                <a:cs typeface="Arial" panose="020B0604020202020204" pitchFamily="34" charset="0"/>
              </a:rPr>
              <a:t>to</a:t>
            </a:r>
            <a:r>
              <a:rPr lang="es-ES" dirty="0" smtClean="0">
                <a:latin typeface="Arial" panose="020B0604020202020204" pitchFamily="34" charset="0"/>
                <a:cs typeface="Arial" panose="020B0604020202020204" pitchFamily="34" charset="0"/>
              </a:rPr>
              <a:t> </a:t>
            </a:r>
            <a:r>
              <a:rPr lang="es-ES" dirty="0" err="1" smtClean="0">
                <a:latin typeface="Arial" panose="020B0604020202020204" pitchFamily="34" charset="0"/>
                <a:cs typeface="Arial" panose="020B0604020202020204" pitchFamily="34" charset="0"/>
              </a:rPr>
              <a:t>aks</a:t>
            </a:r>
            <a:r>
              <a:rPr lang="es-ES" dirty="0" smtClean="0">
                <a:latin typeface="Arial" panose="020B0604020202020204" pitchFamily="34" charset="0"/>
                <a:cs typeface="Arial" panose="020B0604020202020204" pitchFamily="34" charset="0"/>
              </a:rPr>
              <a:t> </a:t>
            </a:r>
            <a:r>
              <a:rPr lang="es-ES" dirty="0" err="1" smtClean="0">
                <a:latin typeface="Arial" panose="020B0604020202020204" pitchFamily="34" charset="0"/>
                <a:cs typeface="Arial" panose="020B0604020202020204" pitchFamily="34" charset="0"/>
              </a:rPr>
              <a:t>questions</a:t>
            </a:r>
            <a:r>
              <a:rPr lang="es-ES" dirty="0" smtClean="0">
                <a:latin typeface="Arial" panose="020B0604020202020204" pitchFamily="34" charset="0"/>
                <a:cs typeface="Arial" panose="020B0604020202020204" pitchFamily="34" charset="0"/>
              </a:rPr>
              <a:t> </a:t>
            </a:r>
            <a:r>
              <a:rPr lang="es-ES" dirty="0" err="1" smtClean="0">
                <a:latin typeface="Arial" panose="020B0604020202020204" pitchFamily="34" charset="0"/>
                <a:cs typeface="Arial" panose="020B0604020202020204" pitchFamily="34" charset="0"/>
              </a:rPr>
              <a:t>on</a:t>
            </a:r>
            <a:r>
              <a:rPr lang="es-ES" dirty="0" smtClean="0">
                <a:latin typeface="Arial" panose="020B0604020202020204" pitchFamily="34" charset="0"/>
                <a:cs typeface="Arial" panose="020B0604020202020204" pitchFamily="34" charset="0"/>
              </a:rPr>
              <a:t> </a:t>
            </a:r>
            <a:r>
              <a:rPr lang="es-ES" dirty="0" err="1" smtClean="0">
                <a:latin typeface="Arial" panose="020B0604020202020204" pitchFamily="34" charset="0"/>
                <a:cs typeface="Arial" panose="020B0604020202020204" pitchFamily="34" charset="0"/>
              </a:rPr>
              <a:t>things</a:t>
            </a:r>
            <a:r>
              <a:rPr lang="es-ES" dirty="0" smtClean="0">
                <a:latin typeface="Arial" panose="020B0604020202020204" pitchFamily="34" charset="0"/>
                <a:cs typeface="Arial" panose="020B0604020202020204" pitchFamily="34" charset="0"/>
              </a:rPr>
              <a:t> </a:t>
            </a:r>
            <a:r>
              <a:rPr lang="es-ES" dirty="0" err="1" smtClean="0">
                <a:latin typeface="Arial" panose="020B0604020202020204" pitchFamily="34" charset="0"/>
                <a:cs typeface="Arial" panose="020B0604020202020204" pitchFamily="34" charset="0"/>
              </a:rPr>
              <a:t>you</a:t>
            </a:r>
            <a:r>
              <a:rPr lang="es-ES" dirty="0" smtClean="0">
                <a:latin typeface="Arial" panose="020B0604020202020204" pitchFamily="34" charset="0"/>
                <a:cs typeface="Arial" panose="020B0604020202020204" pitchFamily="34" charset="0"/>
              </a:rPr>
              <a:t> </a:t>
            </a:r>
            <a:r>
              <a:rPr lang="es-ES" dirty="0" err="1" smtClean="0">
                <a:latin typeface="Arial" panose="020B0604020202020204" pitchFamily="34" charset="0"/>
                <a:cs typeface="Arial" panose="020B0604020202020204" pitchFamily="34" charset="0"/>
              </a:rPr>
              <a:t>don´t</a:t>
            </a:r>
            <a:r>
              <a:rPr lang="es-ES" dirty="0" smtClean="0">
                <a:latin typeface="Arial" panose="020B0604020202020204" pitchFamily="34" charset="0"/>
                <a:cs typeface="Arial" panose="020B0604020202020204" pitchFamily="34" charset="0"/>
              </a:rPr>
              <a:t> </a:t>
            </a:r>
            <a:r>
              <a:rPr lang="es-ES" dirty="0" err="1" smtClean="0">
                <a:latin typeface="Arial" panose="020B0604020202020204" pitchFamily="34" charset="0"/>
                <a:cs typeface="Arial" panose="020B0604020202020204" pitchFamily="34" charset="0"/>
              </a:rPr>
              <a:t>understand</a:t>
            </a:r>
            <a:r>
              <a:rPr lang="es-ES" dirty="0" smtClean="0">
                <a:latin typeface="Arial" panose="020B0604020202020204" pitchFamily="34" charset="0"/>
                <a:cs typeface="Arial" panose="020B0604020202020204" pitchFamily="34" charset="0"/>
              </a:rPr>
              <a:t>.</a:t>
            </a:r>
          </a:p>
        </p:txBody>
      </p:sp>
      <p:pic>
        <p:nvPicPr>
          <p:cNvPr id="8" name="Picture 2" descr="How to Say PLEASE in Thai | Learn Thai from a White Guy"/>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681" t="6154" r="6026" b="6366"/>
          <a:stretch/>
        </p:blipFill>
        <p:spPr bwMode="auto">
          <a:xfrm>
            <a:off x="163771" y="1428149"/>
            <a:ext cx="2650587" cy="2365932"/>
          </a:xfrm>
          <a:prstGeom prst="rect">
            <a:avLst/>
          </a:prstGeom>
          <a:noFill/>
          <a:extLst>
            <a:ext uri="{909E8E84-426E-40DD-AFC4-6F175D3DCCD1}">
              <a14:hiddenFill xmlns:a14="http://schemas.microsoft.com/office/drawing/2010/main">
                <a:solidFill>
                  <a:srgbClr val="FFFFFF"/>
                </a:solidFill>
              </a14:hiddenFill>
            </a:ext>
          </a:extLst>
        </p:spPr>
      </p:pic>
      <p:sp>
        <p:nvSpPr>
          <p:cNvPr id="9" name="1 Título"/>
          <p:cNvSpPr txBox="1">
            <a:spLocks/>
          </p:cNvSpPr>
          <p:nvPr/>
        </p:nvSpPr>
        <p:spPr>
          <a:xfrm>
            <a:off x="-174007" y="40435"/>
            <a:ext cx="3435823" cy="67864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err="1" smtClean="0">
                <a:solidFill>
                  <a:schemeClr val="tx2">
                    <a:lumMod val="60000"/>
                    <a:lumOff val="40000"/>
                  </a:schemeClr>
                </a:solidFill>
              </a:rPr>
              <a:t>Course</a:t>
            </a:r>
            <a:r>
              <a:rPr lang="es-MX" b="1" dirty="0" smtClean="0">
                <a:solidFill>
                  <a:schemeClr val="tx2">
                    <a:lumMod val="60000"/>
                    <a:lumOff val="40000"/>
                  </a:schemeClr>
                </a:solidFill>
              </a:rPr>
              <a:t> rules</a:t>
            </a:r>
            <a:endParaRPr lang="es-MX" b="1" dirty="0">
              <a:solidFill>
                <a:schemeClr val="tx2">
                  <a:lumMod val="60000"/>
                  <a:lumOff val="40000"/>
                </a:schemeClr>
              </a:solidFill>
            </a:endParaRPr>
          </a:p>
        </p:txBody>
      </p:sp>
    </p:spTree>
    <p:extLst>
      <p:ext uri="{BB962C8B-B14F-4D97-AF65-F5344CB8AC3E}">
        <p14:creationId xmlns:p14="http://schemas.microsoft.com/office/powerpoint/2010/main" val="26440180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4"/>
          <p:cNvSpPr/>
          <p:nvPr/>
        </p:nvSpPr>
        <p:spPr>
          <a:xfrm>
            <a:off x="2925313" y="1522656"/>
            <a:ext cx="8992247" cy="3416320"/>
          </a:xfrm>
          <a:prstGeom prst="rect">
            <a:avLst/>
          </a:prstGeom>
        </p:spPr>
        <p:txBody>
          <a:bodyPr wrap="square">
            <a:spAutoFit/>
          </a:bodyPr>
          <a:lstStyle/>
          <a:p>
            <a:pPr marL="285750" lvl="0" indent="-285750" algn="just">
              <a:lnSpc>
                <a:spcPct val="150000"/>
              </a:lnSpc>
              <a:buFont typeface="Arial" panose="020B0604020202020204" pitchFamily="34" charset="0"/>
              <a:buChar char="•"/>
            </a:pPr>
            <a:r>
              <a:rPr lang="en-US" sz="2400" dirty="0" smtClean="0">
                <a:solidFill>
                  <a:prstClr val="black"/>
                </a:solidFill>
                <a:latin typeface="Arial" panose="020B0604020202020204" pitchFamily="34" charset="0"/>
                <a:cs typeface="Arial" panose="020B0604020202020204" pitchFamily="34" charset="0"/>
              </a:rPr>
              <a:t>Arrive </a:t>
            </a:r>
            <a:r>
              <a:rPr lang="en-US" sz="2400" dirty="0">
                <a:solidFill>
                  <a:prstClr val="black"/>
                </a:solidFill>
                <a:latin typeface="Arial" panose="020B0604020202020204" pitchFamily="34" charset="0"/>
                <a:cs typeface="Arial" panose="020B0604020202020204" pitchFamily="34" charset="0"/>
              </a:rPr>
              <a:t>late or leave early the online sessions.</a:t>
            </a:r>
          </a:p>
          <a:p>
            <a:pPr marL="285750" lvl="0" indent="-285750" algn="just">
              <a:lnSpc>
                <a:spcPct val="150000"/>
              </a:lnSpc>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Miss the online class.</a:t>
            </a:r>
          </a:p>
          <a:p>
            <a:pPr marL="285750" lvl="0" indent="-285750" algn="just">
              <a:lnSpc>
                <a:spcPct val="150000"/>
              </a:lnSpc>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Sleep during a class.</a:t>
            </a:r>
          </a:p>
          <a:p>
            <a:pPr marL="285750" lvl="0" indent="-285750" algn="just">
              <a:lnSpc>
                <a:spcPct val="150000"/>
              </a:lnSpc>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Read or do anything during class which is not related to class activities</a:t>
            </a:r>
            <a:r>
              <a:rPr lang="en-US" sz="2400" dirty="0" smtClean="0">
                <a:solidFill>
                  <a:prstClr val="black"/>
                </a:solidFill>
                <a:latin typeface="Arial" panose="020B0604020202020204" pitchFamily="34" charset="0"/>
                <a:cs typeface="Arial" panose="020B0604020202020204" pitchFamily="34" charset="0"/>
              </a:rPr>
              <a:t>.</a:t>
            </a:r>
            <a:endParaRPr lang="en-US" sz="2400" dirty="0">
              <a:solidFill>
                <a:prstClr val="black"/>
              </a:solidFill>
              <a:latin typeface="Arial" panose="020B0604020202020204" pitchFamily="34" charset="0"/>
              <a:cs typeface="Arial" panose="020B0604020202020204" pitchFamily="34" charset="0"/>
            </a:endParaRPr>
          </a:p>
          <a:p>
            <a:pPr marL="285750" lvl="0" indent="-285750" algn="just">
              <a:lnSpc>
                <a:spcPct val="150000"/>
              </a:lnSpc>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Disrespect teacher or classmates during the class.</a:t>
            </a:r>
          </a:p>
        </p:txBody>
      </p:sp>
      <p:sp>
        <p:nvSpPr>
          <p:cNvPr id="3" name="Rectángulo 5"/>
          <p:cNvSpPr/>
          <p:nvPr/>
        </p:nvSpPr>
        <p:spPr>
          <a:xfrm>
            <a:off x="-11526" y="1187568"/>
            <a:ext cx="3031431" cy="1015663"/>
          </a:xfrm>
          <a:prstGeom prst="rect">
            <a:avLst/>
          </a:prstGeom>
        </p:spPr>
        <p:txBody>
          <a:bodyPr wrap="square">
            <a:spAutoFit/>
          </a:bodyPr>
          <a:lstStyle/>
          <a:p>
            <a:pPr lvl="0" algn="ctr"/>
            <a:r>
              <a:rPr lang="en-US" sz="2000" b="1" dirty="0" smtClean="0">
                <a:solidFill>
                  <a:prstClr val="black"/>
                </a:solidFill>
                <a:latin typeface="Arial" panose="020B0604020202020204" pitchFamily="34" charset="0"/>
                <a:cs typeface="Arial" panose="020B0604020202020204" pitchFamily="34" charset="0"/>
              </a:rPr>
              <a:t>Class participation </a:t>
            </a:r>
            <a:r>
              <a:rPr lang="en-US" sz="2000" b="1" dirty="0">
                <a:solidFill>
                  <a:prstClr val="black"/>
                </a:solidFill>
                <a:latin typeface="Arial" panose="020B0604020202020204" pitchFamily="34" charset="0"/>
                <a:cs typeface="Arial" panose="020B0604020202020204" pitchFamily="34" charset="0"/>
              </a:rPr>
              <a:t>grade will be affected if you:</a:t>
            </a:r>
          </a:p>
        </p:txBody>
      </p:sp>
      <p:sp>
        <p:nvSpPr>
          <p:cNvPr id="4" name="Flecha derecha 6"/>
          <p:cNvSpPr/>
          <p:nvPr/>
        </p:nvSpPr>
        <p:spPr>
          <a:xfrm>
            <a:off x="915009" y="2404677"/>
            <a:ext cx="1419367" cy="3630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2866820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8791" y="1318963"/>
            <a:ext cx="11921714" cy="5136663"/>
          </a:xfrm>
          <a:prstGeom prst="rect">
            <a:avLst/>
          </a:prstGeom>
        </p:spPr>
        <p:txBody>
          <a:bodyPr wrap="square">
            <a:spAutoFit/>
          </a:bodyPr>
          <a:lstStyle/>
          <a:p>
            <a:pPr lvl="0" algn="just"/>
            <a:r>
              <a:rPr lang="en-US" sz="2000" b="1" dirty="0">
                <a:solidFill>
                  <a:prstClr val="black"/>
                </a:solidFill>
                <a:latin typeface="Arial" panose="020B0604020202020204" pitchFamily="34" charset="0"/>
                <a:cs typeface="Arial" panose="020B0604020202020204" pitchFamily="34" charset="0"/>
              </a:rPr>
              <a:t>Class participation grade will be affected if you:</a:t>
            </a:r>
          </a:p>
          <a:p>
            <a:pPr lvl="0" algn="just"/>
            <a:r>
              <a:rPr lang="en-US" sz="2000" dirty="0">
                <a:solidFill>
                  <a:prstClr val="black"/>
                </a:solidFill>
                <a:latin typeface="Arial" panose="020B0604020202020204" pitchFamily="34" charset="0"/>
                <a:cs typeface="Arial" panose="020B0604020202020204" pitchFamily="34" charset="0"/>
              </a:rPr>
              <a:t>Arrive late or leave early.</a:t>
            </a:r>
          </a:p>
          <a:p>
            <a:pPr lvl="0" algn="just"/>
            <a:r>
              <a:rPr lang="en-US" sz="2000" dirty="0">
                <a:solidFill>
                  <a:prstClr val="black"/>
                </a:solidFill>
                <a:latin typeface="Arial" panose="020B0604020202020204" pitchFamily="34" charset="0"/>
                <a:cs typeface="Arial" panose="020B0604020202020204" pitchFamily="34" charset="0"/>
              </a:rPr>
              <a:t>Miss class.</a:t>
            </a:r>
          </a:p>
          <a:p>
            <a:pPr lvl="0" algn="just"/>
            <a:r>
              <a:rPr lang="en-US" sz="2000" dirty="0">
                <a:solidFill>
                  <a:prstClr val="black"/>
                </a:solidFill>
                <a:latin typeface="Arial" panose="020B0604020202020204" pitchFamily="34" charset="0"/>
                <a:cs typeface="Arial" panose="020B0604020202020204" pitchFamily="34" charset="0"/>
              </a:rPr>
              <a:t>Eat during the class.</a:t>
            </a:r>
          </a:p>
          <a:p>
            <a:pPr lvl="0" algn="just"/>
            <a:r>
              <a:rPr lang="en-US" sz="2000" dirty="0">
                <a:solidFill>
                  <a:prstClr val="black"/>
                </a:solidFill>
                <a:latin typeface="Arial" panose="020B0604020202020204" pitchFamily="34" charset="0"/>
                <a:cs typeface="Arial" panose="020B0604020202020204" pitchFamily="34" charset="0"/>
              </a:rPr>
              <a:t>Perform activities not related to the English class.</a:t>
            </a:r>
          </a:p>
          <a:p>
            <a:pPr lvl="0" algn="just"/>
            <a:r>
              <a:rPr lang="en-US" sz="2000" dirty="0">
                <a:solidFill>
                  <a:prstClr val="black"/>
                </a:solidFill>
                <a:latin typeface="Arial" panose="020B0604020202020204" pitchFamily="34" charset="0"/>
                <a:cs typeface="Arial" panose="020B0604020202020204" pitchFamily="34" charset="0"/>
              </a:rPr>
              <a:t>Disrespect teacher or classmates during the class.</a:t>
            </a:r>
          </a:p>
          <a:p>
            <a:pPr lvl="0" algn="just"/>
            <a:endParaRPr lang="es-ES" sz="2000" dirty="0"/>
          </a:p>
          <a:p>
            <a:pPr algn="just">
              <a:lnSpc>
                <a:spcPct val="160000"/>
              </a:lnSpc>
            </a:pPr>
            <a:r>
              <a:rPr lang="en-US" sz="2000" b="1" dirty="0">
                <a:latin typeface="Arial" panose="020B0604020202020204" pitchFamily="34" charset="0"/>
                <a:cs typeface="Arial" panose="020B0604020202020204" pitchFamily="34" charset="0"/>
              </a:rPr>
              <a:t>Please turn off cell phones during class!</a:t>
            </a:r>
            <a:endParaRPr lang="en-US" sz="2000" b="1" dirty="0">
              <a:solidFill>
                <a:prstClr val="black"/>
              </a:solidFill>
              <a:latin typeface="Arial" panose="020B0604020202020204" pitchFamily="34" charset="0"/>
              <a:cs typeface="Arial" panose="020B0604020202020204" pitchFamily="34" charset="0"/>
            </a:endParaRPr>
          </a:p>
          <a:p>
            <a:pPr lvl="0" algn="just">
              <a:lnSpc>
                <a:spcPct val="160000"/>
              </a:lnSpc>
            </a:pPr>
            <a:r>
              <a:rPr lang="en-US" sz="2000" dirty="0">
                <a:solidFill>
                  <a:prstClr val="black"/>
                </a:solidFill>
                <a:latin typeface="Arial" panose="020B0604020202020204" pitchFamily="34" charset="0"/>
                <a:cs typeface="Arial" panose="020B0604020202020204" pitchFamily="34" charset="0"/>
              </a:rPr>
              <a:t>Cell phones should be turned off in class; no texting may be done in class. In addition, students may not use electronic devices with earphones in class nor may they do recreational activities on computers. Electronic dictionaries may be used in </a:t>
            </a:r>
            <a:r>
              <a:rPr lang="en-US" sz="2000">
                <a:solidFill>
                  <a:prstClr val="black"/>
                </a:solidFill>
                <a:latin typeface="Arial" panose="020B0604020202020204" pitchFamily="34" charset="0"/>
                <a:cs typeface="Arial" panose="020B0604020202020204" pitchFamily="34" charset="0"/>
              </a:rPr>
              <a:t>class.</a:t>
            </a:r>
            <a:endParaRPr lang="en-US" sz="2000" dirty="0">
              <a:solidFill>
                <a:prstClr val="black"/>
              </a:solidFill>
              <a:latin typeface="Arial" panose="020B0604020202020204" pitchFamily="34" charset="0"/>
              <a:cs typeface="Arial" panose="020B0604020202020204" pitchFamily="34" charset="0"/>
            </a:endParaRPr>
          </a:p>
          <a:p>
            <a:pPr lvl="0" algn="just">
              <a:lnSpc>
                <a:spcPct val="160000"/>
              </a:lnSpc>
            </a:pPr>
            <a:r>
              <a:rPr lang="en-US" sz="2000" b="1" dirty="0">
                <a:solidFill>
                  <a:prstClr val="black"/>
                </a:solidFill>
                <a:latin typeface="Arial" panose="020B0604020202020204" pitchFamily="34" charset="0"/>
                <a:cs typeface="Arial" panose="020B0604020202020204" pitchFamily="34" charset="0"/>
              </a:rPr>
              <a:t>Policies about being late and being absent</a:t>
            </a:r>
          </a:p>
          <a:p>
            <a:pPr lvl="0" algn="just">
              <a:lnSpc>
                <a:spcPct val="160000"/>
              </a:lnSpc>
            </a:pPr>
            <a:r>
              <a:rPr lang="en-US" sz="2000" dirty="0">
                <a:solidFill>
                  <a:prstClr val="black"/>
                </a:solidFill>
                <a:latin typeface="Arial" panose="020B0604020202020204" pitchFamily="34" charset="0"/>
                <a:cs typeface="Arial" panose="020B0604020202020204" pitchFamily="34" charset="0"/>
              </a:rPr>
              <a:t>In accordance to ENEP ‘s policies, you must attend 85% of class time hours. </a:t>
            </a:r>
          </a:p>
        </p:txBody>
      </p:sp>
      <p:pic>
        <p:nvPicPr>
          <p:cNvPr id="3"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2"/>
            <a:ext cx="1052425" cy="1301712"/>
          </a:xfrm>
          <a:prstGeom prst="rect">
            <a:avLst/>
          </a:prstGeom>
          <a:noFill/>
        </p:spPr>
      </p:pic>
    </p:spTree>
    <p:extLst>
      <p:ext uri="{BB962C8B-B14F-4D97-AF65-F5344CB8AC3E}">
        <p14:creationId xmlns:p14="http://schemas.microsoft.com/office/powerpoint/2010/main" val="4187952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4133" t="12808" r="23208" b="34551"/>
          <a:stretch/>
        </p:blipFill>
        <p:spPr>
          <a:xfrm>
            <a:off x="434714" y="284813"/>
            <a:ext cx="5199056" cy="2922025"/>
          </a:xfrm>
          <a:prstGeom prst="rect">
            <a:avLst/>
          </a:prstGeom>
        </p:spPr>
      </p:pic>
      <p:pic>
        <p:nvPicPr>
          <p:cNvPr id="5" name="Imagen 4"/>
          <p:cNvPicPr>
            <a:picLocks noChangeAspect="1"/>
          </p:cNvPicPr>
          <p:nvPr/>
        </p:nvPicPr>
        <p:blipFill rotWithShape="1">
          <a:blip r:embed="rId3"/>
          <a:srcRect l="23935" t="18794" r="23307" b="38164"/>
          <a:stretch/>
        </p:blipFill>
        <p:spPr>
          <a:xfrm>
            <a:off x="434714" y="3307633"/>
            <a:ext cx="5676537" cy="2603770"/>
          </a:xfrm>
          <a:prstGeom prst="rect">
            <a:avLst/>
          </a:prstGeom>
        </p:spPr>
      </p:pic>
      <p:pic>
        <p:nvPicPr>
          <p:cNvPr id="6" name="Imagen 5"/>
          <p:cNvPicPr>
            <a:picLocks noChangeAspect="1"/>
          </p:cNvPicPr>
          <p:nvPr/>
        </p:nvPicPr>
        <p:blipFill rotWithShape="1">
          <a:blip r:embed="rId4"/>
          <a:srcRect l="24116" t="20833" r="23579" b="27203"/>
          <a:stretch/>
        </p:blipFill>
        <p:spPr>
          <a:xfrm>
            <a:off x="6318360" y="2620296"/>
            <a:ext cx="5292696" cy="2956255"/>
          </a:xfrm>
          <a:prstGeom prst="rect">
            <a:avLst/>
          </a:prstGeom>
        </p:spPr>
      </p:pic>
      <p:pic>
        <p:nvPicPr>
          <p:cNvPr id="7" name="Marcador de contenido 6"/>
          <p:cNvPicPr>
            <a:picLocks noGrp="1" noChangeAspect="1"/>
          </p:cNvPicPr>
          <p:nvPr>
            <p:ph idx="1"/>
          </p:nvPr>
        </p:nvPicPr>
        <p:blipFill rotWithShape="1">
          <a:blip r:embed="rId3"/>
          <a:srcRect l="23935" t="60675" r="23307" b="6382"/>
          <a:stretch/>
        </p:blipFill>
        <p:spPr>
          <a:xfrm>
            <a:off x="6238188" y="618186"/>
            <a:ext cx="5372868" cy="1886201"/>
          </a:xfrm>
          <a:prstGeom prst="rect">
            <a:avLst/>
          </a:prstGeom>
        </p:spPr>
      </p:pic>
    </p:spTree>
    <p:extLst>
      <p:ext uri="{BB962C8B-B14F-4D97-AF65-F5344CB8AC3E}">
        <p14:creationId xmlns:p14="http://schemas.microsoft.com/office/powerpoint/2010/main" val="1125801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344773" y="584616"/>
            <a:ext cx="7600013" cy="6022246"/>
          </a:xfrm>
        </p:spPr>
        <p:txBody>
          <a:bodyPr>
            <a:normAutofit fontScale="62500" lnSpcReduction="20000"/>
          </a:bodyPr>
          <a:lstStyle/>
          <a:p>
            <a:pPr marL="0" lvl="0" indent="0" algn="ctr">
              <a:buNone/>
            </a:pPr>
            <a:r>
              <a:rPr lang="en-US" altLang="es-ES" b="1" dirty="0">
                <a:solidFill>
                  <a:prstClr val="black"/>
                </a:solidFill>
                <a:latin typeface="Arial" panose="020B0604020202020204" pitchFamily="34" charset="0"/>
                <a:ea typeface="Calibri" panose="020F0502020204030204" pitchFamily="34" charset="0"/>
                <a:cs typeface="Arial" panose="020B0604020202020204" pitchFamily="34" charset="0"/>
              </a:rPr>
              <a:t>Additional online references and resources</a:t>
            </a:r>
          </a:p>
          <a:p>
            <a:pPr marL="0" lvl="0" indent="0">
              <a:buNone/>
            </a:pPr>
            <a:endParaRPr lang="es-MX"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s-MX" altLang="es-ES" dirty="0">
                <a:solidFill>
                  <a:prstClr val="black"/>
                </a:solidFill>
                <a:latin typeface="Arial" panose="020B0604020202020204" pitchFamily="34" charset="0"/>
                <a:ea typeface="Calibri" panose="020F0502020204030204" pitchFamily="34" charset="0"/>
                <a:cs typeface="Arial" panose="020B0604020202020204" pitchFamily="34" charset="0"/>
              </a:rPr>
              <a:t>L</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earning English.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2"/>
              </a:rPr>
              <a:t>http://www.bbc.co.uk/learningenglish</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Teaching adults.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3"/>
              </a:rPr>
              <a:t>https://www.teachingenglish.org.uk/teaching-adults</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Adult learners.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4"/>
              </a:rPr>
              <a:t>https://elt.oup.com/learning_resources/courses/adultlearners/?cc=mx&amp;selLanguage=en</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Learning English.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5"/>
              </a:rPr>
              <a:t>https://www.cambridgeenglish.org/learning-english/</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Teacher’s corner.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6"/>
              </a:rPr>
              <a:t>https://americanenglish.state.gov/teachers-corner</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Classroom resources. Pearson.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7"/>
              </a:rPr>
              <a:t>https://www.pearsonelt.com/professional-development/resources.html</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Teaching adults. Oxford.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8"/>
              </a:rPr>
              <a:t>https://elt.oup.com/teachersclub/courses/teachingadults/?cc=mx&amp;selLanguage=en</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dirty="0"/>
              <a:t>For teachers. BBC. </a:t>
            </a:r>
            <a:r>
              <a:rPr lang="en-US" dirty="0">
                <a:hlinkClick r:id="rId9"/>
              </a:rPr>
              <a:t>http://www.bbc.co.uk/worldservice/learningenglish/teach/</a:t>
            </a:r>
            <a:endParaRPr lang="en-US" dirty="0"/>
          </a:p>
          <a:p>
            <a:pPr marL="0" lvl="0" indent="0">
              <a:lnSpc>
                <a:spcPct val="120000"/>
              </a:lnSpc>
              <a:buNone/>
            </a:pPr>
            <a:r>
              <a:rPr lang="en-US" dirty="0" err="1"/>
              <a:t>Onestop</a:t>
            </a:r>
            <a:r>
              <a:rPr lang="en-US" dirty="0"/>
              <a:t> English. </a:t>
            </a:r>
            <a:r>
              <a:rPr lang="en-US" dirty="0">
                <a:hlinkClick r:id="rId10"/>
              </a:rPr>
              <a:t>http://www.onestopenglish.com/</a:t>
            </a:r>
            <a:endParaRPr lang="en-US" dirty="0"/>
          </a:p>
          <a:p>
            <a:pPr marL="0" lvl="0" indent="0">
              <a:lnSpc>
                <a:spcPct val="120000"/>
              </a:lnSpc>
              <a:buNone/>
            </a:pPr>
            <a:r>
              <a:rPr lang="en-US" dirty="0"/>
              <a:t>The digital teacher. </a:t>
            </a:r>
            <a:r>
              <a:rPr lang="en-US" dirty="0">
                <a:hlinkClick r:id="rId11"/>
              </a:rPr>
              <a:t>https://thedigitalteacher.com/</a:t>
            </a:r>
            <a:endParaRPr lang="en-US" dirty="0"/>
          </a:p>
          <a:p>
            <a:pPr marL="0" lvl="0" indent="0">
              <a:buNone/>
            </a:pPr>
            <a:endParaRPr lang="es-ES" dirty="0"/>
          </a:p>
        </p:txBody>
      </p:sp>
      <p:sp>
        <p:nvSpPr>
          <p:cNvPr id="5" name="Marcador de contenido 4"/>
          <p:cNvSpPr>
            <a:spLocks noGrp="1"/>
          </p:cNvSpPr>
          <p:nvPr>
            <p:ph sz="half" idx="2"/>
          </p:nvPr>
        </p:nvSpPr>
        <p:spPr>
          <a:xfrm>
            <a:off x="7944787" y="584616"/>
            <a:ext cx="3882452" cy="5592347"/>
          </a:xfrm>
        </p:spPr>
        <p:txBody>
          <a:bodyPr>
            <a:normAutofit fontScale="62500" lnSpcReduction="20000"/>
          </a:bodyPr>
          <a:lstStyle/>
          <a:p>
            <a:pPr marL="0" lvl="0" indent="0">
              <a:lnSpc>
                <a:spcPct val="120000"/>
              </a:lnSpc>
              <a:buNone/>
            </a:pPr>
            <a:r>
              <a:rPr lang="es-ES" dirty="0">
                <a:hlinkClick r:id="rId12"/>
              </a:rPr>
              <a:t>https://visuwords.com/</a:t>
            </a:r>
            <a:endParaRPr lang="es-ES" dirty="0"/>
          </a:p>
          <a:p>
            <a:pPr marL="0" lvl="0" indent="0">
              <a:lnSpc>
                <a:spcPct val="120000"/>
              </a:lnSpc>
              <a:buNone/>
            </a:pPr>
            <a:r>
              <a:rPr lang="es-ES" dirty="0">
                <a:hlinkClick r:id="rId13"/>
              </a:rPr>
              <a:t>https://www.eslvideo.com/</a:t>
            </a:r>
            <a:endParaRPr lang="es-ES" dirty="0"/>
          </a:p>
          <a:p>
            <a:pPr marL="0" lvl="0" indent="0">
              <a:lnSpc>
                <a:spcPct val="120000"/>
              </a:lnSpc>
              <a:buNone/>
            </a:pPr>
            <a:r>
              <a:rPr lang="es-ES" dirty="0">
                <a:hlinkClick r:id="rId14"/>
              </a:rPr>
              <a:t>https://es.lyricstraining.com/</a:t>
            </a:r>
            <a:endParaRPr lang="es-ES" dirty="0"/>
          </a:p>
          <a:p>
            <a:pPr marL="0" lvl="0" indent="0">
              <a:lnSpc>
                <a:spcPct val="120000"/>
              </a:lnSpc>
              <a:buNone/>
            </a:pPr>
            <a:r>
              <a:rPr lang="es-ES" dirty="0">
                <a:hlinkClick r:id="rId15"/>
              </a:rPr>
              <a:t>https://www.busuu.com/es</a:t>
            </a:r>
            <a:endParaRPr lang="es-ES" dirty="0"/>
          </a:p>
          <a:p>
            <a:pPr marL="0" lvl="0" indent="0">
              <a:lnSpc>
                <a:spcPct val="120000"/>
              </a:lnSpc>
              <a:buNone/>
            </a:pPr>
            <a:r>
              <a:rPr lang="es-ES" dirty="0">
                <a:hlinkClick r:id="rId16"/>
              </a:rPr>
              <a:t>http://intermediatelow.blogspot.com/</a:t>
            </a:r>
            <a:endParaRPr lang="es-ES" dirty="0"/>
          </a:p>
          <a:p>
            <a:pPr marL="0" lvl="0" indent="0">
              <a:lnSpc>
                <a:spcPct val="120000"/>
              </a:lnSpc>
              <a:buNone/>
            </a:pPr>
            <a:r>
              <a:rPr lang="es-ES" dirty="0">
                <a:hlinkClick r:id="rId17"/>
              </a:rPr>
              <a:t>https://www.englishclub.com/</a:t>
            </a:r>
            <a:endParaRPr lang="es-ES" dirty="0"/>
          </a:p>
          <a:p>
            <a:pPr marL="0" lvl="0" indent="0">
              <a:lnSpc>
                <a:spcPct val="120000"/>
              </a:lnSpc>
              <a:buNone/>
            </a:pPr>
            <a:r>
              <a:rPr lang="es-ES" dirty="0">
                <a:hlinkClick r:id="rId18"/>
              </a:rPr>
              <a:t>http://www.topics-mag.com/</a:t>
            </a:r>
            <a:endParaRPr lang="es-ES" dirty="0"/>
          </a:p>
          <a:p>
            <a:pPr marL="0" lvl="0" indent="0">
              <a:lnSpc>
                <a:spcPct val="120000"/>
              </a:lnSpc>
              <a:buNone/>
            </a:pPr>
            <a:r>
              <a:rPr lang="es-ES" dirty="0">
                <a:hlinkClick r:id="rId19"/>
              </a:rPr>
              <a:t>http://www.readableblog.com/</a:t>
            </a:r>
            <a:endParaRPr lang="es-ES" dirty="0"/>
          </a:p>
          <a:p>
            <a:pPr marL="0" lvl="0" indent="0">
              <a:lnSpc>
                <a:spcPct val="120000"/>
              </a:lnSpc>
              <a:buNone/>
            </a:pPr>
            <a:r>
              <a:rPr lang="es-ES" dirty="0">
                <a:hlinkClick r:id="rId20"/>
              </a:rPr>
              <a:t>https://dictionary.cambridge.org/es/</a:t>
            </a:r>
            <a:endParaRPr lang="es-ES" dirty="0"/>
          </a:p>
          <a:p>
            <a:pPr marL="0" lvl="0" indent="0">
              <a:lnSpc>
                <a:spcPct val="120000"/>
              </a:lnSpc>
              <a:buNone/>
            </a:pPr>
            <a:r>
              <a:rPr lang="es-ES" dirty="0">
                <a:hlinkClick r:id="rId2"/>
              </a:rPr>
              <a:t>http://www.bbc.co.uk/learningenglish</a:t>
            </a:r>
            <a:endParaRPr lang="es-ES" dirty="0"/>
          </a:p>
          <a:p>
            <a:pPr marL="0" lvl="0" indent="0">
              <a:lnSpc>
                <a:spcPct val="120000"/>
              </a:lnSpc>
              <a:buNone/>
            </a:pPr>
            <a:r>
              <a:rPr lang="es-ES" dirty="0">
                <a:hlinkClick r:id="rId21"/>
              </a:rPr>
              <a:t>https://www.tefl.net/</a:t>
            </a:r>
            <a:endParaRPr lang="es-ES" dirty="0"/>
          </a:p>
          <a:p>
            <a:pPr marL="0" lvl="0" indent="0">
              <a:lnSpc>
                <a:spcPct val="120000"/>
              </a:lnSpc>
              <a:buNone/>
            </a:pPr>
            <a:r>
              <a:rPr lang="es-ES" dirty="0">
                <a:hlinkClick r:id="rId22"/>
              </a:rPr>
              <a:t>http://www.elllo.org/</a:t>
            </a:r>
            <a:endParaRPr lang="es-ES" dirty="0"/>
          </a:p>
          <a:p>
            <a:pPr marL="0" indent="0">
              <a:buNone/>
            </a:pPr>
            <a:endParaRPr lang="es-ES" dirty="0"/>
          </a:p>
        </p:txBody>
      </p:sp>
    </p:spTree>
    <p:extLst>
      <p:ext uri="{BB962C8B-B14F-4D97-AF65-F5344CB8AC3E}">
        <p14:creationId xmlns:p14="http://schemas.microsoft.com/office/powerpoint/2010/main" val="2766193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pic>
        <p:nvPicPr>
          <p:cNvPr id="4" name="Marcador de contenido 3"/>
          <p:cNvPicPr>
            <a:picLocks noGrp="1" noChangeAspect="1"/>
          </p:cNvPicPr>
          <p:nvPr>
            <p:ph idx="1"/>
          </p:nvPr>
        </p:nvPicPr>
        <p:blipFill rotWithShape="1">
          <a:blip r:embed="rId3"/>
          <a:srcRect l="25182" t="37283" r="25008" b="10812"/>
          <a:stretch/>
        </p:blipFill>
        <p:spPr>
          <a:xfrm>
            <a:off x="1592337" y="1362973"/>
            <a:ext cx="9379215" cy="5495027"/>
          </a:xfrm>
          <a:prstGeom prst="rect">
            <a:avLst/>
          </a:prstGeom>
        </p:spPr>
      </p:pic>
      <p:sp>
        <p:nvSpPr>
          <p:cNvPr id="5" name="1 Título"/>
          <p:cNvSpPr>
            <a:spLocks noGrp="1"/>
          </p:cNvSpPr>
          <p:nvPr>
            <p:ph type="title"/>
          </p:nvPr>
        </p:nvSpPr>
        <p:spPr>
          <a:xfrm>
            <a:off x="838200" y="365125"/>
            <a:ext cx="10515600" cy="1325563"/>
          </a:xfrm>
        </p:spPr>
        <p:txBody>
          <a:bodyPr/>
          <a:lstStyle/>
          <a:p>
            <a:pPr algn="ctr"/>
            <a:r>
              <a:rPr lang="es-MX" b="1" dirty="0" err="1">
                <a:solidFill>
                  <a:schemeClr val="tx2">
                    <a:lumMod val="60000"/>
                    <a:lumOff val="40000"/>
                  </a:schemeClr>
                </a:solidFill>
              </a:rPr>
              <a:t>Course</a:t>
            </a:r>
            <a:r>
              <a:rPr lang="es-MX" b="1" dirty="0">
                <a:solidFill>
                  <a:schemeClr val="tx2">
                    <a:lumMod val="60000"/>
                    <a:lumOff val="40000"/>
                  </a:schemeClr>
                </a:solidFill>
              </a:rPr>
              <a:t> </a:t>
            </a:r>
            <a:r>
              <a:rPr lang="es-MX" b="1" dirty="0" err="1">
                <a:solidFill>
                  <a:schemeClr val="tx2">
                    <a:lumMod val="60000"/>
                    <a:lumOff val="40000"/>
                  </a:schemeClr>
                </a:solidFill>
              </a:rPr>
              <a:t>Progression</a:t>
            </a:r>
            <a:endParaRPr lang="es-MX" b="1" dirty="0">
              <a:solidFill>
                <a:schemeClr val="tx2">
                  <a:lumMod val="60000"/>
                  <a:lumOff val="40000"/>
                </a:schemeClr>
              </a:solidFill>
            </a:endParaRPr>
          </a:p>
        </p:txBody>
      </p:sp>
      <p:sp>
        <p:nvSpPr>
          <p:cNvPr id="3" name="2 Flecha izquierda"/>
          <p:cNvSpPr/>
          <p:nvPr/>
        </p:nvSpPr>
        <p:spPr>
          <a:xfrm>
            <a:off x="10563045" y="3557587"/>
            <a:ext cx="1581509" cy="914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851253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26648" t="19015" r="29921" b="12319"/>
          <a:stretch/>
        </p:blipFill>
        <p:spPr>
          <a:xfrm>
            <a:off x="2595195" y="0"/>
            <a:ext cx="9199435" cy="6858000"/>
          </a:xfrm>
          <a:prstGeom prst="rect">
            <a:avLst/>
          </a:prstGeom>
        </p:spPr>
      </p:pic>
      <p:pic>
        <p:nvPicPr>
          <p:cNvPr id="3" name="Imagen 10"/>
          <p:cNvPicPr/>
          <p:nvPr/>
        </p:nvPicPr>
        <p:blipFill>
          <a:blip r:embed="rId3">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spTree>
    <p:extLst>
      <p:ext uri="{BB962C8B-B14F-4D97-AF65-F5344CB8AC3E}">
        <p14:creationId xmlns:p14="http://schemas.microsoft.com/office/powerpoint/2010/main" val="685249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3104AD86-C70A-A84D-8C55-B48BBB3665C4}"/>
              </a:ext>
            </a:extLst>
          </p:cNvPr>
          <p:cNvPicPr>
            <a:picLocks noChangeAspect="1"/>
          </p:cNvPicPr>
          <p:nvPr/>
        </p:nvPicPr>
        <p:blipFill>
          <a:blip r:embed="rId2"/>
          <a:stretch>
            <a:fillRect/>
          </a:stretch>
        </p:blipFill>
        <p:spPr>
          <a:xfrm>
            <a:off x="63076" y="2165350"/>
            <a:ext cx="12046984" cy="3069590"/>
          </a:xfrm>
          <a:prstGeom prst="rect">
            <a:avLst/>
          </a:prstGeom>
        </p:spPr>
      </p:pic>
      <p:pic>
        <p:nvPicPr>
          <p:cNvPr id="5" name="Imagen 10">
            <a:extLst>
              <a:ext uri="{FF2B5EF4-FFF2-40B4-BE49-F238E27FC236}">
                <a16:creationId xmlns:a16="http://schemas.microsoft.com/office/drawing/2014/main" xmlns="" id="{637D0499-4BB1-BF44-A2F0-06A34C728B7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spTree>
    <p:extLst>
      <p:ext uri="{BB962C8B-B14F-4D97-AF65-F5344CB8AC3E}">
        <p14:creationId xmlns:p14="http://schemas.microsoft.com/office/powerpoint/2010/main" val="1610579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b="1" dirty="0" err="1">
                <a:solidFill>
                  <a:schemeClr val="tx2">
                    <a:lumMod val="60000"/>
                    <a:lumOff val="40000"/>
                  </a:schemeClr>
                </a:solidFill>
              </a:rPr>
              <a:t>Course</a:t>
            </a:r>
            <a:r>
              <a:rPr lang="es-MX" b="1" dirty="0">
                <a:solidFill>
                  <a:schemeClr val="tx2">
                    <a:lumMod val="60000"/>
                    <a:lumOff val="40000"/>
                  </a:schemeClr>
                </a:solidFill>
              </a:rPr>
              <a:t> </a:t>
            </a:r>
            <a:r>
              <a:rPr lang="es-MX" b="1" dirty="0" err="1">
                <a:solidFill>
                  <a:schemeClr val="tx2">
                    <a:lumMod val="60000"/>
                    <a:lumOff val="40000"/>
                  </a:schemeClr>
                </a:solidFill>
              </a:rPr>
              <a:t>Purpose</a:t>
            </a:r>
            <a:endParaRPr lang="es-MX" b="1" dirty="0">
              <a:solidFill>
                <a:schemeClr val="tx2">
                  <a:lumMod val="60000"/>
                  <a:lumOff val="40000"/>
                </a:schemeClr>
              </a:solidFill>
            </a:endParaRPr>
          </a:p>
        </p:txBody>
      </p:sp>
      <p:grpSp>
        <p:nvGrpSpPr>
          <p:cNvPr id="5" name="Group 2">
            <a:extLst>
              <a:ext uri="{FF2B5EF4-FFF2-40B4-BE49-F238E27FC236}">
                <a16:creationId xmlns:a16="http://schemas.microsoft.com/office/drawing/2014/main" xmlns="" id="{42462D4D-A385-433B-A648-DBC27B33A6B3}"/>
              </a:ext>
            </a:extLst>
          </p:cNvPr>
          <p:cNvGrpSpPr>
            <a:grpSpLocks/>
          </p:cNvGrpSpPr>
          <p:nvPr/>
        </p:nvGrpSpPr>
        <p:grpSpPr bwMode="auto">
          <a:xfrm>
            <a:off x="500334" y="2114880"/>
            <a:ext cx="11093568" cy="5027796"/>
            <a:chOff x="2268" y="4390"/>
            <a:chExt cx="8151" cy="4035"/>
          </a:xfrm>
        </p:grpSpPr>
        <p:pic>
          <p:nvPicPr>
            <p:cNvPr id="6" name="Picture 3">
              <a:extLst>
                <a:ext uri="{FF2B5EF4-FFF2-40B4-BE49-F238E27FC236}">
                  <a16:creationId xmlns:a16="http://schemas.microsoft.com/office/drawing/2014/main" xmlns="" id="{8240F006-64BA-4ACF-9F37-40453D3AB0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8" y="4390"/>
              <a:ext cx="8138" cy="2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xmlns="" id="{E6244576-1BDB-48F4-90A8-A6ACE3C5FD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8" y="4680"/>
              <a:ext cx="3717" cy="2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a:extLst>
                <a:ext uri="{FF2B5EF4-FFF2-40B4-BE49-F238E27FC236}">
                  <a16:creationId xmlns:a16="http://schemas.microsoft.com/office/drawing/2014/main" xmlns="" id="{2DBFC7D4-E6F4-4E67-851C-AE0EE51AAAE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1" y="4680"/>
              <a:ext cx="4514" cy="2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xmlns="" id="{E078D0CD-D617-435B-B8A6-CFCF2D81DF0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8" y="4971"/>
              <a:ext cx="8138" cy="2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a:extLst>
                <a:ext uri="{FF2B5EF4-FFF2-40B4-BE49-F238E27FC236}">
                  <a16:creationId xmlns:a16="http://schemas.microsoft.com/office/drawing/2014/main" xmlns="" id="{1E948640-78D8-4A93-AEBF-142B95A5057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68" y="5264"/>
              <a:ext cx="688" cy="2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a:extLst>
                <a:ext uri="{FF2B5EF4-FFF2-40B4-BE49-F238E27FC236}">
                  <a16:creationId xmlns:a16="http://schemas.microsoft.com/office/drawing/2014/main" xmlns="" id="{8BE24F48-5A25-41EC-A012-F02DAE398B9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42" y="5264"/>
              <a:ext cx="7558" cy="2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a:extLst>
                <a:ext uri="{FF2B5EF4-FFF2-40B4-BE49-F238E27FC236}">
                  <a16:creationId xmlns:a16="http://schemas.microsoft.com/office/drawing/2014/main" xmlns="" id="{164F9624-602F-4984-9672-B0290AC4C60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68" y="5555"/>
              <a:ext cx="8130" cy="2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a:extLst>
                <a:ext uri="{FF2B5EF4-FFF2-40B4-BE49-F238E27FC236}">
                  <a16:creationId xmlns:a16="http://schemas.microsoft.com/office/drawing/2014/main" xmlns="" id="{ADC42751-6345-4C1A-B698-D434F3C07DB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68" y="5845"/>
              <a:ext cx="7969" cy="25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1">
              <a:extLst>
                <a:ext uri="{FF2B5EF4-FFF2-40B4-BE49-F238E27FC236}">
                  <a16:creationId xmlns:a16="http://schemas.microsoft.com/office/drawing/2014/main" xmlns="" id="{BCD143A3-56B5-4672-A417-B742F9AFC8D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142" y="5845"/>
              <a:ext cx="256" cy="25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a:extLst>
                <a:ext uri="{FF2B5EF4-FFF2-40B4-BE49-F238E27FC236}">
                  <a16:creationId xmlns:a16="http://schemas.microsoft.com/office/drawing/2014/main" xmlns="" id="{4980FA06-A214-4F80-B8D3-3187D545446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68" y="6135"/>
              <a:ext cx="8135" cy="2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3">
              <a:extLst>
                <a:ext uri="{FF2B5EF4-FFF2-40B4-BE49-F238E27FC236}">
                  <a16:creationId xmlns:a16="http://schemas.microsoft.com/office/drawing/2014/main" xmlns="" id="{73A5B743-9EEF-4D64-B802-A77FE2A2B3B2}"/>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68" y="6428"/>
              <a:ext cx="8137" cy="25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4">
              <a:extLst>
                <a:ext uri="{FF2B5EF4-FFF2-40B4-BE49-F238E27FC236}">
                  <a16:creationId xmlns:a16="http://schemas.microsoft.com/office/drawing/2014/main" xmlns="" id="{DE10DC84-06E4-4D23-B49D-8C8029E4AECD}"/>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268" y="6719"/>
              <a:ext cx="8151" cy="25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5">
              <a:extLst>
                <a:ext uri="{FF2B5EF4-FFF2-40B4-BE49-F238E27FC236}">
                  <a16:creationId xmlns:a16="http://schemas.microsoft.com/office/drawing/2014/main" xmlns="" id="{8850D8E2-60A5-4705-B0FC-5381FF34DCAA}"/>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268" y="7009"/>
              <a:ext cx="677" cy="25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6">
              <a:extLst>
                <a:ext uri="{FF2B5EF4-FFF2-40B4-BE49-F238E27FC236}">
                  <a16:creationId xmlns:a16="http://schemas.microsoft.com/office/drawing/2014/main" xmlns="" id="{5E7687E3-7A72-498E-9E75-91D3116F0B3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832" y="7009"/>
              <a:ext cx="7572" cy="25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7">
              <a:extLst>
                <a:ext uri="{FF2B5EF4-FFF2-40B4-BE49-F238E27FC236}">
                  <a16:creationId xmlns:a16="http://schemas.microsoft.com/office/drawing/2014/main" xmlns="" id="{D0663324-528A-4F51-905E-AA5CE015C79A}"/>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268" y="7299"/>
              <a:ext cx="8138" cy="25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8">
              <a:extLst>
                <a:ext uri="{FF2B5EF4-FFF2-40B4-BE49-F238E27FC236}">
                  <a16:creationId xmlns:a16="http://schemas.microsoft.com/office/drawing/2014/main" xmlns="" id="{2C3B5E18-F0AE-447C-8DB0-269285E31EF7}"/>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268" y="7592"/>
              <a:ext cx="1554" cy="25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0">
              <a:extLst>
                <a:ext uri="{FF2B5EF4-FFF2-40B4-BE49-F238E27FC236}">
                  <a16:creationId xmlns:a16="http://schemas.microsoft.com/office/drawing/2014/main" xmlns="" id="{6F8150D4-1672-45B6-BDF2-7FA925E63F1F}"/>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461" y="8173"/>
              <a:ext cx="158" cy="252"/>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Imagen 10"/>
          <p:cNvPicPr/>
          <p:nvPr/>
        </p:nvPicPr>
        <p:blipFill>
          <a:blip r:embed="rId19">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spTree>
    <p:extLst>
      <p:ext uri="{BB962C8B-B14F-4D97-AF65-F5344CB8AC3E}">
        <p14:creationId xmlns:p14="http://schemas.microsoft.com/office/powerpoint/2010/main" val="1824372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7" y="1402"/>
            <a:ext cx="1817482" cy="1654870"/>
          </a:xfrm>
          <a:prstGeom prst="rect">
            <a:avLst/>
          </a:prstGeom>
          <a:noFill/>
        </p:spPr>
      </p:pic>
      <p:sp>
        <p:nvSpPr>
          <p:cNvPr id="4" name="CuadroTexto 17">
            <a:extLst>
              <a:ext uri="{FF2B5EF4-FFF2-40B4-BE49-F238E27FC236}">
                <a16:creationId xmlns:a16="http://schemas.microsoft.com/office/drawing/2014/main" xmlns="" id="{1AE0C460-7439-401F-8D9D-C5FE773CEC92}"/>
              </a:ext>
            </a:extLst>
          </p:cNvPr>
          <p:cNvSpPr txBox="1">
            <a:spLocks noGrp="1"/>
          </p:cNvSpPr>
          <p:nvPr>
            <p:ph idx="1"/>
          </p:nvPr>
        </p:nvSpPr>
        <p:spPr>
          <a:xfrm>
            <a:off x="310551" y="1670347"/>
            <a:ext cx="11628407" cy="6620274"/>
          </a:xfrm>
          <a:prstGeom prst="rect">
            <a:avLst/>
          </a:prstGeom>
          <a:noFill/>
        </p:spPr>
        <p:txBody>
          <a:bodyPr wrap="square" rtlCol="0">
            <a:spAutoFit/>
          </a:bodyPr>
          <a:lstStyle/>
          <a:p>
            <a:pPr marL="0" indent="0">
              <a:buNone/>
            </a:pPr>
            <a:r>
              <a:rPr lang="es-MX" sz="3200" b="1" u="sng" dirty="0" err="1">
                <a:latin typeface="Arial" panose="020B0604020202020204" pitchFamily="34" charset="0"/>
                <a:cs typeface="Arial" panose="020B0604020202020204" pitchFamily="34" charset="0"/>
              </a:rPr>
              <a:t>This</a:t>
            </a:r>
            <a:r>
              <a:rPr lang="es-MX" sz="3200" b="1" u="sng" dirty="0">
                <a:latin typeface="Arial" panose="020B0604020202020204" pitchFamily="34" charset="0"/>
                <a:cs typeface="Arial" panose="020B0604020202020204" pitchFamily="34" charset="0"/>
              </a:rPr>
              <a:t> </a:t>
            </a:r>
            <a:r>
              <a:rPr lang="es-MX" sz="3200" b="1" u="sng" dirty="0" err="1">
                <a:latin typeface="Arial" panose="020B0604020202020204" pitchFamily="34" charset="0"/>
                <a:cs typeface="Arial" panose="020B0604020202020204" pitchFamily="34" charset="0"/>
              </a:rPr>
              <a:t>course</a:t>
            </a:r>
            <a:r>
              <a:rPr lang="es-MX" sz="3200" b="1" u="sng" dirty="0">
                <a:latin typeface="Arial" panose="020B0604020202020204" pitchFamily="34" charset="0"/>
                <a:cs typeface="Arial" panose="020B0604020202020204" pitchFamily="34" charset="0"/>
              </a:rPr>
              <a:t> has </a:t>
            </a:r>
            <a:r>
              <a:rPr lang="es-MX" sz="3200" b="1" u="sng" dirty="0" err="1">
                <a:latin typeface="Arial" panose="020B0604020202020204" pitchFamily="34" charset="0"/>
                <a:cs typeface="Arial" panose="020B0604020202020204" pitchFamily="34" charset="0"/>
              </a:rPr>
              <a:t>three</a:t>
            </a:r>
            <a:r>
              <a:rPr lang="es-MX" sz="3200" b="1" u="sng" dirty="0">
                <a:latin typeface="Arial" panose="020B0604020202020204" pitchFamily="34" charset="0"/>
                <a:cs typeface="Arial" panose="020B0604020202020204" pitchFamily="34" charset="0"/>
              </a:rPr>
              <a:t> </a:t>
            </a:r>
            <a:r>
              <a:rPr lang="es-MX" sz="3200" b="1" u="sng" dirty="0" err="1">
                <a:latin typeface="Arial" panose="020B0604020202020204" pitchFamily="34" charset="0"/>
                <a:cs typeface="Arial" panose="020B0604020202020204" pitchFamily="34" charset="0"/>
              </a:rPr>
              <a:t>main</a:t>
            </a:r>
            <a:r>
              <a:rPr lang="es-MX" sz="3200" b="1" u="sng" dirty="0">
                <a:latin typeface="Arial" panose="020B0604020202020204" pitchFamily="34" charset="0"/>
                <a:cs typeface="Arial" panose="020B0604020202020204" pitchFamily="34" charset="0"/>
              </a:rPr>
              <a:t> </a:t>
            </a:r>
            <a:r>
              <a:rPr lang="es-MX" sz="3200" b="1" u="sng" dirty="0" err="1">
                <a:latin typeface="Arial" panose="020B0604020202020204" pitchFamily="34" charset="0"/>
                <a:cs typeface="Arial" panose="020B0604020202020204" pitchFamily="34" charset="0"/>
              </a:rPr>
              <a:t>objectives</a:t>
            </a:r>
            <a:r>
              <a:rPr lang="es-MX" sz="3200" b="1" u="sng" dirty="0">
                <a:latin typeface="Arial" panose="020B0604020202020204" pitchFamily="34" charset="0"/>
                <a:cs typeface="Arial" panose="020B0604020202020204" pitchFamily="34" charset="0"/>
              </a:rPr>
              <a:t>:</a:t>
            </a:r>
          </a:p>
          <a:p>
            <a:endParaRPr lang="es-MX" sz="32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students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will</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develop</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their</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ability</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to</a:t>
            </a:r>
            <a:r>
              <a:rPr lang="es-MX" sz="2400" dirty="0">
                <a:latin typeface="Arial" panose="020B0604020202020204" pitchFamily="34" charset="0"/>
                <a:cs typeface="Arial" panose="020B0604020202020204" pitchFamily="34" charset="0"/>
              </a:rPr>
              <a:t> use English in personal and social </a:t>
            </a:r>
            <a:r>
              <a:rPr lang="es-MX" sz="2400" dirty="0" err="1">
                <a:latin typeface="Arial" panose="020B0604020202020204" pitchFamily="34" charset="0"/>
                <a:cs typeface="Arial" panose="020B0604020202020204" pitchFamily="34" charset="0"/>
              </a:rPr>
              <a:t>communications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to</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develop</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relationships</a:t>
            </a:r>
            <a:r>
              <a:rPr lang="es-MX" sz="2400" dirty="0">
                <a:latin typeface="Arial" panose="020B0604020202020204" pitchFamily="34" charset="0"/>
                <a:cs typeface="Arial" panose="020B0604020202020204" pitchFamily="34" charset="0"/>
              </a:rPr>
              <a:t>, complete </a:t>
            </a:r>
            <a:r>
              <a:rPr lang="es-MX" sz="2400" dirty="0" err="1">
                <a:latin typeface="Arial" panose="020B0604020202020204" pitchFamily="34" charset="0"/>
                <a:cs typeface="Arial" panose="020B0604020202020204" pitchFamily="34" charset="0"/>
              </a:rPr>
              <a:t>transactions</a:t>
            </a:r>
            <a:r>
              <a:rPr lang="es-MX" sz="2400" dirty="0">
                <a:latin typeface="Arial" panose="020B0604020202020204" pitchFamily="34" charset="0"/>
                <a:cs typeface="Arial" panose="020B0604020202020204" pitchFamily="34" charset="0"/>
              </a:rPr>
              <a:t> and </a:t>
            </a:r>
            <a:r>
              <a:rPr lang="es-MX" sz="2400" dirty="0" err="1">
                <a:latin typeface="Arial" panose="020B0604020202020204" pitchFamily="34" charset="0"/>
                <a:cs typeface="Arial" panose="020B0604020202020204" pitchFamily="34" charset="0"/>
              </a:rPr>
              <a:t>carry</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out</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every</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day</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needs</a:t>
            </a:r>
            <a:r>
              <a:rPr lang="es-MX" sz="2400" dirty="0">
                <a:latin typeface="Arial" panose="020B0604020202020204" pitchFamily="34" charset="0"/>
                <a:cs typeface="Arial" panose="020B0604020202020204" pitchFamily="34" charset="0"/>
              </a:rPr>
              <a:t>.</a:t>
            </a:r>
          </a:p>
          <a:p>
            <a:pPr algn="just"/>
            <a:endParaRPr lang="es-MX" sz="2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students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will</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increase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their</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engagement</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with</a:t>
            </a:r>
            <a:r>
              <a:rPr lang="es-MX" sz="2400" dirty="0">
                <a:latin typeface="Arial" panose="020B0604020202020204" pitchFamily="34" charset="0"/>
                <a:cs typeface="Arial" panose="020B0604020202020204" pitchFamily="34" charset="0"/>
              </a:rPr>
              <a:t> cultural and intercultural </a:t>
            </a:r>
            <a:r>
              <a:rPr lang="es-MX" sz="2400" dirty="0" err="1">
                <a:latin typeface="Arial" panose="020B0604020202020204" pitchFamily="34" charset="0"/>
                <a:cs typeface="Arial" panose="020B0604020202020204" pitchFamily="34" charset="0"/>
              </a:rPr>
              <a:t>activities</a:t>
            </a:r>
            <a:r>
              <a:rPr lang="es-MX" sz="2400" dirty="0">
                <a:latin typeface="Arial" panose="020B0604020202020204" pitchFamily="34" charset="0"/>
                <a:cs typeface="Arial" panose="020B0604020202020204" pitchFamily="34" charset="0"/>
              </a:rPr>
              <a:t> in English, in </a:t>
            </a:r>
            <a:r>
              <a:rPr lang="es-MX" sz="2400" dirty="0" err="1">
                <a:latin typeface="Arial" panose="020B0604020202020204" pitchFamily="34" charset="0"/>
                <a:cs typeface="Arial" panose="020B0604020202020204" pitchFamily="34" charset="0"/>
              </a:rPr>
              <a:t>order</a:t>
            </a:r>
            <a:r>
              <a:rPr lang="es-MX" sz="2400" dirty="0">
                <a:latin typeface="Arial" panose="020B0604020202020204" pitchFamily="34" charset="0"/>
                <a:cs typeface="Arial" panose="020B0604020202020204" pitchFamily="34" charset="0"/>
              </a:rPr>
              <a:t> to </a:t>
            </a:r>
            <a:r>
              <a:rPr lang="es-MX" sz="2400" dirty="0" err="1">
                <a:latin typeface="Arial" panose="020B0604020202020204" pitchFamily="34" charset="0"/>
                <a:cs typeface="Arial" panose="020B0604020202020204" pitchFamily="34" charset="0"/>
              </a:rPr>
              <a:t>develop</a:t>
            </a:r>
            <a:r>
              <a:rPr lang="es-MX" sz="2400" dirty="0">
                <a:latin typeface="Arial" panose="020B0604020202020204" pitchFamily="34" charset="0"/>
                <a:cs typeface="Arial" panose="020B0604020202020204" pitchFamily="34" charset="0"/>
              </a:rPr>
              <a:t> a </a:t>
            </a:r>
            <a:r>
              <a:rPr lang="es-MX" sz="2400" dirty="0" err="1">
                <a:latin typeface="Arial" panose="020B0604020202020204" pitchFamily="34" charset="0"/>
                <a:cs typeface="Arial" panose="020B0604020202020204" pitchFamily="34" charset="0"/>
              </a:rPr>
              <a:t>better</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understanding</a:t>
            </a:r>
            <a:r>
              <a:rPr lang="es-MX" sz="2400" dirty="0">
                <a:latin typeface="Arial" panose="020B0604020202020204" pitchFamily="34" charset="0"/>
                <a:cs typeface="Arial" panose="020B0604020202020204" pitchFamily="34" charset="0"/>
              </a:rPr>
              <a:t> of </a:t>
            </a:r>
            <a:r>
              <a:rPr lang="es-MX" sz="2400" dirty="0" err="1">
                <a:latin typeface="Arial" panose="020B0604020202020204" pitchFamily="34" charset="0"/>
                <a:cs typeface="Arial" panose="020B0604020202020204" pitchFamily="34" charset="0"/>
              </a:rPr>
              <a:t>their</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own</a:t>
            </a:r>
            <a:r>
              <a:rPr lang="es-MX" sz="2400" dirty="0">
                <a:latin typeface="Arial" panose="020B0604020202020204" pitchFamily="34" charset="0"/>
                <a:cs typeface="Arial" panose="020B0604020202020204" pitchFamily="34" charset="0"/>
              </a:rPr>
              <a:t> cultures as </a:t>
            </a:r>
            <a:r>
              <a:rPr lang="es-MX" sz="2400" dirty="0" err="1">
                <a:latin typeface="Arial" panose="020B0604020202020204" pitchFamily="34" charset="0"/>
                <a:cs typeface="Arial" panose="020B0604020202020204" pitchFamily="34" charset="0"/>
              </a:rPr>
              <a:t>well</a:t>
            </a:r>
            <a:r>
              <a:rPr lang="es-MX" sz="2400" dirty="0">
                <a:latin typeface="Arial" panose="020B0604020202020204" pitchFamily="34" charset="0"/>
                <a:cs typeface="Arial" panose="020B0604020202020204" pitchFamily="34" charset="0"/>
              </a:rPr>
              <a:t> as </a:t>
            </a:r>
            <a:r>
              <a:rPr lang="es-MX" sz="2400" dirty="0" err="1">
                <a:latin typeface="Arial" panose="020B0604020202020204" pitchFamily="34" charset="0"/>
                <a:cs typeface="Arial" panose="020B0604020202020204" pitchFamily="34" charset="0"/>
              </a:rPr>
              <a:t>other</a:t>
            </a:r>
            <a:r>
              <a:rPr lang="es-MX" sz="2400" dirty="0">
                <a:latin typeface="Arial" panose="020B0604020202020204" pitchFamily="34" charset="0"/>
                <a:cs typeface="Arial" panose="020B0604020202020204" pitchFamily="34" charset="0"/>
              </a:rPr>
              <a:t> cultures </a:t>
            </a:r>
            <a:r>
              <a:rPr lang="es-MX" sz="2400" dirty="0" err="1">
                <a:latin typeface="Arial" panose="020B0604020202020204" pitchFamily="34" charset="0"/>
                <a:cs typeface="Arial" panose="020B0604020202020204" pitchFamily="34" charset="0"/>
              </a:rPr>
              <a:t>around</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world</a:t>
            </a:r>
            <a:r>
              <a:rPr lang="es-MX" sz="2400" dirty="0">
                <a:latin typeface="Arial" panose="020B0604020202020204" pitchFamily="34" charset="0"/>
                <a:cs typeface="Arial" panose="020B0604020202020204" pitchFamily="34" charset="0"/>
              </a:rPr>
              <a:t>.</a:t>
            </a:r>
          </a:p>
          <a:p>
            <a:pPr algn="just"/>
            <a:endParaRPr lang="es-MX" sz="2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students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will</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develop</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their</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ability</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to</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teach</a:t>
            </a:r>
            <a:r>
              <a:rPr lang="es-MX" sz="2400" dirty="0">
                <a:latin typeface="Arial" panose="020B0604020202020204" pitchFamily="34" charset="0"/>
                <a:cs typeface="Arial" panose="020B0604020202020204" pitchFamily="34" charset="0"/>
              </a:rPr>
              <a:t> in a </a:t>
            </a:r>
            <a:r>
              <a:rPr lang="es-MX" sz="2400" dirty="0" err="1">
                <a:latin typeface="Arial" panose="020B0604020202020204" pitchFamily="34" charset="0"/>
                <a:cs typeface="Arial" panose="020B0604020202020204" pitchFamily="34" charset="0"/>
              </a:rPr>
              <a:t>school</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environment</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where</a:t>
            </a:r>
            <a:r>
              <a:rPr lang="es-MX" sz="2400" dirty="0">
                <a:latin typeface="Arial" panose="020B0604020202020204" pitchFamily="34" charset="0"/>
                <a:cs typeface="Arial" panose="020B0604020202020204" pitchFamily="34" charset="0"/>
              </a:rPr>
              <a:t> English </a:t>
            </a:r>
            <a:r>
              <a:rPr lang="es-MX" sz="2400" dirty="0" err="1">
                <a:latin typeface="Arial" panose="020B0604020202020204" pitchFamily="34" charset="0"/>
                <a:cs typeface="Arial" panose="020B0604020202020204" pitchFamily="34" charset="0"/>
              </a:rPr>
              <a:t>is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an</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important</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aspect</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of</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school´s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approach</a:t>
            </a:r>
            <a:r>
              <a:rPr lang="es-MX" sz="24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s-MX"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798039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315" t="18868" r="23092" b="13207"/>
          <a:stretch/>
        </p:blipFill>
        <p:spPr bwMode="auto">
          <a:xfrm>
            <a:off x="2236869" y="0"/>
            <a:ext cx="890587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agen 10"/>
          <p:cNvPicPr/>
          <p:nvPr/>
        </p:nvPicPr>
        <p:blipFill>
          <a:blip r:embed="rId3">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spTree>
    <p:extLst>
      <p:ext uri="{BB962C8B-B14F-4D97-AF65-F5344CB8AC3E}">
        <p14:creationId xmlns:p14="http://schemas.microsoft.com/office/powerpoint/2010/main" val="803245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b="1" dirty="0" err="1">
                <a:solidFill>
                  <a:schemeClr val="tx2">
                    <a:lumMod val="60000"/>
                    <a:lumOff val="40000"/>
                  </a:schemeClr>
                </a:solidFill>
              </a:rPr>
              <a:t>Course</a:t>
            </a:r>
            <a:r>
              <a:rPr lang="es-MX" b="1" dirty="0">
                <a:solidFill>
                  <a:schemeClr val="tx2">
                    <a:lumMod val="60000"/>
                    <a:lumOff val="40000"/>
                  </a:schemeClr>
                </a:solidFill>
              </a:rPr>
              <a:t> </a:t>
            </a:r>
            <a:r>
              <a:rPr lang="es-MX" b="1" dirty="0" err="1">
                <a:solidFill>
                  <a:schemeClr val="tx2">
                    <a:lumMod val="60000"/>
                    <a:lumOff val="40000"/>
                  </a:schemeClr>
                </a:solidFill>
              </a:rPr>
              <a:t>Description</a:t>
            </a:r>
            <a:endParaRPr lang="es-MX" b="1" dirty="0">
              <a:solidFill>
                <a:schemeClr val="tx2">
                  <a:lumMod val="60000"/>
                  <a:lumOff val="40000"/>
                </a:schemeClr>
              </a:solidFill>
            </a:endParaRPr>
          </a:p>
        </p:txBody>
      </p:sp>
      <p:pic>
        <p:nvPicPr>
          <p:cNvPr id="4"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797" t="36085" r="24418" b="31957"/>
          <a:stretch/>
        </p:blipFill>
        <p:spPr bwMode="auto">
          <a:xfrm>
            <a:off x="151391" y="2122101"/>
            <a:ext cx="11898982" cy="4209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8780149"/>
      </p:ext>
    </p:extLst>
  </p:cSld>
  <p:clrMapOvr>
    <a:masterClrMapping/>
  </p:clrMapOvr>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9542</TotalTime>
  <Words>1124</Words>
  <Application>Microsoft Office PowerPoint</Application>
  <PresentationFormat>Personalizado</PresentationFormat>
  <Paragraphs>145</Paragraphs>
  <Slides>24</Slides>
  <Notes>0</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Office Theme</vt:lpstr>
      <vt:lpstr>Presentación de PowerPoint</vt:lpstr>
      <vt:lpstr>Escuela Normal de Educación Preescolar  English A2.1  Sharing information and ideas</vt:lpstr>
      <vt:lpstr>Course Progression</vt:lpstr>
      <vt:lpstr>Presentación de PowerPoint</vt:lpstr>
      <vt:lpstr>Presentación de PowerPoint</vt:lpstr>
      <vt:lpstr>Course Purpose</vt:lpstr>
      <vt:lpstr>Presentación de PowerPoint</vt:lpstr>
      <vt:lpstr>Presentación de PowerPoint</vt:lpstr>
      <vt:lpstr>Course Description</vt:lpstr>
      <vt:lpstr>Competences of the degree profile developed by the course</vt:lpstr>
      <vt:lpstr>Presentación de PowerPoint</vt:lpstr>
      <vt:lpstr>Presentación de PowerPoint</vt:lpstr>
      <vt:lpstr>Course structure</vt:lpstr>
      <vt:lpstr>Presentación de PowerPoint</vt:lpstr>
      <vt:lpstr>Presentación de PowerPoint</vt:lpstr>
      <vt:lpstr>Presentación de PowerPoint</vt:lpstr>
      <vt:lpstr>Presentación de PowerPoint</vt:lpstr>
      <vt:lpstr>Presentación de PowerPoint</vt:lpstr>
      <vt:lpstr>Course rules</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Elena</dc:creator>
  <cp:lastModifiedBy>melidacorpus@hotmail.com</cp:lastModifiedBy>
  <cp:revision>187</cp:revision>
  <dcterms:created xsi:type="dcterms:W3CDTF">2018-08-18T02:13:40Z</dcterms:created>
  <dcterms:modified xsi:type="dcterms:W3CDTF">2022-08-24T13:12:33Z</dcterms:modified>
</cp:coreProperties>
</file>