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4"/>
  </p:sldMasterIdLst>
  <p:notesMasterIdLst>
    <p:notesMasterId r:id="rId25"/>
  </p:notesMasterIdLst>
  <p:handoutMasterIdLst>
    <p:handoutMasterId r:id="rId26"/>
  </p:handoutMasterIdLst>
  <p:sldIdLst>
    <p:sldId id="260" r:id="rId5"/>
    <p:sldId id="273" r:id="rId6"/>
    <p:sldId id="291" r:id="rId7"/>
    <p:sldId id="283" r:id="rId8"/>
    <p:sldId id="284" r:id="rId9"/>
    <p:sldId id="257" r:id="rId10"/>
    <p:sldId id="293" r:id="rId11"/>
    <p:sldId id="266" r:id="rId12"/>
    <p:sldId id="267" r:id="rId13"/>
    <p:sldId id="265" r:id="rId14"/>
    <p:sldId id="268" r:id="rId15"/>
    <p:sldId id="270" r:id="rId16"/>
    <p:sldId id="272" r:id="rId17"/>
    <p:sldId id="287" r:id="rId18"/>
    <p:sldId id="288" r:id="rId19"/>
    <p:sldId id="289" r:id="rId20"/>
    <p:sldId id="290" r:id="rId21"/>
    <p:sldId id="285" r:id="rId22"/>
    <p:sldId id="292" r:id="rId23"/>
    <p:sldId id="279" r:id="rId24"/>
  </p:sldIdLst>
  <p:sldSz cx="9144000" cy="6858000" type="screen4x3"/>
  <p:notesSz cx="7053263" cy="93091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2169A7-933B-4224-8598-DC17EF1AE0C0}" v="769" dt="2022-08-24T16:02:18.60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64" d="100"/>
          <a:sy n="64" d="100"/>
        </p:scale>
        <p:origin x="1566"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74" y="-84"/>
      </p:cViewPr>
      <p:guideLst>
        <p:guide orient="horz" pos="2932"/>
        <p:guide pos="22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76247F3F-3558-4741-BB77-9612ABC92E38}" type="datetimeFigureOut">
              <a:rPr lang="es-MX" smtClean="0"/>
              <a:t>26/08/2022</a:t>
            </a:fld>
            <a:endParaRPr lang="es-MX"/>
          </a:p>
        </p:txBody>
      </p:sp>
      <p:sp>
        <p:nvSpPr>
          <p:cNvPr id="4" name="Marcador de pie de página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6" name="Marcador de número de diapositiva 5"/>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F03F94D6-A1BB-4FEB-B246-0EB68132DC47}" type="slidenum">
              <a:rPr lang="es-MX" smtClean="0"/>
              <a:t>‹#›</a:t>
            </a:fld>
            <a:endParaRPr lang="es-MX"/>
          </a:p>
        </p:txBody>
      </p:sp>
    </p:spTree>
    <p:extLst>
      <p:ext uri="{BB962C8B-B14F-4D97-AF65-F5344CB8AC3E}">
        <p14:creationId xmlns:p14="http://schemas.microsoft.com/office/powerpoint/2010/main" val="43995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ES"/>
          </a:p>
        </p:txBody>
      </p:sp>
      <p:sp>
        <p:nvSpPr>
          <p:cNvPr id="3" name="Marcador de fecha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C8E43F14-65F2-4D9D-B968-ED60BADB8462}" type="datetimeFigureOut">
              <a:rPr lang="es-ES" smtClean="0"/>
              <a:t>26/08/2022</a:t>
            </a:fld>
            <a:endParaRPr lang="es-ES"/>
          </a:p>
        </p:txBody>
      </p:sp>
      <p:sp>
        <p:nvSpPr>
          <p:cNvPr id="4" name="Marcador de imagen de diapositiva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s-ES"/>
          </a:p>
        </p:txBody>
      </p:sp>
      <p:sp>
        <p:nvSpPr>
          <p:cNvPr id="5" name="Marcador de notas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EE91E9C4-AA76-464A-AB1A-FD626D640B8F}" type="slidenum">
              <a:rPr lang="es-ES" smtClean="0"/>
              <a:t>‹#›</a:t>
            </a:fld>
            <a:endParaRPr lang="es-ES"/>
          </a:p>
        </p:txBody>
      </p:sp>
    </p:spTree>
    <p:extLst>
      <p:ext uri="{BB962C8B-B14F-4D97-AF65-F5344CB8AC3E}">
        <p14:creationId xmlns:p14="http://schemas.microsoft.com/office/powerpoint/2010/main"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a:t>
            </a:fld>
            <a:endParaRPr lang="es-ES"/>
          </a:p>
        </p:txBody>
      </p:sp>
    </p:spTree>
    <p:extLst>
      <p:ext uri="{BB962C8B-B14F-4D97-AF65-F5344CB8AC3E}">
        <p14:creationId xmlns:p14="http://schemas.microsoft.com/office/powerpoint/2010/main" val="955680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a:p>
        </p:txBody>
      </p:sp>
    </p:spTree>
    <p:extLst>
      <p:ext uri="{BB962C8B-B14F-4D97-AF65-F5344CB8AC3E}">
        <p14:creationId xmlns:p14="http://schemas.microsoft.com/office/powerpoint/2010/main" val="2286658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8</a:t>
            </a:fld>
            <a:endParaRPr lang="es-ES"/>
          </a:p>
        </p:txBody>
      </p:sp>
    </p:spTree>
    <p:extLst>
      <p:ext uri="{BB962C8B-B14F-4D97-AF65-F5344CB8AC3E}">
        <p14:creationId xmlns:p14="http://schemas.microsoft.com/office/powerpoint/2010/main" val="2541820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9</a:t>
            </a:fld>
            <a:endParaRPr lang="es-ES"/>
          </a:p>
        </p:txBody>
      </p:sp>
    </p:spTree>
    <p:extLst>
      <p:ext uri="{BB962C8B-B14F-4D97-AF65-F5344CB8AC3E}">
        <p14:creationId xmlns:p14="http://schemas.microsoft.com/office/powerpoint/2010/main" val="1165594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10</a:t>
            </a:fld>
            <a:endParaRPr lang="es-ES"/>
          </a:p>
        </p:txBody>
      </p:sp>
    </p:spTree>
    <p:extLst>
      <p:ext uri="{BB962C8B-B14F-4D97-AF65-F5344CB8AC3E}">
        <p14:creationId xmlns:p14="http://schemas.microsoft.com/office/powerpoint/2010/main" val="2753925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11</a:t>
            </a:fld>
            <a:endParaRPr lang="es-ES"/>
          </a:p>
        </p:txBody>
      </p:sp>
    </p:spTree>
    <p:extLst>
      <p:ext uri="{BB962C8B-B14F-4D97-AF65-F5344CB8AC3E}">
        <p14:creationId xmlns:p14="http://schemas.microsoft.com/office/powerpoint/2010/main" val="1115021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12</a:t>
            </a:fld>
            <a:endParaRPr lang="es-ES"/>
          </a:p>
        </p:txBody>
      </p:sp>
    </p:spTree>
    <p:extLst>
      <p:ext uri="{BB962C8B-B14F-4D97-AF65-F5344CB8AC3E}">
        <p14:creationId xmlns:p14="http://schemas.microsoft.com/office/powerpoint/2010/main" val="2316199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13</a:t>
            </a:fld>
            <a:endParaRPr lang="es-ES"/>
          </a:p>
        </p:txBody>
      </p:sp>
    </p:spTree>
    <p:extLst>
      <p:ext uri="{BB962C8B-B14F-4D97-AF65-F5344CB8AC3E}">
        <p14:creationId xmlns:p14="http://schemas.microsoft.com/office/powerpoint/2010/main" val="3141974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2024653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44424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6054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983607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546727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41712748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2546243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555282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147377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21AA25EE-BD30-4536-8BF5-A3535E04FF35}" type="datetimeFigureOut">
              <a:rPr lang="es-ES" smtClean="0"/>
              <a:t>26/08/2022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79729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1AA25EE-BD30-4536-8BF5-A3535E04FF35}" type="datetimeFigureOut">
              <a:rPr lang="es-ES" smtClean="0"/>
              <a:t>26/08/2022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210781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1AA25EE-BD30-4536-8BF5-A3535E04FF35}" type="datetimeFigureOut">
              <a:rPr lang="es-ES" smtClean="0"/>
              <a:t>26/08/2022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768806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1AA25EE-BD30-4536-8BF5-A3535E04FF35}" type="datetimeFigureOut">
              <a:rPr lang="es-ES" smtClean="0"/>
              <a:t>26/08/2022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378229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AA25EE-BD30-4536-8BF5-A3535E04FF35}" type="datetimeFigureOut">
              <a:rPr lang="es-ES" smtClean="0"/>
              <a:t>26/08/2022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551815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26/08/2022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604646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21AA25EE-BD30-4536-8BF5-A3535E04FF35}" type="datetimeFigureOut">
              <a:rPr lang="es-ES" smtClean="0"/>
              <a:t>26/08/2022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31E2CC8-6241-4C7A-9117-3C4F818136D0}" type="slidenum">
              <a:rPr lang="es-ES" smtClean="0"/>
              <a:t>‹#›</a:t>
            </a:fld>
            <a:endParaRPr lang="es-ES"/>
          </a:p>
        </p:txBody>
      </p:sp>
    </p:spTree>
    <p:extLst>
      <p:ext uri="{BB962C8B-B14F-4D97-AF65-F5344CB8AC3E}">
        <p14:creationId xmlns:p14="http://schemas.microsoft.com/office/powerpoint/2010/main" val="171811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AA25EE-BD30-4536-8BF5-A3535E04FF35}" type="datetimeFigureOut">
              <a:rPr lang="es-ES" smtClean="0"/>
              <a:t>26/08/2022</a:t>
            </a:fld>
            <a:endParaRPr lang="es-E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31E2CC8-6241-4C7A-9117-3C4F818136D0}" type="slidenum">
              <a:rPr lang="es-ES" smtClean="0"/>
              <a:t>‹#›</a:t>
            </a:fld>
            <a:endParaRPr lang="es-ES"/>
          </a:p>
        </p:txBody>
      </p:sp>
    </p:spTree>
    <p:extLst>
      <p:ext uri="{BB962C8B-B14F-4D97-AF65-F5344CB8AC3E}">
        <p14:creationId xmlns:p14="http://schemas.microsoft.com/office/powerpoint/2010/main" val="2364945915"/>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649"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590596" y="3025509"/>
            <a:ext cx="676875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lang="es-MX" altLang="es-ES" sz="1400" dirty="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lang="es-MX" altLang="es-ES" sz="1400" dirty="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2" name="Rectángulo 1"/>
          <p:cNvSpPr/>
          <p:nvPr/>
        </p:nvSpPr>
        <p:spPr>
          <a:xfrm>
            <a:off x="1187624" y="764704"/>
            <a:ext cx="7056784" cy="923330"/>
          </a:xfrm>
          <a:prstGeom prst="rect">
            <a:avLst/>
          </a:prstGeom>
        </p:spPr>
        <p:txBody>
          <a:bodyPr wrap="square">
            <a:spAutoFit/>
          </a:bodyPr>
          <a:lstStyle/>
          <a:p>
            <a:endParaRPr lang="es-MX" b="1" dirty="0"/>
          </a:p>
          <a:p>
            <a:pPr algn="just"/>
            <a:endParaRPr lang="es-MX" dirty="0"/>
          </a:p>
          <a:p>
            <a:pPr algn="just"/>
            <a:endParaRPr lang="es-MX" b="1" dirty="0"/>
          </a:p>
        </p:txBody>
      </p:sp>
      <p:sp>
        <p:nvSpPr>
          <p:cNvPr id="3" name="Rectángulo 2"/>
          <p:cNvSpPr/>
          <p:nvPr/>
        </p:nvSpPr>
        <p:spPr>
          <a:xfrm>
            <a:off x="827584" y="764704"/>
            <a:ext cx="7531764" cy="5078313"/>
          </a:xfrm>
          <a:prstGeom prst="rect">
            <a:avLst/>
          </a:prstGeom>
        </p:spPr>
        <p:txBody>
          <a:bodyPr wrap="square">
            <a:spAutoFit/>
          </a:bodyPr>
          <a:lstStyle/>
          <a:p>
            <a:pPr algn="ctr"/>
            <a:endParaRPr lang="es-ES_tradnl" sz="2000" dirty="0">
              <a:latin typeface="Calibri" panose="020F0502020204030204" pitchFamily="34" charset="0"/>
            </a:endParaRPr>
          </a:p>
          <a:p>
            <a:pPr algn="ctr"/>
            <a:endParaRPr lang="es-ES_tradnl" sz="2000" dirty="0">
              <a:latin typeface="Calibri" panose="020F0502020204030204" pitchFamily="34" charset="0"/>
            </a:endParaRPr>
          </a:p>
          <a:p>
            <a:pPr algn="ctr"/>
            <a:endParaRPr lang="es-ES_tradnl" sz="2000" dirty="0">
              <a:latin typeface="Calibri" panose="020F0502020204030204" pitchFamily="34" charset="0"/>
            </a:endParaRPr>
          </a:p>
          <a:p>
            <a:pPr algn="ctr"/>
            <a:r>
              <a:rPr lang="es-ES_tradnl" sz="4000" dirty="0">
                <a:latin typeface="Calibri" panose="020F0502020204030204" pitchFamily="34" charset="0"/>
              </a:rPr>
              <a:t>INICIACIÓN AL TRABAJO DOCENTE.</a:t>
            </a:r>
          </a:p>
          <a:p>
            <a:pPr algn="ctr"/>
            <a:r>
              <a:rPr lang="es-ES_tradnl" sz="2000" dirty="0">
                <a:latin typeface="Calibri" panose="020F0502020204030204" pitchFamily="34" charset="0"/>
              </a:rPr>
              <a:t>     </a:t>
            </a:r>
          </a:p>
          <a:p>
            <a:endParaRPr lang="es-ES_tradnl" sz="1400" dirty="0">
              <a:latin typeface="Calibri" panose="020F0502020204030204" pitchFamily="34" charset="0"/>
            </a:endParaRPr>
          </a:p>
          <a:p>
            <a:endParaRPr lang="es-ES_tradnl" sz="1400" dirty="0">
              <a:latin typeface="Calibri" panose="020F0502020204030204" pitchFamily="34" charset="0"/>
            </a:endParaRPr>
          </a:p>
          <a:p>
            <a:pPr algn="ctr"/>
            <a:r>
              <a:rPr lang="es-ES_tradnl" dirty="0">
                <a:latin typeface="Calibri" panose="020F0502020204030204" pitchFamily="34" charset="0"/>
              </a:rPr>
              <a:t>                                                                                                                 3° Semestre.</a:t>
            </a:r>
          </a:p>
          <a:p>
            <a:endParaRPr lang="es-ES_tradnl" sz="1400" dirty="0">
              <a:latin typeface="Calibri" panose="020F0502020204030204" pitchFamily="34" charset="0"/>
            </a:endParaRPr>
          </a:p>
          <a:p>
            <a:endParaRPr lang="es-ES_tradnl" sz="1400" dirty="0">
              <a:latin typeface="Calibri" panose="020F0502020204030204" pitchFamily="34" charset="0"/>
            </a:endParaRPr>
          </a:p>
          <a:p>
            <a:r>
              <a:rPr lang="es-ES_tradnl" sz="1400" dirty="0">
                <a:latin typeface="Calibri" panose="020F0502020204030204" pitchFamily="34" charset="0"/>
              </a:rPr>
              <a:t>              </a:t>
            </a:r>
          </a:p>
          <a:p>
            <a:endParaRPr lang="es-ES_tradnl" sz="1400" dirty="0">
              <a:latin typeface="Calibri" panose="020F0502020204030204" pitchFamily="34" charset="0"/>
            </a:endParaRPr>
          </a:p>
          <a:p>
            <a:endParaRPr lang="es-ES_tradnl" sz="1400" dirty="0">
              <a:latin typeface="Calibri" panose="020F0502020204030204" pitchFamily="34" charset="0"/>
            </a:endParaRPr>
          </a:p>
          <a:p>
            <a:endParaRPr lang="es-ES_tradnl" sz="1400" dirty="0">
              <a:latin typeface="Calibri" panose="020F0502020204030204" pitchFamily="34" charset="0"/>
            </a:endParaRPr>
          </a:p>
          <a:p>
            <a:endParaRPr lang="es-ES_tradnl" sz="1400" dirty="0">
              <a:latin typeface="Calibri" panose="020F0502020204030204" pitchFamily="34" charset="0"/>
            </a:endParaRPr>
          </a:p>
          <a:p>
            <a:pPr algn="r"/>
            <a:r>
              <a:rPr lang="es-ES_tradnl" sz="1400" dirty="0">
                <a:latin typeface="Calibri" panose="020F0502020204030204" pitchFamily="34" charset="0"/>
              </a:rPr>
              <a:t>  </a:t>
            </a:r>
            <a:r>
              <a:rPr lang="es-ES_tradnl" dirty="0">
                <a:latin typeface="Calibri" panose="020F0502020204030204" pitchFamily="34" charset="0"/>
              </a:rPr>
              <a:t>Docente: Mtra. Dolores Patricia Segovia Gómez </a:t>
            </a:r>
            <a:endParaRPr lang="es-ES_tradnl" sz="1400" dirty="0">
              <a:latin typeface="Calibri" panose="020F0502020204030204" pitchFamily="34" charset="0"/>
            </a:endParaRPr>
          </a:p>
          <a:p>
            <a:endParaRPr lang="es-ES_tradnl" sz="1400" dirty="0">
              <a:latin typeface="Calibri" panose="020F0502020204030204" pitchFamily="34" charset="0"/>
            </a:endParaRPr>
          </a:p>
          <a:p>
            <a:endParaRPr lang="es-ES_tradnl" sz="1400" dirty="0">
              <a:latin typeface="Calibri" panose="020F0502020204030204" pitchFamily="34" charset="0"/>
            </a:endParaRPr>
          </a:p>
          <a:p>
            <a:endParaRPr lang="es-ES_tradnl" sz="1400" dirty="0">
              <a:latin typeface="Calibri" panose="020F0502020204030204" pitchFamily="34" charset="0"/>
            </a:endParaRPr>
          </a:p>
        </p:txBody>
      </p:sp>
    </p:spTree>
    <p:extLst>
      <p:ext uri="{BB962C8B-B14F-4D97-AF65-F5344CB8AC3E}">
        <p14:creationId xmlns:p14="http://schemas.microsoft.com/office/powerpoint/2010/main" val="3026527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484784"/>
            <a:ext cx="8424936" cy="3970318"/>
          </a:xfrm>
          <a:prstGeom prst="rect">
            <a:avLst/>
          </a:prstGeom>
        </p:spPr>
        <p:txBody>
          <a:bodyPr wrap="square">
            <a:spAutoFit/>
          </a:bodyPr>
          <a:lstStyle/>
          <a:p>
            <a:pPr algn="just"/>
            <a:endParaRPr lang="es-MX" dirty="0"/>
          </a:p>
          <a:p>
            <a:pPr algn="just"/>
            <a:r>
              <a:rPr lang="es-MX" dirty="0"/>
              <a:t>ANALISIS DE LAS EXPERIENCIAS OBTENIDAS EN LOS JARDINES DE NIÑOS</a:t>
            </a:r>
          </a:p>
          <a:p>
            <a:pPr algn="just"/>
            <a:endParaRPr lang="es-MX" dirty="0"/>
          </a:p>
          <a:p>
            <a:pPr algn="just"/>
            <a:r>
              <a:rPr lang="es-MX" dirty="0"/>
              <a:t>La evaluación será un proceso permanente y continuo que permita valorar de manera gradual cómo los estudiantes movilizan sus conocimientos, ponen en juego sus destrezas y desarrollan nuevas actitudes utilizando los referentes teóricos y experienciales que el curso propone.</a:t>
            </a:r>
          </a:p>
          <a:p>
            <a:pPr algn="just"/>
            <a:endParaRPr lang="es-MX" dirty="0"/>
          </a:p>
          <a:p>
            <a:pPr algn="just"/>
            <a:r>
              <a:rPr lang="es-MX" dirty="0"/>
              <a:t>De ahí que las evidencias de aprendizaje, se constituyan no sólo en el producto tangible del trabajo que se realiza, sino particularmente en el logro de una competencia que articula sus tres esferas: conocimientos, destrezas y actitudes.</a:t>
            </a:r>
          </a:p>
          <a:p>
            <a:pPr algn="just"/>
            <a:r>
              <a:rPr lang="es-MX" dirty="0"/>
              <a:t>Así, las actividades propuestas en cada unidad de aprendizaje permiten diversificar las herramientas de evaluación.</a:t>
            </a:r>
          </a:p>
        </p:txBody>
      </p:sp>
    </p:spTree>
    <p:extLst>
      <p:ext uri="{BB962C8B-B14F-4D97-AF65-F5344CB8AC3E}">
        <p14:creationId xmlns:p14="http://schemas.microsoft.com/office/powerpoint/2010/main" val="2121532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033048" y="3561440"/>
            <a:ext cx="67687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endParaRPr lang="es-MX" altLang="es-ES" sz="1400" dirty="0">
              <a:ea typeface="Calibri" panose="020F0502020204030204" pitchFamily="34" charset="0"/>
              <a:cs typeface="Arial" panose="020B0604020202020204" pitchFamily="34" charset="0"/>
            </a:endParaRPr>
          </a:p>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ES_tradnl"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2" name="Rectángulo 1"/>
          <p:cNvSpPr/>
          <p:nvPr/>
        </p:nvSpPr>
        <p:spPr>
          <a:xfrm>
            <a:off x="395536" y="908720"/>
            <a:ext cx="7963812" cy="5078313"/>
          </a:xfrm>
          <a:prstGeom prst="rect">
            <a:avLst/>
          </a:prstGeom>
        </p:spPr>
        <p:txBody>
          <a:bodyPr wrap="square">
            <a:spAutoFit/>
          </a:bodyPr>
          <a:lstStyle/>
          <a:p>
            <a:pPr algn="just"/>
            <a:r>
              <a:rPr lang="es-MX" b="1" dirty="0"/>
              <a:t>RASGOS DESEABLES DEL PERFIL DE EGRESO</a:t>
            </a:r>
            <a:endParaRPr lang="es-MX" dirty="0">
              <a:latin typeface="Calibri" panose="020F0502020204030204" pitchFamily="34" charset="0"/>
            </a:endParaRPr>
          </a:p>
          <a:p>
            <a:pPr algn="just"/>
            <a:r>
              <a:rPr lang="es-MX" dirty="0">
                <a:latin typeface="Calibri" panose="020F0502020204030204" pitchFamily="34" charset="0"/>
              </a:rPr>
              <a:t>Diseña planeaciones didácticas, aplicando sus conocimientos pedagógicos y disciplinares para responder a las necesidades del contexto en el marco del plan y programas de estudio de la educación básica.</a:t>
            </a:r>
          </a:p>
          <a:p>
            <a:pPr algn="just"/>
            <a:endParaRPr lang="es-MX" b="1" dirty="0"/>
          </a:p>
          <a:p>
            <a:pPr algn="just"/>
            <a:r>
              <a:rPr lang="es-MX" b="1" dirty="0"/>
              <a:t>CURSOS QUE LE ANTECEDEN.</a:t>
            </a:r>
          </a:p>
          <a:p>
            <a:pPr algn="just"/>
            <a:r>
              <a:rPr lang="es-MX" dirty="0"/>
              <a:t>Observación y análisis de la práctica escolar.</a:t>
            </a:r>
          </a:p>
          <a:p>
            <a:pPr algn="just"/>
            <a:endParaRPr lang="es-MX" b="1" dirty="0"/>
          </a:p>
          <a:p>
            <a:pPr algn="just"/>
            <a:r>
              <a:rPr lang="es-MX" b="1" dirty="0"/>
              <a:t>CURSOS SUBSECUENTES.</a:t>
            </a:r>
          </a:p>
          <a:p>
            <a:pPr algn="just"/>
            <a:r>
              <a:rPr lang="es-MX" dirty="0"/>
              <a:t>Estrategias de trabajo docente, Trabajo docente e innovación, Proyectos de intervención socioeducativa, práctica profesional.</a:t>
            </a:r>
          </a:p>
          <a:p>
            <a:pPr algn="just"/>
            <a:endParaRPr lang="es-MX" b="1" dirty="0"/>
          </a:p>
          <a:p>
            <a:pPr algn="just"/>
            <a:r>
              <a:rPr lang="es-MX" b="1" dirty="0"/>
              <a:t>RELACIÓN DE LA MATERIA CON ASIGNATURAS DEL MISMO SEMESTRE</a:t>
            </a:r>
            <a:r>
              <a:rPr lang="es-MX" dirty="0"/>
              <a:t>.</a:t>
            </a:r>
          </a:p>
          <a:p>
            <a:r>
              <a:rPr lang="es-MX" dirty="0"/>
              <a:t>Con los cursos que corresponden al trayecto de preparación para la enseñanza y </a:t>
            </a:r>
            <a:r>
              <a:rPr lang="es-MX" dirty="0">
                <a:latin typeface="Calibri" panose="020F0502020204030204" pitchFamily="34" charset="0"/>
              </a:rPr>
              <a:t> </a:t>
            </a:r>
            <a:r>
              <a:rPr lang="es-MX" dirty="0"/>
              <a:t>el aprendizaje (Desarrollo del pensamiento y lenguaje en la infancia, procesamiento de la información estadística, acercamiento a las ciencias naturales en el preescolar)   y cursos del trayecto psicopedagógico ( Adecuación curricular, Ambientes de aprendizaje).</a:t>
            </a:r>
          </a:p>
        </p:txBody>
      </p:sp>
    </p:spTree>
    <p:extLst>
      <p:ext uri="{BB962C8B-B14F-4D97-AF65-F5344CB8AC3E}">
        <p14:creationId xmlns:p14="http://schemas.microsoft.com/office/powerpoint/2010/main" val="3290982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899592" y="3125291"/>
            <a:ext cx="6768752"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2" name="Rectángulo 1"/>
          <p:cNvSpPr/>
          <p:nvPr/>
        </p:nvSpPr>
        <p:spPr>
          <a:xfrm>
            <a:off x="395536" y="476672"/>
            <a:ext cx="7963811" cy="5078313"/>
          </a:xfrm>
          <a:prstGeom prst="rect">
            <a:avLst/>
          </a:prstGeom>
        </p:spPr>
        <p:txBody>
          <a:bodyPr wrap="square">
            <a:spAutoFit/>
          </a:bodyPr>
          <a:lstStyle/>
          <a:p>
            <a:endParaRPr lang="es-MX" dirty="0"/>
          </a:p>
          <a:p>
            <a:r>
              <a:rPr lang="es-MX" b="1" dirty="0"/>
              <a:t>BIBLIOGRAFIA</a:t>
            </a:r>
          </a:p>
          <a:p>
            <a:endParaRPr lang="es-MX" dirty="0"/>
          </a:p>
          <a:p>
            <a:r>
              <a:rPr lang="es-MX" dirty="0" err="1"/>
              <a:t>Tardif</a:t>
            </a:r>
            <a:r>
              <a:rPr lang="es-MX" dirty="0"/>
              <a:t>, M. (2004). Los saberes del docente y su desarrollo profesional. Madrid: Narcea. pp. 25-42.</a:t>
            </a:r>
          </a:p>
          <a:p>
            <a:r>
              <a:rPr lang="es-MX" dirty="0"/>
              <a:t>Zavala </a:t>
            </a:r>
            <a:r>
              <a:rPr lang="es-MX" dirty="0" err="1"/>
              <a:t>Vidiella</a:t>
            </a:r>
            <a:r>
              <a:rPr lang="es-MX" dirty="0"/>
              <a:t>, A. (1998). La práctica educativa. Cómo enseñar (4ª edición). </a:t>
            </a:r>
            <a:r>
              <a:rPr lang="es-MX" dirty="0" err="1"/>
              <a:t>Barcelona:Graó</a:t>
            </a:r>
            <a:r>
              <a:rPr lang="es-MX" dirty="0"/>
              <a:t>. pp. 37-46.</a:t>
            </a:r>
          </a:p>
          <a:p>
            <a:r>
              <a:rPr lang="es-MX" dirty="0"/>
              <a:t>Zavala </a:t>
            </a:r>
            <a:r>
              <a:rPr lang="es-MX" dirty="0" err="1"/>
              <a:t>Vidiella</a:t>
            </a:r>
            <a:r>
              <a:rPr lang="es-MX" dirty="0"/>
              <a:t>, A. (1998). La práctica educativa. Cómo enseñar (4ª edición). </a:t>
            </a:r>
            <a:r>
              <a:rPr lang="es-MX" dirty="0" err="1"/>
              <a:t>Barcelona:Graó</a:t>
            </a:r>
            <a:r>
              <a:rPr lang="es-MX" dirty="0"/>
              <a:t>. pp.115-171</a:t>
            </a:r>
          </a:p>
          <a:p>
            <a:r>
              <a:rPr lang="es-MX" dirty="0" err="1"/>
              <a:t>Brailovsky</a:t>
            </a:r>
            <a:r>
              <a:rPr lang="es-MX" dirty="0"/>
              <a:t>, D. (</a:t>
            </a:r>
            <a:r>
              <a:rPr lang="es-MX" dirty="0" err="1"/>
              <a:t>cord</a:t>
            </a:r>
            <a:r>
              <a:rPr lang="es-MX" dirty="0"/>
              <a:t>.). (2008). Sentidos perdidos de la experiencia escolar. Angustia, desazón, reflexiones. Buenos Aires: </a:t>
            </a:r>
            <a:r>
              <a:rPr lang="es-MX" dirty="0" err="1"/>
              <a:t>Noveduc</a:t>
            </a:r>
            <a:r>
              <a:rPr lang="es-MX" dirty="0"/>
              <a:t>. pp. 27-55 y 101-129.</a:t>
            </a:r>
          </a:p>
          <a:p>
            <a:r>
              <a:rPr lang="en-US" dirty="0" err="1"/>
              <a:t>Paquay</a:t>
            </a:r>
            <a:r>
              <a:rPr lang="en-US" dirty="0"/>
              <a:t>, L., </a:t>
            </a:r>
            <a:r>
              <a:rPr lang="en-US" dirty="0" err="1"/>
              <a:t>Altet</a:t>
            </a:r>
            <a:r>
              <a:rPr lang="en-US" dirty="0"/>
              <a:t>, M., </a:t>
            </a:r>
            <a:r>
              <a:rPr lang="en-US" dirty="0" err="1"/>
              <a:t>Charlier</a:t>
            </a:r>
            <a:r>
              <a:rPr lang="en-US" dirty="0"/>
              <a:t>, E., </a:t>
            </a:r>
            <a:r>
              <a:rPr lang="en-US" dirty="0" err="1"/>
              <a:t>Perrenoud</a:t>
            </a:r>
            <a:r>
              <a:rPr lang="en-US" dirty="0"/>
              <a:t>, P. (</a:t>
            </a:r>
            <a:r>
              <a:rPr lang="en-US" dirty="0" err="1"/>
              <a:t>coords</a:t>
            </a:r>
            <a:r>
              <a:rPr lang="en-US" dirty="0"/>
              <a:t>.). </a:t>
            </a:r>
            <a:r>
              <a:rPr lang="es-MX" dirty="0"/>
              <a:t>(2005). La formación profesional  del maestro. Estrategias y competencias. México: FCE. pp. 33-54, 197-221 y 265-308.</a:t>
            </a:r>
          </a:p>
          <a:p>
            <a:r>
              <a:rPr lang="es-MX" dirty="0"/>
              <a:t>Gimeno Sacristán, J. y Pérez Gómez, A. I. (2008). Comprender y transformar la enseñanza (12ª edición). Madrid: Morata.</a:t>
            </a:r>
          </a:p>
          <a:p>
            <a:r>
              <a:rPr lang="es-MX" dirty="0"/>
              <a:t> Artículos, ponencias, tesis, conferencias </a:t>
            </a:r>
            <a:r>
              <a:rPr lang="es-MX" dirty="0" err="1"/>
              <a:t>videograbadas</a:t>
            </a:r>
            <a:r>
              <a:rPr lang="es-MX" dirty="0"/>
              <a:t>, estudios de casos, trabajos de investigación en el campo educativo.</a:t>
            </a:r>
          </a:p>
        </p:txBody>
      </p:sp>
    </p:spTree>
    <p:extLst>
      <p:ext uri="{BB962C8B-B14F-4D97-AF65-F5344CB8AC3E}">
        <p14:creationId xmlns:p14="http://schemas.microsoft.com/office/powerpoint/2010/main" val="2804313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2267744" y="3356992"/>
            <a:ext cx="676875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2" name="Rectángulo 1"/>
          <p:cNvSpPr/>
          <p:nvPr/>
        </p:nvSpPr>
        <p:spPr>
          <a:xfrm>
            <a:off x="539552" y="1196752"/>
            <a:ext cx="8064896" cy="3416320"/>
          </a:xfrm>
          <a:prstGeom prst="rect">
            <a:avLst/>
          </a:prstGeom>
        </p:spPr>
        <p:txBody>
          <a:bodyPr wrap="square">
            <a:spAutoFit/>
          </a:bodyPr>
          <a:lstStyle/>
          <a:p>
            <a:r>
              <a:rPr lang="es-MX" b="1" dirty="0"/>
              <a:t>BIBLIOGRAFIA</a:t>
            </a:r>
          </a:p>
          <a:p>
            <a:endParaRPr lang="es-MX" dirty="0"/>
          </a:p>
          <a:p>
            <a:r>
              <a:rPr lang="es-MX" dirty="0" err="1"/>
              <a:t>Bransford</a:t>
            </a:r>
            <a:r>
              <a:rPr lang="es-MX" dirty="0"/>
              <a:t>, J. D., Brown, A. L. y </a:t>
            </a:r>
            <a:r>
              <a:rPr lang="es-MX" dirty="0" err="1"/>
              <a:t>Cocking</a:t>
            </a:r>
            <a:r>
              <a:rPr lang="es-MX" dirty="0"/>
              <a:t>, R. R. (2007) La creación de ambientes de aprendizaje en la escuela. Serie Cuadernos de la reforma. México: SEP. </a:t>
            </a:r>
            <a:r>
              <a:rPr lang="es-MX" dirty="0" err="1"/>
              <a:t>Pp</a:t>
            </a:r>
            <a:r>
              <a:rPr lang="es-MX" dirty="0"/>
              <a:t> 7-44. </a:t>
            </a:r>
            <a:r>
              <a:rPr lang="es-MX" dirty="0" err="1"/>
              <a:t>Monereo</a:t>
            </a:r>
            <a:r>
              <a:rPr lang="es-MX" dirty="0"/>
              <a:t>, C. (coord.), Castelló, M., </a:t>
            </a:r>
            <a:r>
              <a:rPr lang="es-MX" dirty="0" err="1"/>
              <a:t>Clariana</a:t>
            </a:r>
            <a:r>
              <a:rPr lang="es-MX" dirty="0"/>
              <a:t>, M., Palma, M., Pérez, M.L. (1999) Estrategias de enseñanza y aprendizaje. Formación del profesorado y aplicación en la escuela. Barcelona, España: </a:t>
            </a:r>
            <a:r>
              <a:rPr lang="es-MX" dirty="0" err="1"/>
              <a:t>Graó</a:t>
            </a:r>
            <a:r>
              <a:rPr lang="es-MX" dirty="0"/>
              <a:t>. </a:t>
            </a:r>
          </a:p>
          <a:p>
            <a:r>
              <a:rPr lang="es-MX" dirty="0"/>
              <a:t>Lozano, I. y Mercado, E. (2011). Cómo investigar la práctica docente. México: ISCEEM y ENSM.</a:t>
            </a:r>
            <a:br>
              <a:rPr lang="es-MX" dirty="0"/>
            </a:br>
            <a:r>
              <a:rPr lang="es-MX" dirty="0"/>
              <a:t>Perales, R. (coord.) (2006). La significación de la práctica educativa. México: Paidós.</a:t>
            </a:r>
            <a:br>
              <a:rPr lang="es-MX" dirty="0"/>
            </a:br>
            <a:r>
              <a:rPr lang="es-MX" dirty="0" err="1"/>
              <a:t>Perrenoud</a:t>
            </a:r>
            <a:r>
              <a:rPr lang="es-MX" dirty="0"/>
              <a:t>. </a:t>
            </a:r>
            <a:r>
              <a:rPr lang="es-MX" dirty="0" err="1"/>
              <a:t>Ph</a:t>
            </a:r>
            <a:r>
              <a:rPr lang="es-MX" dirty="0"/>
              <a:t>. (2010). Desarrollar la práctica reflexiva en el oficio de enseñar (5ª. </a:t>
            </a:r>
            <a:r>
              <a:rPr lang="es-MX" dirty="0" err="1"/>
              <a:t>Reimp</a:t>
            </a:r>
            <a:r>
              <a:rPr lang="es-MX" dirty="0"/>
              <a:t>.). México: GRAO, quinta reimpresión.</a:t>
            </a:r>
          </a:p>
        </p:txBody>
      </p:sp>
    </p:spTree>
    <p:extLst>
      <p:ext uri="{BB962C8B-B14F-4D97-AF65-F5344CB8AC3E}">
        <p14:creationId xmlns:p14="http://schemas.microsoft.com/office/powerpoint/2010/main" val="1441446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94614C93-F4E8-F008-16BD-22C790FE66F1}"/>
              </a:ext>
            </a:extLst>
          </p:cNvPr>
          <p:cNvGraphicFramePr>
            <a:graphicFrameLocks noGrp="1"/>
          </p:cNvGraphicFramePr>
          <p:nvPr>
            <p:extLst>
              <p:ext uri="{D42A27DB-BD31-4B8C-83A1-F6EECF244321}">
                <p14:modId xmlns:p14="http://schemas.microsoft.com/office/powerpoint/2010/main" val="1140079700"/>
              </p:ext>
            </p:extLst>
          </p:nvPr>
        </p:nvGraphicFramePr>
        <p:xfrm>
          <a:off x="333632" y="358345"/>
          <a:ext cx="8588021" cy="2688006"/>
        </p:xfrm>
        <a:graphic>
          <a:graphicData uri="http://schemas.openxmlformats.org/drawingml/2006/table">
            <a:tbl>
              <a:tblPr firstRow="1" firstCol="1" bandRow="1">
                <a:tableStyleId>{5C22544A-7EE6-4342-B048-85BDC9FD1C3A}</a:tableStyleId>
              </a:tblPr>
              <a:tblGrid>
                <a:gridCol w="3188189">
                  <a:extLst>
                    <a:ext uri="{9D8B030D-6E8A-4147-A177-3AD203B41FA5}">
                      <a16:colId xmlns:a16="http://schemas.microsoft.com/office/drawing/2014/main" val="2390988360"/>
                    </a:ext>
                  </a:extLst>
                </a:gridCol>
                <a:gridCol w="2699916">
                  <a:extLst>
                    <a:ext uri="{9D8B030D-6E8A-4147-A177-3AD203B41FA5}">
                      <a16:colId xmlns:a16="http://schemas.microsoft.com/office/drawing/2014/main" val="3269390792"/>
                    </a:ext>
                  </a:extLst>
                </a:gridCol>
                <a:gridCol w="2699916">
                  <a:extLst>
                    <a:ext uri="{9D8B030D-6E8A-4147-A177-3AD203B41FA5}">
                      <a16:colId xmlns:a16="http://schemas.microsoft.com/office/drawing/2014/main" val="2297369196"/>
                    </a:ext>
                  </a:extLst>
                </a:gridCol>
              </a:tblGrid>
              <a:tr h="0">
                <a:tc rowSpan="2">
                  <a:txBody>
                    <a:bodyPr/>
                    <a:lstStyle/>
                    <a:p>
                      <a:pPr algn="ctr">
                        <a:spcAft>
                          <a:spcPts val="0"/>
                        </a:spcAft>
                      </a:pPr>
                      <a:r>
                        <a:rPr lang="es-ES" sz="1800" dirty="0">
                          <a:effectLst/>
                        </a:rPr>
                        <a:t>Criterios de evaluación  por Unidad</a:t>
                      </a:r>
                    </a:p>
                  </a:txBody>
                  <a:tcPr marL="68580" marR="68580" marT="0" marB="0" anchor="ctr"/>
                </a:tc>
                <a:tc gridSpan="2">
                  <a:txBody>
                    <a:bodyPr/>
                    <a:lstStyle/>
                    <a:p>
                      <a:pPr algn="ctr">
                        <a:spcAft>
                          <a:spcPts val="0"/>
                        </a:spcAft>
                      </a:pPr>
                      <a:r>
                        <a:rPr lang="es-ES" sz="1800" dirty="0">
                          <a:effectLst/>
                        </a:rPr>
                        <a:t>Porcentajes de Evaluación</a:t>
                      </a:r>
                    </a:p>
                  </a:txBody>
                  <a:tcPr marL="68580" marR="68580" marT="0" marB="0" anchor="ctr"/>
                </a:tc>
                <a:tc hMerge="1">
                  <a:txBody>
                    <a:bodyPr/>
                    <a:lstStyle/>
                    <a:p>
                      <a:endParaRPr lang="es-ES"/>
                    </a:p>
                  </a:txBody>
                  <a:tcPr/>
                </a:tc>
                <a:extLst>
                  <a:ext uri="{0D108BD9-81ED-4DB2-BD59-A6C34878D82A}">
                    <a16:rowId xmlns:a16="http://schemas.microsoft.com/office/drawing/2014/main" val="2404943789"/>
                  </a:ext>
                </a:extLst>
              </a:tr>
              <a:tr h="0">
                <a:tc vMerge="1">
                  <a:txBody>
                    <a:bodyPr/>
                    <a:lstStyle/>
                    <a:p>
                      <a:endParaRPr lang="es-ES"/>
                    </a:p>
                  </a:txBody>
                  <a:tcPr/>
                </a:tc>
                <a:tc>
                  <a:txBody>
                    <a:bodyPr/>
                    <a:lstStyle/>
                    <a:p>
                      <a:pPr algn="ctr">
                        <a:spcAft>
                          <a:spcPts val="0"/>
                        </a:spcAft>
                      </a:pPr>
                      <a:r>
                        <a:rPr lang="es-ES" sz="1800" dirty="0">
                          <a:effectLst/>
                        </a:rPr>
                        <a:t>Formativa</a:t>
                      </a:r>
                    </a:p>
                  </a:txBody>
                  <a:tcPr marL="68580" marR="68580" marT="0" marB="0" anchor="ctr"/>
                </a:tc>
                <a:tc>
                  <a:txBody>
                    <a:bodyPr/>
                    <a:lstStyle/>
                    <a:p>
                      <a:pPr algn="ctr">
                        <a:spcAft>
                          <a:spcPts val="0"/>
                        </a:spcAft>
                      </a:pPr>
                      <a:r>
                        <a:rPr lang="es-ES" sz="1800" dirty="0">
                          <a:effectLst/>
                        </a:rPr>
                        <a:t>Sumativa</a:t>
                      </a:r>
                    </a:p>
                  </a:txBody>
                  <a:tcPr marL="68580" marR="68580" marT="0" marB="0" anchor="ctr"/>
                </a:tc>
                <a:extLst>
                  <a:ext uri="{0D108BD9-81ED-4DB2-BD59-A6C34878D82A}">
                    <a16:rowId xmlns:a16="http://schemas.microsoft.com/office/drawing/2014/main" val="1597184944"/>
                  </a:ext>
                </a:extLst>
              </a:tr>
              <a:tr h="432486">
                <a:tc>
                  <a:txBody>
                    <a:bodyPr/>
                    <a:lstStyle/>
                    <a:p>
                      <a:pPr algn="just">
                        <a:spcAft>
                          <a:spcPts val="0"/>
                        </a:spcAft>
                      </a:pPr>
                      <a:r>
                        <a:rPr lang="es-ES" sz="1600" dirty="0">
                          <a:effectLst/>
                        </a:rPr>
                        <a:t>Participación (asistencia)</a:t>
                      </a:r>
                    </a:p>
                  </a:txBody>
                  <a:tcPr marL="68580" marR="68580" marT="0" marB="0" anchor="ctr"/>
                </a:tc>
                <a:tc>
                  <a:txBody>
                    <a:bodyPr/>
                    <a:lstStyle/>
                    <a:p>
                      <a:pPr algn="ctr">
                        <a:spcAft>
                          <a:spcPts val="0"/>
                        </a:spcAft>
                      </a:pPr>
                      <a:r>
                        <a:rPr lang="es-ES" dirty="0">
                          <a:effectLst/>
                        </a:rPr>
                        <a:t>10%</a:t>
                      </a:r>
                    </a:p>
                  </a:txBody>
                  <a:tcPr marL="68580" marR="68580" marT="0" marB="0" anchor="ctr"/>
                </a:tc>
                <a:tc>
                  <a:txBody>
                    <a:bodyPr/>
                    <a:lstStyle/>
                    <a:p>
                      <a:pPr algn="ctr">
                        <a:spcAft>
                          <a:spcPts val="0"/>
                        </a:spcAft>
                      </a:pPr>
                      <a:endParaRPr lang="es-ES" dirty="0">
                        <a:effectLst/>
                      </a:endParaRPr>
                    </a:p>
                  </a:txBody>
                  <a:tcPr marL="68580" marR="68580" marT="0" marB="0" anchor="ctr"/>
                </a:tc>
                <a:extLst>
                  <a:ext uri="{0D108BD9-81ED-4DB2-BD59-A6C34878D82A}">
                    <a16:rowId xmlns:a16="http://schemas.microsoft.com/office/drawing/2014/main" val="617033686"/>
                  </a:ext>
                </a:extLst>
              </a:tr>
              <a:tr h="407152">
                <a:tc>
                  <a:txBody>
                    <a:bodyPr/>
                    <a:lstStyle/>
                    <a:p>
                      <a:pPr lvl="0" algn="just">
                        <a:lnSpc>
                          <a:spcPct val="100000"/>
                        </a:lnSpc>
                        <a:spcBef>
                          <a:spcPts val="0"/>
                        </a:spcBef>
                        <a:spcAft>
                          <a:spcPts val="0"/>
                        </a:spcAft>
                        <a:buNone/>
                      </a:pPr>
                      <a:r>
                        <a:rPr lang="es-ES" sz="1600" b="1" i="0" u="none" strike="noStrike" noProof="0" dirty="0">
                          <a:effectLst/>
                          <a:latin typeface="Trebuchet MS"/>
                        </a:rPr>
                        <a:t>Trabajos escritos y actividades</a:t>
                      </a:r>
                    </a:p>
                    <a:p>
                      <a:pPr lvl="0" algn="just">
                        <a:spcAft>
                          <a:spcPts val="0"/>
                        </a:spcAft>
                        <a:buNone/>
                      </a:pPr>
                      <a:endParaRPr lang="es-ES" sz="1600" dirty="0">
                        <a:effectLst/>
                      </a:endParaRPr>
                    </a:p>
                  </a:txBody>
                  <a:tcPr marL="68580" marR="68580" marT="0" marB="0" anchor="ctr"/>
                </a:tc>
                <a:tc>
                  <a:txBody>
                    <a:bodyPr/>
                    <a:lstStyle/>
                    <a:p>
                      <a:pPr algn="ctr">
                        <a:spcAft>
                          <a:spcPts val="0"/>
                        </a:spcAft>
                      </a:pPr>
                      <a:r>
                        <a:rPr lang="es-ES" dirty="0">
                          <a:effectLst/>
                        </a:rPr>
                        <a:t>50%</a:t>
                      </a:r>
                    </a:p>
                  </a:txBody>
                  <a:tcPr marL="68580" marR="68580" marT="0" marB="0" anchor="ctr"/>
                </a:tc>
                <a:tc>
                  <a:txBody>
                    <a:bodyPr/>
                    <a:lstStyle/>
                    <a:p>
                      <a:pPr algn="ctr">
                        <a:spcAft>
                          <a:spcPts val="0"/>
                        </a:spcAft>
                      </a:pPr>
                      <a:endParaRPr lang="es-ES" dirty="0">
                        <a:effectLst/>
                      </a:endParaRPr>
                    </a:p>
                  </a:txBody>
                  <a:tcPr marL="68580" marR="68580" marT="0" marB="0" anchor="ctr"/>
                </a:tc>
                <a:extLst>
                  <a:ext uri="{0D108BD9-81ED-4DB2-BD59-A6C34878D82A}">
                    <a16:rowId xmlns:a16="http://schemas.microsoft.com/office/drawing/2014/main" val="2304790214"/>
                  </a:ext>
                </a:extLst>
              </a:tr>
              <a:tr h="1119669">
                <a:tc>
                  <a:txBody>
                    <a:bodyPr/>
                    <a:lstStyle/>
                    <a:p>
                      <a:pPr algn="just">
                        <a:spcAft>
                          <a:spcPts val="0"/>
                        </a:spcAft>
                      </a:pPr>
                      <a:r>
                        <a:rPr lang="es-ES" sz="1600" dirty="0">
                          <a:effectLst/>
                        </a:rPr>
                        <a:t>Portafolio</a:t>
                      </a:r>
                    </a:p>
                  </a:txBody>
                  <a:tcPr marL="68580" marR="68580" marT="0" marB="0" anchor="ctr"/>
                </a:tc>
                <a:tc>
                  <a:txBody>
                    <a:bodyPr/>
                    <a:lstStyle/>
                    <a:p>
                      <a:pPr algn="ctr">
                        <a:spcAft>
                          <a:spcPts val="0"/>
                        </a:spcAft>
                      </a:pPr>
                      <a:r>
                        <a:rPr lang="es-ES" sz="1600" dirty="0">
                          <a:effectLst/>
                        </a:rPr>
                        <a:t>Heteroevaluación:</a:t>
                      </a:r>
                    </a:p>
                    <a:p>
                      <a:pPr algn="ctr">
                        <a:spcAft>
                          <a:spcPts val="0"/>
                        </a:spcAft>
                      </a:pPr>
                      <a:r>
                        <a:rPr lang="es-ES" sz="1600" dirty="0">
                          <a:effectLst/>
                        </a:rPr>
                        <a:t>38%</a:t>
                      </a:r>
                    </a:p>
                    <a:p>
                      <a:pPr algn="ctr">
                        <a:spcAft>
                          <a:spcPts val="0"/>
                        </a:spcAft>
                      </a:pPr>
                      <a:r>
                        <a:rPr lang="es-ES" sz="1600" dirty="0">
                          <a:effectLst/>
                        </a:rPr>
                        <a:t>Coevaluación: 1%</a:t>
                      </a:r>
                    </a:p>
                    <a:p>
                      <a:pPr algn="ctr">
                        <a:spcAft>
                          <a:spcPts val="0"/>
                        </a:spcAft>
                      </a:pPr>
                      <a:r>
                        <a:rPr lang="es-ES" sz="1600" dirty="0">
                          <a:effectLst/>
                        </a:rPr>
                        <a:t>Autoevaluación 1%</a:t>
                      </a:r>
                    </a:p>
                    <a:p>
                      <a:pPr algn="ctr">
                        <a:spcAft>
                          <a:spcPts val="0"/>
                        </a:spcAft>
                      </a:pPr>
                      <a:r>
                        <a:rPr lang="es-ES" sz="1600" dirty="0">
                          <a:effectLst/>
                        </a:rPr>
                        <a:t>Total: 40%</a:t>
                      </a:r>
                    </a:p>
                  </a:txBody>
                  <a:tcPr marL="68580" marR="68580" marT="0" marB="0" anchor="ctr"/>
                </a:tc>
                <a:tc>
                  <a:txBody>
                    <a:bodyPr/>
                    <a:lstStyle/>
                    <a:p>
                      <a:pPr algn="ctr">
                        <a:spcAft>
                          <a:spcPts val="0"/>
                        </a:spcAft>
                      </a:pPr>
                      <a:endParaRPr lang="es-ES" dirty="0">
                        <a:effectLst/>
                      </a:endParaRPr>
                    </a:p>
                  </a:txBody>
                  <a:tcPr marL="68580" marR="68580" marT="0" marB="0" anchor="ctr"/>
                </a:tc>
                <a:extLst>
                  <a:ext uri="{0D108BD9-81ED-4DB2-BD59-A6C34878D82A}">
                    <a16:rowId xmlns:a16="http://schemas.microsoft.com/office/drawing/2014/main" val="1253176045"/>
                  </a:ext>
                </a:extLst>
              </a:tr>
            </a:tbl>
          </a:graphicData>
        </a:graphic>
      </p:graphicFrame>
      <p:graphicFrame>
        <p:nvGraphicFramePr>
          <p:cNvPr id="5" name="Tabla 4">
            <a:extLst>
              <a:ext uri="{FF2B5EF4-FFF2-40B4-BE49-F238E27FC236}">
                <a16:creationId xmlns:a16="http://schemas.microsoft.com/office/drawing/2014/main" id="{3C0BB5BF-5C53-5C29-CF92-4BE81BF74AF3}"/>
              </a:ext>
            </a:extLst>
          </p:cNvPr>
          <p:cNvGraphicFramePr>
            <a:graphicFrameLocks noGrp="1"/>
          </p:cNvGraphicFramePr>
          <p:nvPr>
            <p:extLst>
              <p:ext uri="{D42A27DB-BD31-4B8C-83A1-F6EECF244321}">
                <p14:modId xmlns:p14="http://schemas.microsoft.com/office/powerpoint/2010/main" val="2692959360"/>
              </p:ext>
            </p:extLst>
          </p:nvPr>
        </p:nvGraphicFramePr>
        <p:xfrm>
          <a:off x="308918" y="3089189"/>
          <a:ext cx="8618667" cy="3410462"/>
        </p:xfrm>
        <a:graphic>
          <a:graphicData uri="http://schemas.openxmlformats.org/drawingml/2006/table">
            <a:tbl>
              <a:tblPr firstRow="1" firstCol="1" bandRow="1">
                <a:tableStyleId>{5C22544A-7EE6-4342-B048-85BDC9FD1C3A}</a:tableStyleId>
              </a:tblPr>
              <a:tblGrid>
                <a:gridCol w="3398108">
                  <a:extLst>
                    <a:ext uri="{9D8B030D-6E8A-4147-A177-3AD203B41FA5}">
                      <a16:colId xmlns:a16="http://schemas.microsoft.com/office/drawing/2014/main" val="1313889474"/>
                    </a:ext>
                  </a:extLst>
                </a:gridCol>
                <a:gridCol w="2412025">
                  <a:extLst>
                    <a:ext uri="{9D8B030D-6E8A-4147-A177-3AD203B41FA5}">
                      <a16:colId xmlns:a16="http://schemas.microsoft.com/office/drawing/2014/main" val="1961576521"/>
                    </a:ext>
                  </a:extLst>
                </a:gridCol>
                <a:gridCol w="2808534">
                  <a:extLst>
                    <a:ext uri="{9D8B030D-6E8A-4147-A177-3AD203B41FA5}">
                      <a16:colId xmlns:a16="http://schemas.microsoft.com/office/drawing/2014/main" val="720077262"/>
                    </a:ext>
                  </a:extLst>
                </a:gridCol>
              </a:tblGrid>
              <a:tr h="932356">
                <a:tc>
                  <a:txBody>
                    <a:bodyPr/>
                    <a:lstStyle/>
                    <a:p>
                      <a:pPr algn="ctr">
                        <a:spcAft>
                          <a:spcPts val="0"/>
                        </a:spcAft>
                      </a:pPr>
                      <a:r>
                        <a:rPr lang="es-ES" sz="1800" dirty="0">
                          <a:effectLst/>
                        </a:rPr>
                        <a:t>Criterios de evaluación  Semestral por curso</a:t>
                      </a:r>
                    </a:p>
                  </a:txBody>
                  <a:tcPr marL="68580" marR="68580" marT="0" marB="0" anchor="ctr"/>
                </a:tc>
                <a:tc gridSpan="2">
                  <a:txBody>
                    <a:bodyPr/>
                    <a:lstStyle/>
                    <a:p>
                      <a:pPr algn="ctr">
                        <a:spcAft>
                          <a:spcPts val="0"/>
                        </a:spcAft>
                      </a:pPr>
                      <a:r>
                        <a:rPr lang="es-ES" sz="1800" dirty="0">
                          <a:effectLst/>
                        </a:rPr>
                        <a:t>Porcentajes de Evaluación</a:t>
                      </a:r>
                    </a:p>
                  </a:txBody>
                  <a:tcPr marL="68580" marR="68580" marT="0" marB="0" anchor="ctr"/>
                </a:tc>
                <a:tc hMerge="1">
                  <a:txBody>
                    <a:bodyPr/>
                    <a:lstStyle/>
                    <a:p>
                      <a:endParaRPr lang="es-ES"/>
                    </a:p>
                  </a:txBody>
                  <a:tcPr/>
                </a:tc>
                <a:extLst>
                  <a:ext uri="{0D108BD9-81ED-4DB2-BD59-A6C34878D82A}">
                    <a16:rowId xmlns:a16="http://schemas.microsoft.com/office/drawing/2014/main" val="1853204416"/>
                  </a:ext>
                </a:extLst>
              </a:tr>
              <a:tr h="1508945">
                <a:tc>
                  <a:txBody>
                    <a:bodyPr/>
                    <a:lstStyle/>
                    <a:p>
                      <a:pPr algn="just">
                        <a:spcAft>
                          <a:spcPts val="0"/>
                        </a:spcAft>
                      </a:pPr>
                      <a:r>
                        <a:rPr lang="es-ES" sz="1600" dirty="0">
                          <a:effectLst/>
                        </a:rPr>
                        <a:t>El promedio de las unidades</a:t>
                      </a:r>
                    </a:p>
                  </a:txBody>
                  <a:tcPr marL="68580" marR="68580" marT="0" marB="0" anchor="ctr"/>
                </a:tc>
                <a:tc>
                  <a:txBody>
                    <a:bodyPr/>
                    <a:lstStyle/>
                    <a:p>
                      <a:pPr>
                        <a:spcAft>
                          <a:spcPts val="0"/>
                        </a:spcAft>
                      </a:pPr>
                      <a:endParaRPr lang="es-ES" dirty="0">
                        <a:effectLst/>
                      </a:endParaRPr>
                    </a:p>
                  </a:txBody>
                  <a:tcPr marL="68580" marR="68580" marT="0" marB="0" anchor="ctr"/>
                </a:tc>
                <a:tc>
                  <a:txBody>
                    <a:bodyPr/>
                    <a:lstStyle/>
                    <a:p>
                      <a:pPr algn="ctr">
                        <a:spcAft>
                          <a:spcPts val="0"/>
                        </a:spcAft>
                      </a:pPr>
                      <a:r>
                        <a:rPr lang="es-ES" dirty="0">
                          <a:effectLst/>
                        </a:rPr>
                        <a:t>50%</a:t>
                      </a:r>
                    </a:p>
                  </a:txBody>
                  <a:tcPr marL="68580" marR="68580" marT="0" marB="0" anchor="ctr"/>
                </a:tc>
                <a:extLst>
                  <a:ext uri="{0D108BD9-81ED-4DB2-BD59-A6C34878D82A}">
                    <a16:rowId xmlns:a16="http://schemas.microsoft.com/office/drawing/2014/main" val="2892226205"/>
                  </a:ext>
                </a:extLst>
              </a:tr>
              <a:tr h="969161">
                <a:tc>
                  <a:txBody>
                    <a:bodyPr/>
                    <a:lstStyle/>
                    <a:p>
                      <a:pPr algn="just">
                        <a:spcAft>
                          <a:spcPts val="0"/>
                        </a:spcAft>
                      </a:pPr>
                      <a:r>
                        <a:rPr lang="es-ES" sz="1600" dirty="0">
                          <a:effectLst/>
                        </a:rPr>
                        <a:t>Evidencia final</a:t>
                      </a:r>
                    </a:p>
                  </a:txBody>
                  <a:tcPr marL="68580" marR="68580" marT="0" marB="0" anchor="ctr"/>
                </a:tc>
                <a:tc>
                  <a:txBody>
                    <a:bodyPr/>
                    <a:lstStyle/>
                    <a:p>
                      <a:pPr algn="ctr">
                        <a:spcAft>
                          <a:spcPts val="0"/>
                        </a:spcAft>
                      </a:pPr>
                      <a:r>
                        <a:rPr lang="es-ES" sz="1800" dirty="0">
                          <a:effectLst/>
                        </a:rPr>
                        <a:t>50%</a:t>
                      </a:r>
                    </a:p>
                  </a:txBody>
                  <a:tcPr marL="68580" marR="68580" marT="0" marB="0" anchor="ctr"/>
                </a:tc>
                <a:tc>
                  <a:txBody>
                    <a:bodyPr/>
                    <a:lstStyle/>
                    <a:p>
                      <a:pPr algn="ctr">
                        <a:spcAft>
                          <a:spcPts val="0"/>
                        </a:spcAft>
                      </a:pPr>
                      <a:endParaRPr lang="es-ES" dirty="0">
                        <a:effectLst/>
                      </a:endParaRPr>
                    </a:p>
                  </a:txBody>
                  <a:tcPr marL="68580" marR="68580" marT="0" marB="0" anchor="ctr"/>
                </a:tc>
                <a:extLst>
                  <a:ext uri="{0D108BD9-81ED-4DB2-BD59-A6C34878D82A}">
                    <a16:rowId xmlns:a16="http://schemas.microsoft.com/office/drawing/2014/main" val="199723288"/>
                  </a:ext>
                </a:extLst>
              </a:tr>
            </a:tbl>
          </a:graphicData>
        </a:graphic>
      </p:graphicFrame>
      <p:sp>
        <p:nvSpPr>
          <p:cNvPr id="6" name="CuadroTexto 5">
            <a:extLst>
              <a:ext uri="{FF2B5EF4-FFF2-40B4-BE49-F238E27FC236}">
                <a16:creationId xmlns:a16="http://schemas.microsoft.com/office/drawing/2014/main" id="{DEAC7D57-523B-FAB1-0436-0010E697FE38}"/>
              </a:ext>
            </a:extLst>
          </p:cNvPr>
          <p:cNvSpPr txBox="1"/>
          <p:nvPr/>
        </p:nvSpPr>
        <p:spPr>
          <a:xfrm>
            <a:off x="3200400" y="3200400"/>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n-US" sz="1200" b="1"/>
          </a:p>
        </p:txBody>
      </p:sp>
    </p:spTree>
    <p:extLst>
      <p:ext uri="{BB962C8B-B14F-4D97-AF65-F5344CB8AC3E}">
        <p14:creationId xmlns:p14="http://schemas.microsoft.com/office/powerpoint/2010/main" val="3209631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C1A0D5-695C-79A5-2FDE-DD52A4740769}"/>
              </a:ext>
            </a:extLst>
          </p:cNvPr>
          <p:cNvSpPr>
            <a:spLocks noGrp="1"/>
          </p:cNvSpPr>
          <p:nvPr>
            <p:ph type="title"/>
          </p:nvPr>
        </p:nvSpPr>
        <p:spPr>
          <a:xfrm>
            <a:off x="609599" y="609600"/>
            <a:ext cx="8287723" cy="616465"/>
          </a:xfrm>
        </p:spPr>
        <p:txBody>
          <a:bodyPr>
            <a:normAutofit fontScale="90000"/>
          </a:bodyPr>
          <a:lstStyle/>
          <a:p>
            <a:r>
              <a:rPr lang="es-ES" dirty="0"/>
              <a:t>CONSIDERACIONES</a:t>
            </a:r>
          </a:p>
        </p:txBody>
      </p:sp>
      <p:sp>
        <p:nvSpPr>
          <p:cNvPr id="3" name="Marcador de contenido 2">
            <a:extLst>
              <a:ext uri="{FF2B5EF4-FFF2-40B4-BE49-F238E27FC236}">
                <a16:creationId xmlns:a16="http://schemas.microsoft.com/office/drawing/2014/main" id="{7EE08365-95E6-3347-8754-FE96BDEA5EDC}"/>
              </a:ext>
            </a:extLst>
          </p:cNvPr>
          <p:cNvSpPr>
            <a:spLocks noGrp="1"/>
          </p:cNvSpPr>
          <p:nvPr>
            <p:ph idx="1"/>
          </p:nvPr>
        </p:nvSpPr>
        <p:spPr>
          <a:xfrm>
            <a:off x="609599" y="1221477"/>
            <a:ext cx="8225941" cy="5388296"/>
          </a:xfrm>
        </p:spPr>
        <p:txBody>
          <a:bodyPr vert="horz" lIns="91440" tIns="45720" rIns="91440" bIns="45720" rtlCol="0" anchor="t">
            <a:normAutofit lnSpcReduction="10000"/>
          </a:bodyPr>
          <a:lstStyle/>
          <a:p>
            <a:r>
              <a:rPr lang="es-ES" dirty="0">
                <a:ea typeface="+mn-lt"/>
                <a:cs typeface="+mn-lt"/>
              </a:rPr>
              <a:t>La buena actitud y disposición, respeto y atención será factor determinante para la aprobación de los cursos.</a:t>
            </a:r>
          </a:p>
          <a:p>
            <a:endParaRPr lang="es-ES" dirty="0">
              <a:ea typeface="+mn-lt"/>
              <a:cs typeface="+mn-lt"/>
            </a:endParaRPr>
          </a:p>
          <a:p>
            <a:r>
              <a:rPr lang="es-ES" dirty="0">
                <a:ea typeface="+mn-lt"/>
                <a:cs typeface="+mn-lt"/>
              </a:rPr>
              <a:t>Todas las unidades deben ser acreditadas con el mínimo de 6 y con una asistencia del 85 % por unidad evaluada.  </a:t>
            </a:r>
            <a:endParaRPr lang="es-ES" dirty="0"/>
          </a:p>
          <a:p>
            <a:pPr algn="just"/>
            <a:endParaRPr lang="es-ES" dirty="0">
              <a:ea typeface="+mn-lt"/>
              <a:cs typeface="+mn-lt"/>
            </a:endParaRPr>
          </a:p>
          <a:p>
            <a:pPr algn="just"/>
            <a:r>
              <a:rPr lang="es-ES" dirty="0">
                <a:ea typeface="+mn-lt"/>
                <a:cs typeface="+mn-lt"/>
              </a:rPr>
              <a:t>En el caso del apartado de asistencia y participación se tomará en cuenta la entrega de los trabajos escritos como parte de este aspecto.   </a:t>
            </a:r>
            <a:endParaRPr lang="es-ES" dirty="0"/>
          </a:p>
          <a:p>
            <a:pPr algn="just"/>
            <a:endParaRPr lang="es-ES" dirty="0">
              <a:ea typeface="+mn-lt"/>
              <a:cs typeface="+mn-lt"/>
            </a:endParaRPr>
          </a:p>
          <a:p>
            <a:pPr algn="just"/>
            <a:r>
              <a:rPr lang="es-ES" dirty="0">
                <a:ea typeface="+mn-lt"/>
                <a:cs typeface="+mn-lt"/>
              </a:rPr>
              <a:t>Todas las evidencias (desempeño, conocimiento y de producto) que muestre el alumno a través del portafolio, serán acompañadas de Rúbricas, Listas de cotejo y /o Escalas de estimación que previamente dio a conocer el docente.  </a:t>
            </a:r>
            <a:endParaRPr lang="es-ES" dirty="0"/>
          </a:p>
          <a:p>
            <a:pPr algn="just"/>
            <a:endParaRPr lang="es-ES" dirty="0">
              <a:ea typeface="+mn-lt"/>
              <a:cs typeface="+mn-lt"/>
            </a:endParaRPr>
          </a:p>
          <a:p>
            <a:pPr algn="just"/>
            <a:r>
              <a:rPr lang="es-ES" dirty="0">
                <a:ea typeface="+mn-lt"/>
                <a:cs typeface="+mn-lt"/>
              </a:rPr>
              <a:t>Si por alguna razón se encuentra en los trabajos elaborados por los alumnos normalista el plagio (copia) la calificación de este trabajo será de cero.</a:t>
            </a:r>
            <a:endParaRPr lang="es-ES"/>
          </a:p>
          <a:p>
            <a:endParaRPr lang="es-ES" dirty="0"/>
          </a:p>
        </p:txBody>
      </p:sp>
    </p:spTree>
    <p:extLst>
      <p:ext uri="{BB962C8B-B14F-4D97-AF65-F5344CB8AC3E}">
        <p14:creationId xmlns:p14="http://schemas.microsoft.com/office/powerpoint/2010/main" val="511935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E91D7-1087-CCF0-2784-5DAB16DCFDBE}"/>
              </a:ext>
            </a:extLst>
          </p:cNvPr>
          <p:cNvSpPr>
            <a:spLocks noGrp="1"/>
          </p:cNvSpPr>
          <p:nvPr>
            <p:ph type="title"/>
          </p:nvPr>
        </p:nvSpPr>
        <p:spPr>
          <a:xfrm>
            <a:off x="609599" y="374822"/>
            <a:ext cx="8312437" cy="987167"/>
          </a:xfrm>
        </p:spPr>
        <p:txBody>
          <a:bodyPr>
            <a:normAutofit fontScale="90000"/>
          </a:bodyPr>
          <a:lstStyle/>
          <a:p>
            <a:r>
              <a:rPr lang="es-ES" dirty="0"/>
              <a:t>FECHAS DE OBSERVACIÓN, AYUDANTÍA Y PRÁCTICA</a:t>
            </a:r>
          </a:p>
        </p:txBody>
      </p:sp>
      <p:sp>
        <p:nvSpPr>
          <p:cNvPr id="3" name="Marcador de contenido 2">
            <a:extLst>
              <a:ext uri="{FF2B5EF4-FFF2-40B4-BE49-F238E27FC236}">
                <a16:creationId xmlns:a16="http://schemas.microsoft.com/office/drawing/2014/main" id="{F50BC1EF-95CA-BD8B-1677-F79C68476BE1}"/>
              </a:ext>
            </a:extLst>
          </p:cNvPr>
          <p:cNvSpPr>
            <a:spLocks noGrp="1"/>
          </p:cNvSpPr>
          <p:nvPr>
            <p:ph idx="1"/>
          </p:nvPr>
        </p:nvSpPr>
        <p:spPr>
          <a:xfrm>
            <a:off x="609599" y="1592180"/>
            <a:ext cx="8312438" cy="4449183"/>
          </a:xfrm>
        </p:spPr>
        <p:txBody>
          <a:bodyPr vert="horz" lIns="91440" tIns="45720" rIns="91440" bIns="45720" rtlCol="0" anchor="t">
            <a:normAutofit/>
          </a:bodyPr>
          <a:lstStyle/>
          <a:p>
            <a:r>
              <a:rPr lang="es-ES" sz="2800" dirty="0"/>
              <a:t>1ra Jornada  del 3 al 7 de octubre</a:t>
            </a:r>
          </a:p>
          <a:p>
            <a:pPr marL="0" indent="0">
              <a:buNone/>
            </a:pPr>
            <a:r>
              <a:rPr lang="es-ES" sz="2800" dirty="0"/>
              <a:t>(3, 4 y 5)</a:t>
            </a:r>
          </a:p>
          <a:p>
            <a:pPr marL="0" indent="0">
              <a:buNone/>
            </a:pPr>
            <a:endParaRPr lang="es-ES" sz="2800" dirty="0"/>
          </a:p>
          <a:p>
            <a:pPr>
              <a:buFont typeface="Wingdings" charset="2"/>
              <a:buChar char="Ø"/>
            </a:pPr>
            <a:r>
              <a:rPr lang="es-ES" sz="2800" dirty="0"/>
              <a:t>2da Jornada del 31 de octubre al 4 de noviembre</a:t>
            </a:r>
          </a:p>
          <a:p>
            <a:pPr marL="0" indent="0">
              <a:buNone/>
            </a:pPr>
            <a:r>
              <a:rPr lang="es-ES" sz="2800" dirty="0"/>
              <a:t>( 1, 3 y 4)</a:t>
            </a:r>
          </a:p>
          <a:p>
            <a:pPr marL="0" indent="0">
              <a:buNone/>
            </a:pPr>
            <a:endParaRPr lang="es-ES" sz="2800" dirty="0"/>
          </a:p>
          <a:p>
            <a:pPr>
              <a:buFont typeface="Wingdings" charset="2"/>
              <a:buChar char="Ø"/>
            </a:pPr>
            <a:r>
              <a:rPr lang="es-ES" sz="2800" dirty="0"/>
              <a:t>3ra Jornada del 5 al 9 de diciembre</a:t>
            </a:r>
          </a:p>
          <a:p>
            <a:pPr marL="0" indent="0">
              <a:buNone/>
            </a:pPr>
            <a:endParaRPr lang="es-ES" sz="2800" dirty="0"/>
          </a:p>
          <a:p>
            <a:endParaRPr lang="es-ES" sz="2800" dirty="0"/>
          </a:p>
        </p:txBody>
      </p:sp>
    </p:spTree>
    <p:extLst>
      <p:ext uri="{BB962C8B-B14F-4D97-AF65-F5344CB8AC3E}">
        <p14:creationId xmlns:p14="http://schemas.microsoft.com/office/powerpoint/2010/main" val="1730903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FE99C6-259C-516F-488B-D6A02D9034B9}"/>
              </a:ext>
            </a:extLst>
          </p:cNvPr>
          <p:cNvSpPr>
            <a:spLocks noGrp="1"/>
          </p:cNvSpPr>
          <p:nvPr>
            <p:ph type="title"/>
          </p:nvPr>
        </p:nvSpPr>
        <p:spPr>
          <a:xfrm>
            <a:off x="609599" y="350109"/>
            <a:ext cx="8102372" cy="777102"/>
          </a:xfrm>
        </p:spPr>
        <p:txBody>
          <a:bodyPr>
            <a:normAutofit/>
          </a:bodyPr>
          <a:lstStyle/>
          <a:p>
            <a:r>
              <a:rPr lang="es-ES" dirty="0"/>
              <a:t>EVIDENCIAS</a:t>
            </a:r>
          </a:p>
        </p:txBody>
      </p:sp>
      <p:sp>
        <p:nvSpPr>
          <p:cNvPr id="3" name="Marcador de contenido 2">
            <a:extLst>
              <a:ext uri="{FF2B5EF4-FFF2-40B4-BE49-F238E27FC236}">
                <a16:creationId xmlns:a16="http://schemas.microsoft.com/office/drawing/2014/main" id="{A921FCAA-484A-BBB7-69F9-CCA2DF2A6E21}"/>
              </a:ext>
            </a:extLst>
          </p:cNvPr>
          <p:cNvSpPr>
            <a:spLocks noGrp="1"/>
          </p:cNvSpPr>
          <p:nvPr>
            <p:ph idx="1"/>
          </p:nvPr>
        </p:nvSpPr>
        <p:spPr>
          <a:xfrm>
            <a:off x="609599" y="949630"/>
            <a:ext cx="8139443" cy="5561289"/>
          </a:xfrm>
        </p:spPr>
        <p:txBody>
          <a:bodyPr vert="horz" lIns="91440" tIns="45720" rIns="91440" bIns="45720" rtlCol="0" anchor="t">
            <a:normAutofit/>
          </a:bodyPr>
          <a:lstStyle/>
          <a:p>
            <a:r>
              <a:rPr lang="es-ES" dirty="0"/>
              <a:t>Unidad I</a:t>
            </a:r>
          </a:p>
          <a:p>
            <a:pPr marL="0" indent="0">
              <a:buNone/>
            </a:pPr>
            <a:r>
              <a:rPr lang="es-ES" dirty="0">
                <a:ea typeface="+mn-lt"/>
                <a:cs typeface="+mn-lt"/>
              </a:rPr>
              <a:t>El estudiante estructurare un Ensayo en el cual recupere de manera reflexiva y crítica la función social de la escuela y la apropiación de la cultura escolar, destacando la función del docente en la construcción de ambientes de aprendizaje inclusivos y las adecuaciones curriculares en el aula de clase. </a:t>
            </a:r>
          </a:p>
          <a:p>
            <a:r>
              <a:rPr lang="es-ES" dirty="0"/>
              <a:t>Unidad II</a:t>
            </a:r>
          </a:p>
          <a:p>
            <a:pPr marL="0" indent="0">
              <a:buNone/>
            </a:pPr>
            <a:r>
              <a:rPr lang="es-ES" b="1" dirty="0">
                <a:ea typeface="+mn-lt"/>
                <a:cs typeface="+mn-lt"/>
              </a:rPr>
              <a:t>Relato Biográfico Construye una narrativa donde describe, analiza y reflexiona su experiencia </a:t>
            </a:r>
            <a:r>
              <a:rPr lang="es-ES" dirty="0">
                <a:ea typeface="+mn-lt"/>
                <a:cs typeface="+mn-lt"/>
              </a:rPr>
              <a:t>de las observaciones y entrevistas. Identificando la intervención de los diferentes campos de formación, así como la construcción de ambientes de aprendizaje (Plan y programas de estudio, enfoques, estrategias de evaluación contextos culturales, sociolingüísticos y escolares).</a:t>
            </a:r>
            <a:endParaRPr lang="es-ES" dirty="0"/>
          </a:p>
          <a:p>
            <a:pPr marL="285750" indent="-285750">
              <a:buFont typeface="Wingdings" charset="2"/>
              <a:buChar char="Ø"/>
            </a:pPr>
            <a:r>
              <a:rPr lang="es-ES" dirty="0"/>
              <a:t>Unidad III </a:t>
            </a:r>
          </a:p>
          <a:p>
            <a:pPr marL="0" indent="0">
              <a:buNone/>
            </a:pPr>
            <a:r>
              <a:rPr lang="es-ES" dirty="0"/>
              <a:t>Planes de clases. </a:t>
            </a:r>
          </a:p>
          <a:p>
            <a:pPr marL="285750" indent="-285750">
              <a:buFont typeface="Wingdings" charset="2"/>
              <a:buChar char="Ø"/>
            </a:pPr>
            <a:r>
              <a:rPr lang="es-ES" dirty="0"/>
              <a:t>Evidencia integradora Informe de práctica</a:t>
            </a:r>
          </a:p>
          <a:p>
            <a:pPr marL="0" indent="0">
              <a:buNone/>
            </a:pPr>
            <a:endParaRPr lang="es-ES" dirty="0"/>
          </a:p>
          <a:p>
            <a:pPr marL="0" indent="0">
              <a:buNone/>
            </a:pPr>
            <a:endParaRPr lang="es-ES" dirty="0"/>
          </a:p>
        </p:txBody>
      </p:sp>
    </p:spTree>
    <p:extLst>
      <p:ext uri="{BB962C8B-B14F-4D97-AF65-F5344CB8AC3E}">
        <p14:creationId xmlns:p14="http://schemas.microsoft.com/office/powerpoint/2010/main" val="1361677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a 11"/>
          <p:cNvGraphicFramePr>
            <a:graphicFrameLocks noGrp="1"/>
          </p:cNvGraphicFramePr>
          <p:nvPr>
            <p:extLst>
              <p:ext uri="{D42A27DB-BD31-4B8C-83A1-F6EECF244321}">
                <p14:modId xmlns:p14="http://schemas.microsoft.com/office/powerpoint/2010/main" val="3186504021"/>
              </p:ext>
            </p:extLst>
          </p:nvPr>
        </p:nvGraphicFramePr>
        <p:xfrm>
          <a:off x="251520" y="332657"/>
          <a:ext cx="8640960" cy="489658"/>
        </p:xfrm>
        <a:graphic>
          <a:graphicData uri="http://schemas.openxmlformats.org/drawingml/2006/table">
            <a:tbl>
              <a:tblPr firstRow="1" firstCol="1" bandRow="1">
                <a:tableStyleId>{5C22544A-7EE6-4342-B048-85BDC9FD1C3A}</a:tableStyleId>
              </a:tblPr>
              <a:tblGrid>
                <a:gridCol w="2183192">
                  <a:extLst>
                    <a:ext uri="{9D8B030D-6E8A-4147-A177-3AD203B41FA5}">
                      <a16:colId xmlns:a16="http://schemas.microsoft.com/office/drawing/2014/main" val="19737507"/>
                    </a:ext>
                  </a:extLst>
                </a:gridCol>
                <a:gridCol w="6457768">
                  <a:extLst>
                    <a:ext uri="{9D8B030D-6E8A-4147-A177-3AD203B41FA5}">
                      <a16:colId xmlns:a16="http://schemas.microsoft.com/office/drawing/2014/main" val="694267458"/>
                    </a:ext>
                  </a:extLst>
                </a:gridCol>
              </a:tblGrid>
              <a:tr h="489658">
                <a:tc>
                  <a:txBody>
                    <a:bodyPr/>
                    <a:lstStyle/>
                    <a:p>
                      <a:pPr algn="ctr">
                        <a:lnSpc>
                          <a:spcPct val="107000"/>
                        </a:lnSpc>
                        <a:spcAft>
                          <a:spcPts val="0"/>
                        </a:spcAft>
                      </a:pPr>
                      <a:r>
                        <a:rPr lang="es-MX" sz="800">
                          <a:effectLst/>
                        </a:rPr>
                        <a:t>Rúbrica</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a:txBody>
                    <a:bodyPr/>
                    <a:lstStyle/>
                    <a:p>
                      <a:pPr algn="ctr">
                        <a:lnSpc>
                          <a:spcPct val="107000"/>
                        </a:lnSpc>
                        <a:spcAft>
                          <a:spcPts val="0"/>
                        </a:spcAft>
                      </a:pPr>
                      <a:r>
                        <a:rPr lang="es-MX" sz="800" dirty="0">
                          <a:effectLst/>
                        </a:rPr>
                        <a:t>Ensayo</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extLst>
                  <a:ext uri="{0D108BD9-81ED-4DB2-BD59-A6C34878D82A}">
                    <a16:rowId xmlns:a16="http://schemas.microsoft.com/office/drawing/2014/main" val="1486412322"/>
                  </a:ext>
                </a:extLst>
              </a:tr>
            </a:tbl>
          </a:graphicData>
        </a:graphic>
      </p:graphicFrame>
      <p:graphicFrame>
        <p:nvGraphicFramePr>
          <p:cNvPr id="13" name="Tabla 12"/>
          <p:cNvGraphicFramePr>
            <a:graphicFrameLocks noGrp="1"/>
          </p:cNvGraphicFramePr>
          <p:nvPr>
            <p:extLst>
              <p:ext uri="{D42A27DB-BD31-4B8C-83A1-F6EECF244321}">
                <p14:modId xmlns:p14="http://schemas.microsoft.com/office/powerpoint/2010/main" val="627393392"/>
              </p:ext>
            </p:extLst>
          </p:nvPr>
        </p:nvGraphicFramePr>
        <p:xfrm>
          <a:off x="251520" y="692696"/>
          <a:ext cx="8640960" cy="1786927"/>
        </p:xfrm>
        <a:graphic>
          <a:graphicData uri="http://schemas.openxmlformats.org/drawingml/2006/table">
            <a:tbl>
              <a:tblPr firstRow="1" firstCol="1" bandRow="1">
                <a:tableStyleId>{5C22544A-7EE6-4342-B048-85BDC9FD1C3A}</a:tableStyleId>
              </a:tblPr>
              <a:tblGrid>
                <a:gridCol w="1038289">
                  <a:extLst>
                    <a:ext uri="{9D8B030D-6E8A-4147-A177-3AD203B41FA5}">
                      <a16:colId xmlns:a16="http://schemas.microsoft.com/office/drawing/2014/main" val="1617922991"/>
                    </a:ext>
                  </a:extLst>
                </a:gridCol>
                <a:gridCol w="578078">
                  <a:extLst>
                    <a:ext uri="{9D8B030D-6E8A-4147-A177-3AD203B41FA5}">
                      <a16:colId xmlns:a16="http://schemas.microsoft.com/office/drawing/2014/main" val="25404173"/>
                    </a:ext>
                  </a:extLst>
                </a:gridCol>
                <a:gridCol w="709566">
                  <a:extLst>
                    <a:ext uri="{9D8B030D-6E8A-4147-A177-3AD203B41FA5}">
                      <a16:colId xmlns:a16="http://schemas.microsoft.com/office/drawing/2014/main" val="1782876163"/>
                    </a:ext>
                  </a:extLst>
                </a:gridCol>
                <a:gridCol w="6315027">
                  <a:extLst>
                    <a:ext uri="{9D8B030D-6E8A-4147-A177-3AD203B41FA5}">
                      <a16:colId xmlns:a16="http://schemas.microsoft.com/office/drawing/2014/main" val="3734939205"/>
                    </a:ext>
                  </a:extLst>
                </a:gridCol>
              </a:tblGrid>
              <a:tr h="260047">
                <a:tc>
                  <a:txBody>
                    <a:bodyPr/>
                    <a:lstStyle/>
                    <a:p>
                      <a:pPr algn="ctr">
                        <a:lnSpc>
                          <a:spcPct val="107000"/>
                        </a:lnSpc>
                        <a:spcAft>
                          <a:spcPts val="0"/>
                        </a:spcAft>
                        <a:tabLst>
                          <a:tab pos="159385" algn="l"/>
                          <a:tab pos="528320" algn="ctr"/>
                        </a:tabLst>
                      </a:pPr>
                      <a:r>
                        <a:rPr lang="es-MX" sz="800">
                          <a:effectLst/>
                        </a:rPr>
                        <a:t>Curso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gridSpan="3">
                  <a:txBody>
                    <a:bodyPr/>
                    <a:lstStyle/>
                    <a:p>
                      <a:pPr algn="ctr">
                        <a:lnSpc>
                          <a:spcPct val="107000"/>
                        </a:lnSpc>
                        <a:spcAft>
                          <a:spcPts val="0"/>
                        </a:spcAft>
                      </a:pPr>
                      <a:r>
                        <a:rPr lang="es-MX" sz="800">
                          <a:effectLst/>
                        </a:rPr>
                        <a:t>Iniciación al trabajo docente</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738119273"/>
                  </a:ext>
                </a:extLst>
              </a:tr>
              <a:tr h="109286">
                <a:tc>
                  <a:txBody>
                    <a:bodyPr/>
                    <a:lstStyle/>
                    <a:p>
                      <a:pPr algn="ctr">
                        <a:lnSpc>
                          <a:spcPct val="107000"/>
                        </a:lnSpc>
                        <a:spcAft>
                          <a:spcPts val="0"/>
                        </a:spcAft>
                      </a:pPr>
                      <a:r>
                        <a:rPr lang="es-MX" sz="800">
                          <a:effectLst/>
                        </a:rPr>
                        <a:t>Evidencia </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gridSpan="3">
                  <a:txBody>
                    <a:bodyPr/>
                    <a:lstStyle/>
                    <a:p>
                      <a:pPr>
                        <a:lnSpc>
                          <a:spcPct val="107000"/>
                        </a:lnSpc>
                        <a:spcAft>
                          <a:spcPts val="0"/>
                        </a:spcAft>
                      </a:pPr>
                      <a:r>
                        <a:rPr lang="es-MX" sz="800">
                          <a:effectLst/>
                        </a:rPr>
                        <a:t>Vinculación del jardín de niños con el contexto sociocultural, económico y político de la comunidad.</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556090748"/>
                  </a:ext>
                </a:extLst>
              </a:tr>
              <a:tr h="313574">
                <a:tc>
                  <a:txBody>
                    <a:bodyPr/>
                    <a:lstStyle/>
                    <a:p>
                      <a:pPr algn="ctr">
                        <a:lnSpc>
                          <a:spcPct val="107000"/>
                        </a:lnSpc>
                        <a:spcAft>
                          <a:spcPts val="0"/>
                        </a:spcAft>
                      </a:pPr>
                      <a:r>
                        <a:rPr lang="es-MX" sz="800" dirty="0">
                          <a:effectLst/>
                        </a:rPr>
                        <a:t>Actividad:</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a:txBody>
                    <a:bodyPr/>
                    <a:lstStyle/>
                    <a:p>
                      <a:pPr algn="just">
                        <a:lnSpc>
                          <a:spcPct val="107000"/>
                        </a:lnSpc>
                        <a:spcAft>
                          <a:spcPts val="0"/>
                        </a:spcAft>
                      </a:pPr>
                      <a:r>
                        <a:rPr lang="es-MX" sz="800">
                          <a:effectLst/>
                        </a:rPr>
                        <a:t>Ensayo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a:txBody>
                    <a:bodyPr/>
                    <a:lstStyle/>
                    <a:p>
                      <a:pPr>
                        <a:lnSpc>
                          <a:spcPct val="107000"/>
                        </a:lnSpc>
                        <a:spcAft>
                          <a:spcPts val="0"/>
                        </a:spcAft>
                      </a:pPr>
                      <a:r>
                        <a:rPr lang="es-MX" sz="800">
                          <a:effectLst/>
                        </a:rPr>
                        <a:t>Objetivo</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a:txBody>
                    <a:bodyPr/>
                    <a:lstStyle/>
                    <a:p>
                      <a:pPr>
                        <a:lnSpc>
                          <a:spcPct val="107000"/>
                        </a:lnSpc>
                        <a:spcAft>
                          <a:spcPts val="0"/>
                        </a:spcAft>
                      </a:pPr>
                      <a:r>
                        <a:rPr lang="es-MX" sz="800">
                          <a:effectLst/>
                        </a:rPr>
                        <a:t>Analizar y reflexionar sobre  la función social de la escuela y la cultura escolar, destacando la función del docente en la construcción de ambientes de aprendizaje y las adecuaciones curriculares que construyen para el aprendizaje en el aula de clase.</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extLst>
                  <a:ext uri="{0D108BD9-81ED-4DB2-BD59-A6C34878D82A}">
                    <a16:rowId xmlns:a16="http://schemas.microsoft.com/office/drawing/2014/main" val="1514412060"/>
                  </a:ext>
                </a:extLst>
              </a:tr>
              <a:tr h="738454">
                <a:tc>
                  <a:txBody>
                    <a:bodyPr/>
                    <a:lstStyle/>
                    <a:p>
                      <a:pPr algn="ctr">
                        <a:lnSpc>
                          <a:spcPct val="107000"/>
                        </a:lnSpc>
                        <a:spcAft>
                          <a:spcPts val="0"/>
                        </a:spcAft>
                      </a:pPr>
                      <a:r>
                        <a:rPr lang="es-MX" sz="800">
                          <a:effectLst/>
                        </a:rPr>
                        <a:t>Competencias</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gridSpan="3">
                  <a:txBody>
                    <a:bodyPr/>
                    <a:lstStyle/>
                    <a:p>
                      <a:pPr algn="just">
                        <a:lnSpc>
                          <a:spcPct val="107000"/>
                        </a:lnSpc>
                        <a:spcAft>
                          <a:spcPts val="0"/>
                        </a:spcAft>
                      </a:pPr>
                      <a:r>
                        <a:rPr lang="es-MX" sz="800">
                          <a:effectLst/>
                        </a:rPr>
                        <a:t>Detecta los procesos de aprendizaje de sus alumnos para favorecer su desarrollo cognitivo y socioemocional. </a:t>
                      </a:r>
                    </a:p>
                    <a:p>
                      <a:pPr algn="just">
                        <a:lnSpc>
                          <a:spcPct val="107000"/>
                        </a:lnSpc>
                        <a:spcAft>
                          <a:spcPts val="0"/>
                        </a:spcAft>
                      </a:pPr>
                      <a:r>
                        <a:rPr lang="es-MX" sz="800">
                          <a:effectLst/>
                          <a:highlight>
                            <a:srgbClr val="FFFF00"/>
                          </a:highlight>
                          <a:sym typeface="Symbol" panose="05050102010706020507" pitchFamily="18" charset="2"/>
                        </a:rPr>
                        <a:t></a:t>
                      </a:r>
                      <a:r>
                        <a:rPr lang="es-MX" sz="800">
                          <a:effectLst/>
                          <a:highlight>
                            <a:srgbClr val="FFFF00"/>
                          </a:highlight>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r>
                        <a:rPr lang="es-MX" sz="800">
                          <a:effectLst/>
                        </a:rPr>
                        <a:t> </a:t>
                      </a:r>
                    </a:p>
                    <a:p>
                      <a:pPr algn="just">
                        <a:lnSpc>
                          <a:spcPct val="107000"/>
                        </a:lnSpc>
                        <a:spcAft>
                          <a:spcPts val="0"/>
                        </a:spcAft>
                      </a:pPr>
                      <a:r>
                        <a:rPr lang="es-MX" sz="800">
                          <a:effectLst/>
                          <a:sym typeface="Symbol" panose="05050102010706020507" pitchFamily="18" charset="2"/>
                        </a:rPr>
                        <a:t></a:t>
                      </a:r>
                      <a:r>
                        <a:rPr lang="es-MX" sz="800">
                          <a:effectLst/>
                        </a:rPr>
                        <a:t> Integra recursos de la investigación educativa para enriquecer su práctica profesional, expresando su interés por el conocimiento, la ciencia y la mejora de la educación. </a:t>
                      </a:r>
                    </a:p>
                    <a:p>
                      <a:pPr algn="just">
                        <a:lnSpc>
                          <a:spcPct val="107000"/>
                        </a:lnSpc>
                        <a:spcAft>
                          <a:spcPts val="0"/>
                        </a:spcAft>
                      </a:pPr>
                      <a:r>
                        <a:rPr lang="es-MX" sz="800">
                          <a:effectLst/>
                          <a:highlight>
                            <a:srgbClr val="FFFF00"/>
                          </a:highlight>
                          <a:sym typeface="Symbol" panose="05050102010706020507" pitchFamily="18" charset="2"/>
                        </a:rPr>
                        <a:t></a:t>
                      </a:r>
                      <a:r>
                        <a:rPr lang="es-MX" sz="800">
                          <a:effectLst/>
                          <a:highlight>
                            <a:srgbClr val="FFFF00"/>
                          </a:highlight>
                        </a:rPr>
                        <a:t> Actúa de manera ética ante la diversidad de situaciones que se presentan en la práctica profesional.</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380617199"/>
                  </a:ext>
                </a:extLst>
              </a:tr>
              <a:tr h="313574">
                <a:tc>
                  <a:txBody>
                    <a:bodyPr/>
                    <a:lstStyle/>
                    <a:p>
                      <a:pPr algn="ctr">
                        <a:lnSpc>
                          <a:spcPct val="107000"/>
                        </a:lnSpc>
                        <a:spcAft>
                          <a:spcPts val="0"/>
                        </a:spcAft>
                      </a:pPr>
                      <a:r>
                        <a:rPr lang="es-MX" sz="800">
                          <a:effectLst/>
                        </a:rPr>
                        <a:t>Descripción</a:t>
                      </a:r>
                      <a:endParaRPr lang="es-MX" sz="80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gridSpan="3">
                  <a:txBody>
                    <a:bodyPr/>
                    <a:lstStyle/>
                    <a:p>
                      <a:pPr algn="just">
                        <a:lnSpc>
                          <a:spcPct val="107000"/>
                        </a:lnSpc>
                        <a:spcAft>
                          <a:spcPts val="0"/>
                        </a:spcAft>
                      </a:pPr>
                      <a:r>
                        <a:rPr lang="es-MX" sz="800" dirty="0">
                          <a:effectLst/>
                        </a:rPr>
                        <a:t>Los estudiantes estructuraran un documento escrito a través de un proyecto de investigación etnográfica, basado en observaciones de una situación determinada, que acontece en el jardín de niños y que se vincula con la función social de la escuela y la cultura escolar.</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96" marR="46996" marT="0" marB="0"/>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962710186"/>
                  </a:ext>
                </a:extLst>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229952389"/>
              </p:ext>
            </p:extLst>
          </p:nvPr>
        </p:nvGraphicFramePr>
        <p:xfrm>
          <a:off x="251521" y="2492894"/>
          <a:ext cx="8640958" cy="4032450"/>
        </p:xfrm>
        <a:graphic>
          <a:graphicData uri="http://schemas.openxmlformats.org/drawingml/2006/table">
            <a:tbl>
              <a:tblPr firstRow="1" firstCol="1" bandRow="1">
                <a:tableStyleId>{5C22544A-7EE6-4342-B048-85BDC9FD1C3A}</a:tableStyleId>
              </a:tblPr>
              <a:tblGrid>
                <a:gridCol w="1020866">
                  <a:extLst>
                    <a:ext uri="{9D8B030D-6E8A-4147-A177-3AD203B41FA5}">
                      <a16:colId xmlns:a16="http://schemas.microsoft.com/office/drawing/2014/main" val="1069248358"/>
                    </a:ext>
                  </a:extLst>
                </a:gridCol>
                <a:gridCol w="1832231">
                  <a:extLst>
                    <a:ext uri="{9D8B030D-6E8A-4147-A177-3AD203B41FA5}">
                      <a16:colId xmlns:a16="http://schemas.microsoft.com/office/drawing/2014/main" val="1035009305"/>
                    </a:ext>
                  </a:extLst>
                </a:gridCol>
                <a:gridCol w="1929287">
                  <a:extLst>
                    <a:ext uri="{9D8B030D-6E8A-4147-A177-3AD203B41FA5}">
                      <a16:colId xmlns:a16="http://schemas.microsoft.com/office/drawing/2014/main" val="4245795412"/>
                    </a:ext>
                  </a:extLst>
                </a:gridCol>
                <a:gridCol w="1929287">
                  <a:extLst>
                    <a:ext uri="{9D8B030D-6E8A-4147-A177-3AD203B41FA5}">
                      <a16:colId xmlns:a16="http://schemas.microsoft.com/office/drawing/2014/main" val="2944807695"/>
                    </a:ext>
                  </a:extLst>
                </a:gridCol>
                <a:gridCol w="1929287">
                  <a:extLst>
                    <a:ext uri="{9D8B030D-6E8A-4147-A177-3AD203B41FA5}">
                      <a16:colId xmlns:a16="http://schemas.microsoft.com/office/drawing/2014/main" val="3101499490"/>
                    </a:ext>
                  </a:extLst>
                </a:gridCol>
              </a:tblGrid>
              <a:tr h="225260">
                <a:tc>
                  <a:txBody>
                    <a:bodyPr/>
                    <a:lstStyle/>
                    <a:p>
                      <a:pPr algn="ctr">
                        <a:lnSpc>
                          <a:spcPct val="107000"/>
                        </a:lnSpc>
                        <a:spcAft>
                          <a:spcPts val="0"/>
                        </a:spcAft>
                      </a:pPr>
                      <a:r>
                        <a:rPr lang="es-MX" sz="600">
                          <a:effectLst/>
                        </a:rPr>
                        <a:t>INDICADOR</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ctr">
                        <a:lnSpc>
                          <a:spcPct val="107000"/>
                        </a:lnSpc>
                        <a:spcAft>
                          <a:spcPts val="0"/>
                        </a:spcAft>
                      </a:pPr>
                      <a:r>
                        <a:rPr lang="es-MX" sz="600">
                          <a:effectLst/>
                        </a:rPr>
                        <a:t>ESTRATÉGICO</a:t>
                      </a:r>
                    </a:p>
                    <a:p>
                      <a:pPr algn="ctr">
                        <a:lnSpc>
                          <a:spcPct val="107000"/>
                        </a:lnSpc>
                        <a:spcAft>
                          <a:spcPts val="0"/>
                        </a:spcAft>
                      </a:pPr>
                      <a:r>
                        <a:rPr lang="es-MX" sz="600">
                          <a:effectLst/>
                        </a:rPr>
                        <a:t>10</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ctr">
                        <a:lnSpc>
                          <a:spcPct val="107000"/>
                        </a:lnSpc>
                        <a:spcAft>
                          <a:spcPts val="0"/>
                        </a:spcAft>
                      </a:pPr>
                      <a:r>
                        <a:rPr lang="es-MX" sz="600">
                          <a:effectLst/>
                        </a:rPr>
                        <a:t>ÁUTONOMO</a:t>
                      </a:r>
                    </a:p>
                    <a:p>
                      <a:pPr algn="ctr">
                        <a:lnSpc>
                          <a:spcPct val="107000"/>
                        </a:lnSpc>
                        <a:spcAft>
                          <a:spcPts val="0"/>
                        </a:spcAft>
                      </a:pPr>
                      <a:r>
                        <a:rPr lang="es-MX" sz="600">
                          <a:effectLst/>
                        </a:rPr>
                        <a:t>9 - 8</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ctr">
                        <a:lnSpc>
                          <a:spcPct val="107000"/>
                        </a:lnSpc>
                        <a:spcAft>
                          <a:spcPts val="0"/>
                        </a:spcAft>
                      </a:pPr>
                      <a:r>
                        <a:rPr lang="es-MX" sz="600">
                          <a:effectLst/>
                        </a:rPr>
                        <a:t>RESOLUTIVO</a:t>
                      </a:r>
                    </a:p>
                    <a:p>
                      <a:pPr algn="ctr">
                        <a:lnSpc>
                          <a:spcPct val="107000"/>
                        </a:lnSpc>
                        <a:spcAft>
                          <a:spcPts val="0"/>
                        </a:spcAft>
                      </a:pPr>
                      <a:r>
                        <a:rPr lang="es-MX" sz="600">
                          <a:effectLst/>
                        </a:rPr>
                        <a:t>7- 6</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ctr">
                        <a:lnSpc>
                          <a:spcPct val="107000"/>
                        </a:lnSpc>
                        <a:spcAft>
                          <a:spcPts val="0"/>
                        </a:spcAft>
                      </a:pPr>
                      <a:r>
                        <a:rPr lang="es-MX" sz="600">
                          <a:effectLst/>
                        </a:rPr>
                        <a:t>RECEPTIVO</a:t>
                      </a:r>
                    </a:p>
                    <a:p>
                      <a:pPr algn="ctr">
                        <a:lnSpc>
                          <a:spcPct val="107000"/>
                        </a:lnSpc>
                        <a:spcAft>
                          <a:spcPts val="0"/>
                        </a:spcAft>
                      </a:pPr>
                      <a:r>
                        <a:rPr lang="es-MX" sz="600">
                          <a:effectLst/>
                        </a:rPr>
                        <a:t>5</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extLst>
                  <a:ext uri="{0D108BD9-81ED-4DB2-BD59-A6C34878D82A}">
                    <a16:rowId xmlns:a16="http://schemas.microsoft.com/office/drawing/2014/main" val="3435561129"/>
                  </a:ext>
                </a:extLst>
              </a:tr>
              <a:tr h="1280352">
                <a:tc>
                  <a:txBody>
                    <a:bodyPr/>
                    <a:lstStyle/>
                    <a:p>
                      <a:pPr>
                        <a:lnSpc>
                          <a:spcPct val="107000"/>
                        </a:lnSpc>
                        <a:spcAft>
                          <a:spcPts val="0"/>
                        </a:spcAft>
                      </a:pPr>
                      <a:r>
                        <a:rPr lang="es-MX" sz="700">
                          <a:effectLst/>
                        </a:rPr>
                        <a:t>Conocimiento</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fontAlgn="base">
                        <a:spcAft>
                          <a:spcPts val="0"/>
                        </a:spcAft>
                      </a:pPr>
                      <a:r>
                        <a:rPr lang="es-MX" sz="600">
                          <a:effectLst/>
                        </a:rPr>
                        <a:t>Inter-valora y conceptualiza la cultura escolar para coadyuvar y fortalecer la función social de la escuela que impacte en el desarrollo de los aprendizajes de los alumnos preescolares</a:t>
                      </a:r>
                      <a:endParaRPr lang="es-MX" sz="700">
                        <a:effectLst/>
                      </a:endParaRPr>
                    </a:p>
                    <a:p>
                      <a:pPr fontAlgn="base">
                        <a:spcAft>
                          <a:spcPts val="0"/>
                        </a:spcAft>
                      </a:pPr>
                      <a:r>
                        <a:rPr lang="es-MX" sz="600">
                          <a:effectLst/>
                        </a:rPr>
                        <a:t>a través del proyecto de investigación etnográfico a partir de la información recabada por diferentes medios y herramientas de la investigación, como apoyo para interpretación de la realidad educativa en los jardines de práctica.</a:t>
                      </a:r>
                      <a:endParaRPr lang="es-MX" sz="7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960" marR="37960" marT="0" marB="0"/>
                </a:tc>
                <a:tc>
                  <a:txBody>
                    <a:bodyPr/>
                    <a:lstStyle/>
                    <a:p>
                      <a:pPr fontAlgn="base">
                        <a:spcAft>
                          <a:spcPts val="0"/>
                        </a:spcAft>
                      </a:pPr>
                      <a:r>
                        <a:rPr lang="es-MX" sz="600">
                          <a:effectLst/>
                        </a:rPr>
                        <a:t>Argumenta a través del análisis algunos aspectos plasmados en el trabajo de proyecto etnográfico de la cultura escolar para coadyuvar y fortalecer la función social de la escuela que impacte en el desarrollo de los aprendizajes de los alumnos preescolares apoyándose con herramientas de la investigación para realizar el proceso de interpretación de la realizada educativa de los jardines de práctica</a:t>
                      </a:r>
                      <a:endParaRPr lang="es-MX" sz="700">
                        <a:effectLst/>
                      </a:endParaRPr>
                    </a:p>
                    <a:p>
                      <a:pPr algn="just">
                        <a:lnSpc>
                          <a:spcPct val="107000"/>
                        </a:lnSpc>
                        <a:spcAft>
                          <a:spcPts val="0"/>
                        </a:spcAft>
                      </a:pPr>
                      <a:r>
                        <a:rPr lang="es-MX" sz="600">
                          <a:effectLst/>
                        </a:rPr>
                        <a:t>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Aplica instrumentos de apoyo a la investigación para explicar a través del proyecto de investigación etnográfica   algunos aspectos de la cultura escolar para coadyuvar y fortalecer la función social de la escuela que impacte en el desarrollo de los aprendizajes de los alumnos preescolares en las instituciones educativas en este caso jardines de práctica.</a:t>
                      </a:r>
                    </a:p>
                    <a:p>
                      <a:pPr algn="just">
                        <a:lnSpc>
                          <a:spcPct val="107000"/>
                        </a:lnSpc>
                        <a:spcAft>
                          <a:spcPts val="0"/>
                        </a:spcAft>
                      </a:pPr>
                      <a:r>
                        <a:rPr lang="es-MX" sz="600">
                          <a:effectLst/>
                        </a:rPr>
                        <a:t> </a:t>
                      </a:r>
                    </a:p>
                    <a:p>
                      <a:pPr algn="just">
                        <a:lnSpc>
                          <a:spcPct val="107000"/>
                        </a:lnSpc>
                        <a:spcAft>
                          <a:spcPts val="0"/>
                        </a:spcAft>
                      </a:pPr>
                      <a:r>
                        <a:rPr lang="es-MX" sz="600">
                          <a:effectLst/>
                        </a:rPr>
                        <a:t> </a:t>
                      </a:r>
                    </a:p>
                    <a:p>
                      <a:pPr algn="just">
                        <a:lnSpc>
                          <a:spcPct val="107000"/>
                        </a:lnSpc>
                        <a:spcAft>
                          <a:spcPts val="0"/>
                        </a:spcAft>
                      </a:pPr>
                      <a:r>
                        <a:rPr lang="es-MX" sz="600">
                          <a:effectLst/>
                        </a:rPr>
                        <a:t>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fontAlgn="base">
                        <a:spcAft>
                          <a:spcPts val="0"/>
                        </a:spcAft>
                      </a:pPr>
                      <a:r>
                        <a:rPr lang="es-MX" sz="600">
                          <a:effectLst/>
                        </a:rPr>
                        <a:t>Nombra y transcribe la información recabada de los instrumentos aplicados, sin detectar conceptualiza la cultura escolar para coadyuvar y fortalecer la función social de la escuela que impacte en el desarrollo de los aprendizajes de los alumnos preescolares</a:t>
                      </a:r>
                      <a:endParaRPr lang="es-MX" sz="700">
                        <a:effectLst/>
                      </a:endParaRPr>
                    </a:p>
                    <a:p>
                      <a:pPr algn="just">
                        <a:lnSpc>
                          <a:spcPct val="107000"/>
                        </a:lnSpc>
                        <a:spcAft>
                          <a:spcPts val="0"/>
                        </a:spcAft>
                      </a:pPr>
                      <a:r>
                        <a:rPr lang="es-MX" sz="600">
                          <a:effectLst/>
                        </a:rPr>
                        <a:t> </a:t>
                      </a:r>
                    </a:p>
                    <a:p>
                      <a:pPr algn="just">
                        <a:lnSpc>
                          <a:spcPct val="107000"/>
                        </a:lnSpc>
                        <a:spcAft>
                          <a:spcPts val="0"/>
                        </a:spcAft>
                      </a:pPr>
                      <a:r>
                        <a:rPr lang="es-MX" sz="600">
                          <a:effectLst/>
                        </a:rPr>
                        <a:t>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extLst>
                  <a:ext uri="{0D108BD9-81ED-4DB2-BD59-A6C34878D82A}">
                    <a16:rowId xmlns:a16="http://schemas.microsoft.com/office/drawing/2014/main" val="793360390"/>
                  </a:ext>
                </a:extLst>
              </a:tr>
              <a:tr h="960764">
                <a:tc>
                  <a:txBody>
                    <a:bodyPr/>
                    <a:lstStyle/>
                    <a:p>
                      <a:pPr>
                        <a:lnSpc>
                          <a:spcPct val="107000"/>
                        </a:lnSpc>
                        <a:spcAft>
                          <a:spcPts val="0"/>
                        </a:spcAft>
                      </a:pPr>
                      <a:r>
                        <a:rPr lang="es-MX" sz="700">
                          <a:effectLst/>
                        </a:rPr>
                        <a:t>Habilidades</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Personaliza y transfiere el proceso de observación, registro e interpretación al estructurar un escrito plasmado en el proyecto de investigación etnográfica, haciendo uso de los recursos creativos para</a:t>
                      </a:r>
                    </a:p>
                    <a:p>
                      <a:pPr algn="just">
                        <a:lnSpc>
                          <a:spcPct val="107000"/>
                        </a:lnSpc>
                        <a:spcAft>
                          <a:spcPts val="0"/>
                        </a:spcAft>
                      </a:pPr>
                      <a:r>
                        <a:rPr lang="es-MX" sz="600">
                          <a:effectLst/>
                        </a:rPr>
                        <a:t>exponer el contenido.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Comprueba al hacer uso de la observación, registro e interpretación de la información rescatadas a través del proceso metodológico del proyecto de investigación etnográfica haciendo uso de las herramientas  aplicadas para recabar información.</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Recupera y registra la información de las herramientas de la investigación aplicadas para comparar y establecer procesos de análisis.</a:t>
                      </a:r>
                    </a:p>
                    <a:p>
                      <a:pPr algn="just">
                        <a:lnSpc>
                          <a:spcPct val="107000"/>
                        </a:lnSpc>
                        <a:spcAft>
                          <a:spcPts val="0"/>
                        </a:spcAft>
                      </a:pPr>
                      <a:r>
                        <a:rPr lang="es-MX" sz="600">
                          <a:effectLst/>
                        </a:rPr>
                        <a:t>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Repite y describir la información recabada al aplicar los instrumentos en el proceso metodológico de la investigación etnográfica sin recuperar parte de la observación y el análisis. </a:t>
                      </a:r>
                    </a:p>
                    <a:p>
                      <a:pPr algn="just">
                        <a:lnSpc>
                          <a:spcPct val="107000"/>
                        </a:lnSpc>
                        <a:spcAft>
                          <a:spcPts val="0"/>
                        </a:spcAft>
                      </a:pPr>
                      <a:r>
                        <a:rPr lang="es-MX" sz="600">
                          <a:effectLst/>
                        </a:rPr>
                        <a:t>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extLst>
                  <a:ext uri="{0D108BD9-81ED-4DB2-BD59-A6C34878D82A}">
                    <a16:rowId xmlns:a16="http://schemas.microsoft.com/office/drawing/2014/main" val="271375740"/>
                  </a:ext>
                </a:extLst>
              </a:tr>
              <a:tr h="1566074">
                <a:tc>
                  <a:txBody>
                    <a:bodyPr/>
                    <a:lstStyle/>
                    <a:p>
                      <a:pPr>
                        <a:lnSpc>
                          <a:spcPct val="107000"/>
                        </a:lnSpc>
                        <a:spcAft>
                          <a:spcPts val="0"/>
                        </a:spcAft>
                      </a:pPr>
                      <a:r>
                        <a:rPr lang="es-MX" sz="700">
                          <a:effectLst/>
                        </a:rPr>
                        <a:t>Diseño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Genera la estructura propuesta del proyecto de investigación etnográfica en un documento escrito que favorecen la crítica sobre como la cultura escolar coadyuva y fortalece la función social de la escuela que impacte en el desarrollo de los aprendizajes de los alumnos preescolares en las instituciones de práctica.</a:t>
                      </a:r>
                    </a:p>
                    <a:p>
                      <a:pPr algn="just">
                        <a:lnSpc>
                          <a:spcPct val="107000"/>
                        </a:lnSpc>
                        <a:spcAft>
                          <a:spcPts val="0"/>
                        </a:spcAft>
                      </a:pPr>
                      <a:r>
                        <a:rPr lang="es-MX" sz="600">
                          <a:effectLst/>
                        </a:rPr>
                        <a:t> </a:t>
                      </a:r>
                    </a:p>
                    <a:p>
                      <a:pPr algn="just">
                        <a:lnSpc>
                          <a:spcPct val="107000"/>
                        </a:lnSpc>
                        <a:spcAft>
                          <a:spcPts val="0"/>
                        </a:spcAft>
                      </a:pPr>
                      <a:r>
                        <a:rPr lang="es-MX" sz="600">
                          <a:effectLst/>
                        </a:rPr>
                        <a:t> </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dirty="0">
                          <a:effectLst/>
                        </a:rPr>
                        <a:t>Argumenta el escrito del proyecto de investigación etnográfica respetando la estructura y haciendo uso de los insumos informativos de los instrumentos de investigación sobre como la cultura escolar coadyuva y fortalece la función social de la escuela que impacte en el desarrollo de los aprendizajes de los alumnos preescolares en las instituciones de práctica. </a:t>
                      </a:r>
                    </a:p>
                    <a:p>
                      <a:pPr algn="just">
                        <a:lnSpc>
                          <a:spcPct val="107000"/>
                        </a:lnSpc>
                        <a:spcAft>
                          <a:spcPts val="0"/>
                        </a:spcAft>
                      </a:pPr>
                      <a:r>
                        <a:rPr lang="es-MX" sz="700" dirty="0">
                          <a:effectLst/>
                        </a:rPr>
                        <a:t> </a:t>
                      </a:r>
                      <a:endParaRPr lang="es-MX"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a:effectLst/>
                        </a:rPr>
                        <a:t>Elabora el proyecto de investigación etnográfica, través de un proceso comparativo y estructural requerido que favorecen la compresión del cómo la cultura escolar coadyuva y fortalece la función social de la escuela que impacte en el desarrollo de los aprendizajes de los alumnos preescolares en las instituciones de práctica.</a:t>
                      </a:r>
                      <a:endParaRPr lang="es-MX" sz="60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tc>
                  <a:txBody>
                    <a:bodyPr/>
                    <a:lstStyle/>
                    <a:p>
                      <a:pPr algn="just">
                        <a:lnSpc>
                          <a:spcPct val="107000"/>
                        </a:lnSpc>
                        <a:spcAft>
                          <a:spcPts val="0"/>
                        </a:spcAft>
                      </a:pPr>
                      <a:r>
                        <a:rPr lang="es-MX" sz="600" dirty="0">
                          <a:effectLst/>
                        </a:rPr>
                        <a:t>Enuncia y cita la información recabada en el escrito del proyecto de investigación etnográfica.</a:t>
                      </a:r>
                    </a:p>
                    <a:p>
                      <a:pPr algn="just">
                        <a:lnSpc>
                          <a:spcPct val="107000"/>
                        </a:lnSpc>
                        <a:spcAft>
                          <a:spcPts val="0"/>
                        </a:spcAft>
                      </a:pPr>
                      <a:r>
                        <a:rPr lang="es-MX" sz="600" dirty="0">
                          <a:effectLst/>
                        </a:rPr>
                        <a:t> </a:t>
                      </a:r>
                    </a:p>
                    <a:p>
                      <a:pPr algn="just">
                        <a:lnSpc>
                          <a:spcPct val="107000"/>
                        </a:lnSpc>
                        <a:spcAft>
                          <a:spcPts val="0"/>
                        </a:spcAft>
                      </a:pPr>
                      <a:r>
                        <a:rPr lang="es-MX" sz="700" dirty="0">
                          <a:effectLst/>
                        </a:rPr>
                        <a:t> </a:t>
                      </a:r>
                      <a:endParaRPr lang="es-MX"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960" marR="37960" marT="0" marB="0"/>
                </a:tc>
                <a:extLst>
                  <a:ext uri="{0D108BD9-81ED-4DB2-BD59-A6C34878D82A}">
                    <a16:rowId xmlns:a16="http://schemas.microsoft.com/office/drawing/2014/main" val="2849735915"/>
                  </a:ext>
                </a:extLst>
              </a:tr>
            </a:tbl>
          </a:graphicData>
        </a:graphic>
      </p:graphicFrame>
      <p:sp>
        <p:nvSpPr>
          <p:cNvPr id="15" name="Rectangle 7"/>
          <p:cNvSpPr>
            <a:spLocks noChangeArrowheads="1"/>
          </p:cNvSpPr>
          <p:nvPr/>
        </p:nvSpPr>
        <p:spPr bwMode="auto">
          <a:xfrm>
            <a:off x="1217613" y="21605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3274764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467544" y="332657"/>
          <a:ext cx="7848870" cy="2860436"/>
        </p:xfrm>
        <a:graphic>
          <a:graphicData uri="http://schemas.openxmlformats.org/drawingml/2006/table">
            <a:tbl>
              <a:tblPr firstRow="1" firstCol="1" bandRow="1">
                <a:tableStyleId>{5C22544A-7EE6-4342-B048-85BDC9FD1C3A}</a:tableStyleId>
              </a:tblPr>
              <a:tblGrid>
                <a:gridCol w="1195428">
                  <a:extLst>
                    <a:ext uri="{9D8B030D-6E8A-4147-A177-3AD203B41FA5}">
                      <a16:colId xmlns:a16="http://schemas.microsoft.com/office/drawing/2014/main" val="20000"/>
                    </a:ext>
                  </a:extLst>
                </a:gridCol>
                <a:gridCol w="1364052">
                  <a:extLst>
                    <a:ext uri="{9D8B030D-6E8A-4147-A177-3AD203B41FA5}">
                      <a16:colId xmlns:a16="http://schemas.microsoft.com/office/drawing/2014/main" val="20001"/>
                    </a:ext>
                  </a:extLst>
                </a:gridCol>
                <a:gridCol w="1364052">
                  <a:extLst>
                    <a:ext uri="{9D8B030D-6E8A-4147-A177-3AD203B41FA5}">
                      <a16:colId xmlns:a16="http://schemas.microsoft.com/office/drawing/2014/main" val="20002"/>
                    </a:ext>
                  </a:extLst>
                </a:gridCol>
                <a:gridCol w="1280944">
                  <a:extLst>
                    <a:ext uri="{9D8B030D-6E8A-4147-A177-3AD203B41FA5}">
                      <a16:colId xmlns:a16="http://schemas.microsoft.com/office/drawing/2014/main" val="20003"/>
                    </a:ext>
                  </a:extLst>
                </a:gridCol>
                <a:gridCol w="1280342">
                  <a:extLst>
                    <a:ext uri="{9D8B030D-6E8A-4147-A177-3AD203B41FA5}">
                      <a16:colId xmlns:a16="http://schemas.microsoft.com/office/drawing/2014/main" val="20004"/>
                    </a:ext>
                  </a:extLst>
                </a:gridCol>
                <a:gridCol w="1364052">
                  <a:extLst>
                    <a:ext uri="{9D8B030D-6E8A-4147-A177-3AD203B41FA5}">
                      <a16:colId xmlns:a16="http://schemas.microsoft.com/office/drawing/2014/main" val="20005"/>
                    </a:ext>
                  </a:extLst>
                </a:gridCol>
              </a:tblGrid>
              <a:tr h="181295">
                <a:tc>
                  <a:txBody>
                    <a:bodyPr/>
                    <a:lstStyle/>
                    <a:p>
                      <a:pPr algn="ctr">
                        <a:lnSpc>
                          <a:spcPct val="115000"/>
                        </a:lnSpc>
                        <a:spcAft>
                          <a:spcPts val="0"/>
                        </a:spcAft>
                      </a:pPr>
                      <a:r>
                        <a:rPr lang="es-MX" sz="900" dirty="0">
                          <a:effectLst/>
                        </a:rPr>
                        <a:t>REFERENTES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gn="ctr">
                        <a:lnSpc>
                          <a:spcPct val="115000"/>
                        </a:lnSpc>
                        <a:spcAft>
                          <a:spcPts val="0"/>
                        </a:spcAft>
                      </a:pPr>
                      <a:r>
                        <a:rPr lang="es-MX" sz="900">
                          <a:effectLst/>
                        </a:rPr>
                        <a:t>PRE-FORMAL</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gn="ctr">
                        <a:lnSpc>
                          <a:spcPct val="115000"/>
                        </a:lnSpc>
                        <a:spcAft>
                          <a:spcPts val="0"/>
                        </a:spcAft>
                      </a:pPr>
                      <a:r>
                        <a:rPr lang="es-MX" sz="900">
                          <a:effectLst/>
                        </a:rPr>
                        <a:t>RECEPTIVO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gn="ctr">
                        <a:lnSpc>
                          <a:spcPct val="115000"/>
                        </a:lnSpc>
                        <a:spcAft>
                          <a:spcPts val="0"/>
                        </a:spcAft>
                      </a:pPr>
                      <a:r>
                        <a:rPr lang="es-MX" sz="900">
                          <a:effectLst/>
                        </a:rPr>
                        <a:t>RESOLUTIVO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gn="ctr">
                        <a:lnSpc>
                          <a:spcPct val="115000"/>
                        </a:lnSpc>
                        <a:spcAft>
                          <a:spcPts val="0"/>
                        </a:spcAft>
                      </a:pPr>
                      <a:r>
                        <a:rPr lang="es-MX" sz="900">
                          <a:effectLst/>
                        </a:rPr>
                        <a:t>AUTÓNOMO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gn="ctr">
                        <a:lnSpc>
                          <a:spcPct val="115000"/>
                        </a:lnSpc>
                        <a:spcAft>
                          <a:spcPts val="0"/>
                        </a:spcAft>
                      </a:pPr>
                      <a:r>
                        <a:rPr lang="es-MX" sz="900">
                          <a:effectLst/>
                        </a:rPr>
                        <a:t>ESTRATEGICO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extLst>
                  <a:ext uri="{0D108BD9-81ED-4DB2-BD59-A6C34878D82A}">
                    <a16:rowId xmlns:a16="http://schemas.microsoft.com/office/drawing/2014/main" val="10000"/>
                  </a:ext>
                </a:extLst>
              </a:tr>
              <a:tr h="2679141">
                <a:tc>
                  <a:txBody>
                    <a:bodyPr/>
                    <a:lstStyle/>
                    <a:p>
                      <a:pPr>
                        <a:lnSpc>
                          <a:spcPct val="115000"/>
                        </a:lnSpc>
                        <a:spcAft>
                          <a:spcPts val="0"/>
                        </a:spcAft>
                      </a:pPr>
                      <a:r>
                        <a:rPr lang="es-MX" sz="600">
                          <a:effectLst/>
                        </a:rPr>
                        <a:t>EVIDENCIA:</a:t>
                      </a:r>
                      <a:endParaRPr lang="es-MX" sz="900">
                        <a:effectLst/>
                      </a:endParaRPr>
                    </a:p>
                    <a:p>
                      <a:pPr>
                        <a:lnSpc>
                          <a:spcPct val="115000"/>
                        </a:lnSpc>
                        <a:spcAft>
                          <a:spcPts val="0"/>
                        </a:spcAft>
                      </a:pPr>
                      <a:r>
                        <a:rPr lang="es-MX" sz="600">
                          <a:effectLst/>
                        </a:rPr>
                        <a:t>Planeación.</a:t>
                      </a:r>
                      <a:endParaRPr lang="es-MX" sz="900">
                        <a:effectLst/>
                      </a:endParaRPr>
                    </a:p>
                    <a:p>
                      <a:pPr>
                        <a:lnSpc>
                          <a:spcPct val="115000"/>
                        </a:lnSpc>
                        <a:spcAft>
                          <a:spcPts val="0"/>
                        </a:spcAft>
                      </a:pPr>
                      <a:r>
                        <a:rPr lang="es-MX" sz="600">
                          <a:effectLst/>
                        </a:rPr>
                        <a:t> </a:t>
                      </a:r>
                      <a:endParaRPr lang="es-MX" sz="900">
                        <a:effectLst/>
                      </a:endParaRPr>
                    </a:p>
                    <a:p>
                      <a:pPr>
                        <a:lnSpc>
                          <a:spcPct val="115000"/>
                        </a:lnSpc>
                        <a:spcAft>
                          <a:spcPts val="0"/>
                        </a:spcAft>
                      </a:pPr>
                      <a:r>
                        <a:rPr lang="es-MX" sz="600">
                          <a:effectLst/>
                        </a:rPr>
                        <a:t>CRITERIO:</a:t>
                      </a:r>
                      <a:endParaRPr lang="es-MX" sz="900">
                        <a:effectLst/>
                      </a:endParaRPr>
                    </a:p>
                    <a:p>
                      <a:pPr>
                        <a:lnSpc>
                          <a:spcPct val="115000"/>
                        </a:lnSpc>
                        <a:spcAft>
                          <a:spcPts val="0"/>
                        </a:spcAft>
                      </a:pPr>
                      <a:r>
                        <a:rPr lang="es-MX" sz="600">
                          <a:effectLst/>
                        </a:rPr>
                        <a:t>Diseñar situaciones didácticas significativas,  </a:t>
                      </a:r>
                      <a:endParaRPr lang="es-MX" sz="900">
                        <a:effectLst/>
                      </a:endParaRPr>
                    </a:p>
                    <a:p>
                      <a:pPr>
                        <a:lnSpc>
                          <a:spcPct val="115000"/>
                        </a:lnSpc>
                        <a:spcAft>
                          <a:spcPts val="0"/>
                        </a:spcAft>
                      </a:pPr>
                      <a:r>
                        <a:rPr lang="es-MX" sz="600">
                          <a:effectLst/>
                        </a:rPr>
                        <a:t>En la cual se identifique la relación entre los principios, conceptos disciplinarios y contenidos del plan de programas de estudio de educación básica, así como el seguimiento y la evaluación.</a:t>
                      </a:r>
                      <a:endParaRPr lang="es-MX" sz="900">
                        <a:effectLst/>
                      </a:endParaRPr>
                    </a:p>
                    <a:p>
                      <a:pPr>
                        <a:lnSpc>
                          <a:spcPct val="115000"/>
                        </a:lnSpc>
                        <a:spcAft>
                          <a:spcPts val="0"/>
                        </a:spcAft>
                      </a:pPr>
                      <a:r>
                        <a:rPr lang="es-MX" sz="600">
                          <a:effectLst/>
                        </a:rPr>
                        <a:t>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nSpc>
                          <a:spcPct val="115000"/>
                        </a:lnSpc>
                        <a:spcAft>
                          <a:spcPts val="0"/>
                        </a:spcAft>
                      </a:pPr>
                      <a:r>
                        <a:rPr lang="es-MX" sz="700" dirty="0">
                          <a:effectLst/>
                        </a:rPr>
                        <a:t>-Registra y describe en la planeación contenidos sin establecer una relación curricular con los enfoques interdisciplinarios y seguimiento y evaluación</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p>
                    <a:p>
                      <a:pPr>
                        <a:lnSpc>
                          <a:spcPct val="115000"/>
                        </a:lnSpc>
                        <a:spcAft>
                          <a:spcPts val="0"/>
                        </a:spcAft>
                      </a:pPr>
                      <a:endParaRPr lang="es-MX" sz="700" dirty="0">
                        <a:effectLst/>
                      </a:endParaRPr>
                    </a:p>
                    <a:p>
                      <a:pPr>
                        <a:lnSpc>
                          <a:spcPct val="115000"/>
                        </a:lnSpc>
                        <a:spcAft>
                          <a:spcPts val="0"/>
                        </a:spcAft>
                      </a:pP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50%</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nSpc>
                          <a:spcPct val="115000"/>
                        </a:lnSpc>
                        <a:spcAft>
                          <a:spcPts val="0"/>
                        </a:spcAft>
                      </a:pPr>
                      <a:r>
                        <a:rPr lang="es-MX" sz="700" dirty="0">
                          <a:effectLst/>
                        </a:rPr>
                        <a:t>-Realiza la planeación con contenidos disciplinarios de manera básica pero no  cumplen con los procesos de aprendizajes esperaros, por lo cual carecen de seguimiento y evaluación.</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endParaRPr lang="es-MX" sz="900" dirty="0">
                        <a:effectLst/>
                      </a:endParaRPr>
                    </a:p>
                    <a:p>
                      <a:pPr>
                        <a:lnSpc>
                          <a:spcPct val="115000"/>
                        </a:lnSpc>
                        <a:spcAft>
                          <a:spcPts val="0"/>
                        </a:spcAft>
                      </a:pPr>
                      <a:r>
                        <a:rPr lang="es-MX" sz="700" dirty="0">
                          <a:effectLst/>
                          <a:highlight>
                            <a:srgbClr val="FFFF00"/>
                          </a:highlight>
                        </a:rPr>
                        <a:t> </a:t>
                      </a:r>
                    </a:p>
                    <a:p>
                      <a:pPr>
                        <a:lnSpc>
                          <a:spcPct val="115000"/>
                        </a:lnSpc>
                        <a:spcAft>
                          <a:spcPts val="0"/>
                        </a:spcAft>
                      </a:pPr>
                      <a:endParaRPr lang="es-MX" sz="700" dirty="0">
                        <a:effectLst/>
                        <a:highlight>
                          <a:srgbClr val="FFFF00"/>
                        </a:highlight>
                      </a:endParaRPr>
                    </a:p>
                    <a:p>
                      <a:pPr>
                        <a:lnSpc>
                          <a:spcPct val="115000"/>
                        </a:lnSpc>
                        <a:spcAft>
                          <a:spcPts val="0"/>
                        </a:spcAft>
                      </a:pPr>
                      <a:endParaRPr lang="es-MX" sz="900" dirty="0">
                        <a:effectLst/>
                      </a:endParaRPr>
                    </a:p>
                    <a:p>
                      <a:pPr>
                        <a:lnSpc>
                          <a:spcPct val="115000"/>
                        </a:lnSpc>
                        <a:spcAft>
                          <a:spcPts val="0"/>
                        </a:spcAft>
                      </a:pPr>
                      <a:r>
                        <a:rPr lang="es-MX" sz="700" dirty="0">
                          <a:effectLst/>
                        </a:rPr>
                        <a:t>60%</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nSpc>
                          <a:spcPct val="115000"/>
                        </a:lnSpc>
                        <a:spcAft>
                          <a:spcPts val="0"/>
                        </a:spcAft>
                      </a:pPr>
                      <a:r>
                        <a:rPr lang="es-MX" sz="700" dirty="0">
                          <a:effectLst/>
                        </a:rPr>
                        <a:t>- Analiza y articula en su planeación</a:t>
                      </a:r>
                      <a:endParaRPr lang="es-MX" sz="900" dirty="0">
                        <a:effectLst/>
                      </a:endParaRPr>
                    </a:p>
                    <a:p>
                      <a:pPr>
                        <a:lnSpc>
                          <a:spcPct val="115000"/>
                        </a:lnSpc>
                        <a:spcAft>
                          <a:spcPts val="0"/>
                        </a:spcAft>
                      </a:pPr>
                      <a:r>
                        <a:rPr lang="es-MX" sz="700" dirty="0">
                          <a:effectLst/>
                        </a:rPr>
                        <a:t>Contenidos disciplinarios sin reto educativo por lo cual no tienen relación con las necesidades contextuales educativas, ausente el proceso de seguimiento y evaluación</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p>
                    <a:p>
                      <a:pPr>
                        <a:lnSpc>
                          <a:spcPct val="115000"/>
                        </a:lnSpc>
                        <a:spcAft>
                          <a:spcPts val="0"/>
                        </a:spcAft>
                      </a:pPr>
                      <a:endParaRPr lang="es-MX" sz="700" dirty="0">
                        <a:effectLst/>
                      </a:endParaRPr>
                    </a:p>
                    <a:p>
                      <a:pPr>
                        <a:lnSpc>
                          <a:spcPct val="115000"/>
                        </a:lnSpc>
                        <a:spcAft>
                          <a:spcPts val="0"/>
                        </a:spcAft>
                      </a:pPr>
                      <a:endParaRPr lang="es-MX" sz="900" dirty="0">
                        <a:effectLst/>
                      </a:endParaRPr>
                    </a:p>
                    <a:p>
                      <a:pPr>
                        <a:lnSpc>
                          <a:spcPct val="115000"/>
                        </a:lnSpc>
                        <a:spcAft>
                          <a:spcPts val="0"/>
                        </a:spcAft>
                      </a:pPr>
                      <a:r>
                        <a:rPr lang="es-MX" sz="700" dirty="0">
                          <a:effectLst/>
                        </a:rPr>
                        <a:t>70%</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nSpc>
                          <a:spcPct val="115000"/>
                        </a:lnSpc>
                        <a:spcAft>
                          <a:spcPts val="0"/>
                        </a:spcAft>
                      </a:pPr>
                      <a:r>
                        <a:rPr lang="es-MX" sz="700" dirty="0">
                          <a:effectLst/>
                        </a:rPr>
                        <a:t>-Vincula, en su planeación contenidos disciplinares acordes a retos educativos identificados en los alumnos apoyada de procesos de evaluación</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p>
                    <a:p>
                      <a:pPr>
                        <a:lnSpc>
                          <a:spcPct val="115000"/>
                        </a:lnSpc>
                        <a:spcAft>
                          <a:spcPts val="0"/>
                        </a:spcAft>
                      </a:pPr>
                      <a:endParaRPr lang="es-MX" sz="700" dirty="0">
                        <a:effectLst/>
                      </a:endParaRPr>
                    </a:p>
                    <a:p>
                      <a:pPr>
                        <a:lnSpc>
                          <a:spcPct val="115000"/>
                        </a:lnSpc>
                        <a:spcAft>
                          <a:spcPts val="0"/>
                        </a:spcAft>
                      </a:pP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80%</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tc>
                  <a:txBody>
                    <a:bodyPr/>
                    <a:lstStyle/>
                    <a:p>
                      <a:pPr>
                        <a:lnSpc>
                          <a:spcPct val="115000"/>
                        </a:lnSpc>
                        <a:spcAft>
                          <a:spcPts val="0"/>
                        </a:spcAft>
                      </a:pPr>
                      <a:r>
                        <a:rPr lang="es-MX" sz="700" dirty="0">
                          <a:effectLst/>
                        </a:rPr>
                        <a:t>Plantea en la planeación propuesta significativa de mejora a las necesidades detectadas estableciendo una relación entre los contenidos disciplinares, enfoques y el seguimiento de evaluación.</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endParaRPr lang="es-MX" sz="900" dirty="0">
                        <a:effectLst/>
                      </a:endParaRPr>
                    </a:p>
                    <a:p>
                      <a:pPr>
                        <a:lnSpc>
                          <a:spcPct val="115000"/>
                        </a:lnSpc>
                        <a:spcAft>
                          <a:spcPts val="0"/>
                        </a:spcAft>
                      </a:pPr>
                      <a:r>
                        <a:rPr lang="es-MX" sz="700" dirty="0">
                          <a:effectLst/>
                        </a:rPr>
                        <a:t> </a:t>
                      </a:r>
                    </a:p>
                    <a:p>
                      <a:pPr>
                        <a:lnSpc>
                          <a:spcPct val="115000"/>
                        </a:lnSpc>
                        <a:spcAft>
                          <a:spcPts val="0"/>
                        </a:spcAft>
                      </a:pPr>
                      <a:endParaRPr lang="es-MX" sz="700" dirty="0">
                        <a:effectLst/>
                      </a:endParaRPr>
                    </a:p>
                    <a:p>
                      <a:pPr>
                        <a:lnSpc>
                          <a:spcPct val="115000"/>
                        </a:lnSpc>
                        <a:spcAft>
                          <a:spcPts val="0"/>
                        </a:spcAft>
                      </a:pPr>
                      <a:endParaRPr lang="es-MX" sz="900" dirty="0">
                        <a:effectLst/>
                      </a:endParaRPr>
                    </a:p>
                    <a:p>
                      <a:pPr>
                        <a:lnSpc>
                          <a:spcPct val="115000"/>
                        </a:lnSpc>
                        <a:spcAft>
                          <a:spcPts val="0"/>
                        </a:spcAft>
                      </a:pPr>
                      <a:r>
                        <a:rPr lang="es-MX" sz="700" dirty="0">
                          <a:effectLst/>
                        </a:rPr>
                        <a:t>100%</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611" marR="55611" marT="0" marB="0"/>
                </a:tc>
                <a:extLst>
                  <a:ext uri="{0D108BD9-81ED-4DB2-BD59-A6C34878D82A}">
                    <a16:rowId xmlns:a16="http://schemas.microsoft.com/office/drawing/2014/main" val="10001"/>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2699796687"/>
              </p:ext>
            </p:extLst>
          </p:nvPr>
        </p:nvGraphicFramePr>
        <p:xfrm>
          <a:off x="467544" y="3229899"/>
          <a:ext cx="7848870" cy="2582035"/>
        </p:xfrm>
        <a:graphic>
          <a:graphicData uri="http://schemas.openxmlformats.org/drawingml/2006/table">
            <a:tbl>
              <a:tblPr firstRow="1" firstCol="1" bandRow="1">
                <a:tableStyleId>{5C22544A-7EE6-4342-B048-85BDC9FD1C3A}</a:tableStyleId>
              </a:tblPr>
              <a:tblGrid>
                <a:gridCol w="2151487">
                  <a:extLst>
                    <a:ext uri="{9D8B030D-6E8A-4147-A177-3AD203B41FA5}">
                      <a16:colId xmlns:a16="http://schemas.microsoft.com/office/drawing/2014/main" val="20000"/>
                    </a:ext>
                  </a:extLst>
                </a:gridCol>
                <a:gridCol w="2761127">
                  <a:extLst>
                    <a:ext uri="{9D8B030D-6E8A-4147-A177-3AD203B41FA5}">
                      <a16:colId xmlns:a16="http://schemas.microsoft.com/office/drawing/2014/main" val="20001"/>
                    </a:ext>
                  </a:extLst>
                </a:gridCol>
                <a:gridCol w="444742">
                  <a:extLst>
                    <a:ext uri="{9D8B030D-6E8A-4147-A177-3AD203B41FA5}">
                      <a16:colId xmlns:a16="http://schemas.microsoft.com/office/drawing/2014/main" val="20002"/>
                    </a:ext>
                  </a:extLst>
                </a:gridCol>
                <a:gridCol w="2491514">
                  <a:extLst>
                    <a:ext uri="{9D8B030D-6E8A-4147-A177-3AD203B41FA5}">
                      <a16:colId xmlns:a16="http://schemas.microsoft.com/office/drawing/2014/main" val="20003"/>
                    </a:ext>
                  </a:extLst>
                </a:gridCol>
              </a:tblGrid>
              <a:tr h="216025">
                <a:tc>
                  <a:txBody>
                    <a:bodyPr/>
                    <a:lstStyle/>
                    <a:p>
                      <a:pPr algn="ctr">
                        <a:lnSpc>
                          <a:spcPct val="115000"/>
                        </a:lnSpc>
                        <a:spcAft>
                          <a:spcPts val="0"/>
                        </a:spcAft>
                      </a:pPr>
                      <a:r>
                        <a:rPr lang="es-MX" sz="900" dirty="0">
                          <a:effectLst/>
                        </a:rPr>
                        <a:t>EVALUACIÓN</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gn="ctr">
                        <a:lnSpc>
                          <a:spcPct val="115000"/>
                        </a:lnSpc>
                        <a:spcAft>
                          <a:spcPts val="0"/>
                        </a:spcAft>
                      </a:pPr>
                      <a:r>
                        <a:rPr lang="es-MX" sz="900" dirty="0">
                          <a:effectLst/>
                        </a:rPr>
                        <a:t>LOGROS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gn="ctr">
                        <a:lnSpc>
                          <a:spcPct val="115000"/>
                        </a:lnSpc>
                        <a:spcAft>
                          <a:spcPts val="0"/>
                        </a:spcAft>
                      </a:pPr>
                      <a:r>
                        <a:rPr lang="es-MX" sz="900" dirty="0">
                          <a:effectLst/>
                        </a:rPr>
                        <a:t>NOTA</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gn="ctr">
                        <a:lnSpc>
                          <a:spcPct val="115000"/>
                        </a:lnSpc>
                        <a:spcAft>
                          <a:spcPts val="0"/>
                        </a:spcAft>
                      </a:pPr>
                      <a:r>
                        <a:rPr lang="es-MX" sz="900">
                          <a:effectLst/>
                        </a:rPr>
                        <a:t>ACCIONES A MEJORAR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extLst>
                  <a:ext uri="{0D108BD9-81ED-4DB2-BD59-A6C34878D82A}">
                    <a16:rowId xmlns:a16="http://schemas.microsoft.com/office/drawing/2014/main" val="10000"/>
                  </a:ext>
                </a:extLst>
              </a:tr>
              <a:tr h="594425">
                <a:tc>
                  <a:txBody>
                    <a:bodyPr/>
                    <a:lstStyle/>
                    <a:p>
                      <a:pPr algn="just">
                        <a:lnSpc>
                          <a:spcPct val="115000"/>
                        </a:lnSpc>
                        <a:spcAft>
                          <a:spcPts val="0"/>
                        </a:spcAft>
                      </a:pPr>
                      <a:r>
                        <a:rPr lang="es-MX" sz="900">
                          <a:effectLst/>
                        </a:rPr>
                        <a:t>AUTOEVALUACIÓN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a:effectLst/>
                        </a:rPr>
                        <a:t>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a:effectLst/>
                        </a:rPr>
                        <a:t>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extLst>
                  <a:ext uri="{0D108BD9-81ED-4DB2-BD59-A6C34878D82A}">
                    <a16:rowId xmlns:a16="http://schemas.microsoft.com/office/drawing/2014/main" val="10001"/>
                  </a:ext>
                </a:extLst>
              </a:tr>
              <a:tr h="594425">
                <a:tc>
                  <a:txBody>
                    <a:bodyPr/>
                    <a:lstStyle/>
                    <a:p>
                      <a:pPr algn="just">
                        <a:lnSpc>
                          <a:spcPct val="115000"/>
                        </a:lnSpc>
                        <a:spcAft>
                          <a:spcPts val="0"/>
                        </a:spcAft>
                      </a:pPr>
                      <a:r>
                        <a:rPr lang="es-MX" sz="900">
                          <a:effectLst/>
                        </a:rPr>
                        <a:t>COEVALUACIÓN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a:effectLst/>
                        </a:rPr>
                        <a:t>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extLst>
                  <a:ext uri="{0D108BD9-81ED-4DB2-BD59-A6C34878D82A}">
                    <a16:rowId xmlns:a16="http://schemas.microsoft.com/office/drawing/2014/main" val="10002"/>
                  </a:ext>
                </a:extLst>
              </a:tr>
              <a:tr h="594425">
                <a:tc>
                  <a:txBody>
                    <a:bodyPr/>
                    <a:lstStyle/>
                    <a:p>
                      <a:pPr algn="just">
                        <a:lnSpc>
                          <a:spcPct val="115000"/>
                        </a:lnSpc>
                        <a:spcAft>
                          <a:spcPts val="0"/>
                        </a:spcAft>
                      </a:pPr>
                      <a:r>
                        <a:rPr lang="es-MX" sz="900">
                          <a:effectLst/>
                        </a:rPr>
                        <a:t>HETEROEVALUACIÓN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p>
                    <a:p>
                      <a:pPr>
                        <a:lnSpc>
                          <a:spcPct val="115000"/>
                        </a:lnSpc>
                        <a:spcAft>
                          <a:spcPts val="0"/>
                        </a:spcAft>
                      </a:pP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a:effectLst/>
                        </a:rPr>
                        <a:t>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tc>
                  <a:txBody>
                    <a:bodyPr/>
                    <a:lstStyle/>
                    <a:p>
                      <a:pPr>
                        <a:lnSpc>
                          <a:spcPct val="115000"/>
                        </a:lnSpc>
                        <a:spcAft>
                          <a:spcPts val="0"/>
                        </a:spcAft>
                      </a:pP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581" marR="55581"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42514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590596" y="3025509"/>
            <a:ext cx="676875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lang="es-MX" altLang="es-ES" sz="1400" dirty="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lang="es-MX" altLang="es-ES" sz="1400" dirty="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2" name="Rectángulo 1"/>
          <p:cNvSpPr/>
          <p:nvPr/>
        </p:nvSpPr>
        <p:spPr>
          <a:xfrm>
            <a:off x="539552" y="517130"/>
            <a:ext cx="7920880" cy="5632311"/>
          </a:xfrm>
          <a:prstGeom prst="rect">
            <a:avLst/>
          </a:prstGeom>
        </p:spPr>
        <p:txBody>
          <a:bodyPr wrap="square">
            <a:spAutoFit/>
          </a:bodyPr>
          <a:lstStyle/>
          <a:p>
            <a:endParaRPr lang="es-MX" b="1" dirty="0"/>
          </a:p>
          <a:p>
            <a:r>
              <a:rPr lang="es-MX" b="1" dirty="0"/>
              <a:t>TRAYECTO FORMATIVO:</a:t>
            </a:r>
          </a:p>
          <a:p>
            <a:r>
              <a:rPr lang="es-MX" b="1" dirty="0"/>
              <a:t> </a:t>
            </a:r>
            <a:r>
              <a:rPr lang="es-MX" dirty="0">
                <a:latin typeface="Calibri" panose="020F0502020204030204" pitchFamily="34" charset="0"/>
              </a:rPr>
              <a:t>Práctica Profesional.</a:t>
            </a:r>
          </a:p>
          <a:p>
            <a:endParaRPr lang="es-MX" b="1" dirty="0"/>
          </a:p>
          <a:p>
            <a:r>
              <a:rPr lang="es-MX" dirty="0"/>
              <a:t>•Horas: 6 •Créditos: 6.75</a:t>
            </a:r>
            <a:endParaRPr lang="es-MX" dirty="0">
              <a:latin typeface="Calibri" panose="020F0502020204030204" pitchFamily="34" charset="0"/>
            </a:endParaRPr>
          </a:p>
          <a:p>
            <a:endParaRPr lang="es-MX" dirty="0">
              <a:latin typeface="Calibri" panose="020F0502020204030204" pitchFamily="34" charset="0"/>
            </a:endParaRPr>
          </a:p>
          <a:p>
            <a:r>
              <a:rPr lang="es-MX" b="1" dirty="0"/>
              <a:t>PROPÓSITO DEL CURSO:</a:t>
            </a:r>
            <a:r>
              <a:rPr lang="es-MX" dirty="0">
                <a:latin typeface="Calibri" panose="020F0502020204030204" pitchFamily="34" charset="0"/>
              </a:rPr>
              <a:t> </a:t>
            </a:r>
          </a:p>
          <a:p>
            <a:endParaRPr lang="es-MX" dirty="0">
              <a:latin typeface="Calibri" panose="020F0502020204030204" pitchFamily="34" charset="0"/>
            </a:endParaRPr>
          </a:p>
          <a:p>
            <a:pPr algn="just"/>
            <a:r>
              <a:rPr lang="es-MX" dirty="0"/>
              <a:t>*Como primer acercamiento del estudiante normalista al trabajo docente a través de su inmersión y participación directa en las actividades que se desarrollan en el aula de clase, levanta evidencias utilizando los registros de observación, entrevistas, diarios, fotografías, videograbaciones para documentar su experiencia y el trabajo que realiza el docente titular del grupo y</a:t>
            </a:r>
            <a:r>
              <a:rPr lang="es-MX" b="1" dirty="0"/>
              <a:t> </a:t>
            </a:r>
            <a:r>
              <a:rPr lang="es-ES" dirty="0"/>
              <a:t>desarrollar capacidades o aprender el oficio de la docencia, requiere de tiempo, esfuerzo, dedicación, entendimiento y comprensión, tanto de los fines educativos, los medios, las estrategias, los recursos e instrumentos, así como de los momentos de aprendizaje asociados a las etapas de la trayectoria profesional.</a:t>
            </a:r>
            <a:endParaRPr lang="es-MX" dirty="0"/>
          </a:p>
          <a:p>
            <a:pPr algn="just"/>
            <a:endParaRPr lang="es-MX" dirty="0"/>
          </a:p>
          <a:p>
            <a:pPr algn="just"/>
            <a:endParaRPr lang="es-MX" b="1" dirty="0"/>
          </a:p>
        </p:txBody>
      </p:sp>
    </p:spTree>
    <p:extLst>
      <p:ext uri="{BB962C8B-B14F-4D97-AF65-F5344CB8AC3E}">
        <p14:creationId xmlns:p14="http://schemas.microsoft.com/office/powerpoint/2010/main" val="1865370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0" y="-104988"/>
          <a:ext cx="9144000" cy="6962988"/>
        </p:xfrm>
        <a:graphic>
          <a:graphicData uri="http://schemas.openxmlformats.org/drawingml/2006/table">
            <a:tbl>
              <a:tblPr firstRow="1" bandRow="1">
                <a:tableStyleId>{5C22544A-7EE6-4342-B048-85BDC9FD1C3A}</a:tableStyleId>
              </a:tblPr>
              <a:tblGrid>
                <a:gridCol w="1190602">
                  <a:extLst>
                    <a:ext uri="{9D8B030D-6E8A-4147-A177-3AD203B41FA5}">
                      <a16:colId xmlns:a16="http://schemas.microsoft.com/office/drawing/2014/main" val="20000"/>
                    </a:ext>
                  </a:extLst>
                </a:gridCol>
                <a:gridCol w="1508168">
                  <a:extLst>
                    <a:ext uri="{9D8B030D-6E8A-4147-A177-3AD203B41FA5}">
                      <a16:colId xmlns:a16="http://schemas.microsoft.com/office/drawing/2014/main" val="20001"/>
                    </a:ext>
                  </a:extLst>
                </a:gridCol>
                <a:gridCol w="1666886">
                  <a:extLst>
                    <a:ext uri="{9D8B030D-6E8A-4147-A177-3AD203B41FA5}">
                      <a16:colId xmlns:a16="http://schemas.microsoft.com/office/drawing/2014/main" val="20002"/>
                    </a:ext>
                  </a:extLst>
                </a:gridCol>
                <a:gridCol w="1587512">
                  <a:extLst>
                    <a:ext uri="{9D8B030D-6E8A-4147-A177-3AD203B41FA5}">
                      <a16:colId xmlns:a16="http://schemas.microsoft.com/office/drawing/2014/main" val="20003"/>
                    </a:ext>
                  </a:extLst>
                </a:gridCol>
                <a:gridCol w="1825637">
                  <a:extLst>
                    <a:ext uri="{9D8B030D-6E8A-4147-A177-3AD203B41FA5}">
                      <a16:colId xmlns:a16="http://schemas.microsoft.com/office/drawing/2014/main" val="20004"/>
                    </a:ext>
                  </a:extLst>
                </a:gridCol>
                <a:gridCol w="1365195">
                  <a:extLst>
                    <a:ext uri="{9D8B030D-6E8A-4147-A177-3AD203B41FA5}">
                      <a16:colId xmlns:a16="http://schemas.microsoft.com/office/drawing/2014/main" val="20005"/>
                    </a:ext>
                  </a:extLst>
                </a:gridCol>
              </a:tblGrid>
              <a:tr h="590870">
                <a:tc rowSpan="2">
                  <a:txBody>
                    <a:bodyPr/>
                    <a:lstStyle/>
                    <a:p>
                      <a:pPr algn="ctr">
                        <a:spcAft>
                          <a:spcPts val="0"/>
                        </a:spcAft>
                      </a:pPr>
                      <a:r>
                        <a:rPr lang="es-ES" sz="1100" b="1" dirty="0">
                          <a:latin typeface="Arial"/>
                          <a:ea typeface="Times New Roman"/>
                        </a:rPr>
                        <a:t>Rúbrica</a:t>
                      </a:r>
                    </a:p>
                    <a:p>
                      <a:pPr algn="ctr">
                        <a:spcAft>
                          <a:spcPts val="0"/>
                        </a:spcAft>
                      </a:pPr>
                      <a:r>
                        <a:rPr lang="es-ES" sz="1100" b="1" dirty="0">
                          <a:latin typeface="Arial"/>
                          <a:ea typeface="Times New Roman"/>
                        </a:rPr>
                        <a:t>Texto</a:t>
                      </a:r>
                      <a:r>
                        <a:rPr lang="es-ES" sz="1100" b="1" baseline="0" dirty="0">
                          <a:latin typeface="Arial"/>
                          <a:ea typeface="Times New Roman"/>
                        </a:rPr>
                        <a:t> Reflexivo</a:t>
                      </a:r>
                      <a:endParaRPr lang="es-ES" sz="1100" b="1" dirty="0">
                        <a:latin typeface="Arial"/>
                        <a:ea typeface="Times New Roman"/>
                      </a:endParaRPr>
                    </a:p>
                    <a:p>
                      <a:pPr algn="ctr">
                        <a:spcAft>
                          <a:spcPts val="0"/>
                        </a:spcAft>
                      </a:pPr>
                      <a:r>
                        <a:rPr lang="es-ES" sz="1100" b="1" dirty="0">
                          <a:latin typeface="Arial"/>
                          <a:ea typeface="Times New Roman"/>
                        </a:rPr>
                        <a:t>Criterios</a:t>
                      </a:r>
                      <a:endParaRPr lang="es-ES" sz="1100" dirty="0">
                        <a:latin typeface="Times New Roman"/>
                        <a:ea typeface="Times New Roman"/>
                      </a:endParaRPr>
                    </a:p>
                  </a:txBody>
                  <a:tcPr marL="68580" marR="68580" marT="0" marB="0" anchor="ctr"/>
                </a:tc>
                <a:tc gridSpan="5">
                  <a:txBody>
                    <a:bodyPr/>
                    <a:lstStyle/>
                    <a:p>
                      <a:pPr algn="ctr">
                        <a:spcAft>
                          <a:spcPts val="0"/>
                        </a:spcAft>
                      </a:pPr>
                      <a:r>
                        <a:rPr lang="es-ES" sz="1100" b="1" dirty="0">
                          <a:latin typeface="Arial"/>
                          <a:ea typeface="Times New Roman"/>
                        </a:rPr>
                        <a:t>EVALUACIÓN</a:t>
                      </a:r>
                      <a:endParaRPr lang="es-ES" sz="1100" dirty="0">
                        <a:latin typeface="Times New Roman"/>
                        <a:ea typeface="Times New Roman"/>
                      </a:endParaRPr>
                    </a:p>
                  </a:txBody>
                  <a:tcPr marL="68580" marR="68580"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pPr algn="ctr">
                        <a:spcAft>
                          <a:spcPts val="0"/>
                        </a:spcAft>
                      </a:pPr>
                      <a:endParaRPr lang="es-ES" sz="1200">
                        <a:latin typeface="Times New Roman"/>
                        <a:ea typeface="Times New Roman"/>
                      </a:endParaRPr>
                    </a:p>
                  </a:txBody>
                  <a:tcPr marL="68580" marR="68580" marT="0" marB="0"/>
                </a:tc>
                <a:extLst>
                  <a:ext uri="{0D108BD9-81ED-4DB2-BD59-A6C34878D82A}">
                    <a16:rowId xmlns:a16="http://schemas.microsoft.com/office/drawing/2014/main" val="10000"/>
                  </a:ext>
                </a:extLst>
              </a:tr>
              <a:tr h="363968">
                <a:tc vMerge="1">
                  <a:txBody>
                    <a:bodyPr/>
                    <a:lstStyle/>
                    <a:p>
                      <a:endParaRPr lang="es-ES"/>
                    </a:p>
                  </a:txBody>
                  <a:tcPr/>
                </a:tc>
                <a:tc>
                  <a:txBody>
                    <a:bodyPr/>
                    <a:lstStyle/>
                    <a:p>
                      <a:pPr algn="ctr">
                        <a:spcAft>
                          <a:spcPts val="0"/>
                        </a:spcAft>
                      </a:pPr>
                      <a:r>
                        <a:rPr lang="es-ES" sz="1100" dirty="0">
                          <a:latin typeface="Times New Roman"/>
                          <a:ea typeface="Times New Roman"/>
                        </a:rPr>
                        <a:t>10</a:t>
                      </a:r>
                    </a:p>
                  </a:txBody>
                  <a:tcPr marL="68580" marR="68580" marT="0" marB="0" anchor="ctr"/>
                </a:tc>
                <a:tc>
                  <a:txBody>
                    <a:bodyPr/>
                    <a:lstStyle/>
                    <a:p>
                      <a:pPr algn="ctr">
                        <a:spcAft>
                          <a:spcPts val="0"/>
                        </a:spcAft>
                      </a:pPr>
                      <a:r>
                        <a:rPr lang="es-ES" sz="1100" dirty="0">
                          <a:latin typeface="Times New Roman"/>
                          <a:ea typeface="Times New Roman"/>
                        </a:rPr>
                        <a:t>9</a:t>
                      </a:r>
                    </a:p>
                  </a:txBody>
                  <a:tcPr marL="68580" marR="68580" marT="0" marB="0"/>
                </a:tc>
                <a:tc>
                  <a:txBody>
                    <a:bodyPr/>
                    <a:lstStyle/>
                    <a:p>
                      <a:pPr algn="ctr">
                        <a:spcAft>
                          <a:spcPts val="0"/>
                        </a:spcAft>
                      </a:pPr>
                      <a:r>
                        <a:rPr lang="es-ES" sz="1100" dirty="0">
                          <a:latin typeface="Times New Roman"/>
                          <a:ea typeface="Times New Roman"/>
                        </a:rPr>
                        <a:t>8</a:t>
                      </a:r>
                    </a:p>
                  </a:txBody>
                  <a:tcPr marL="68580" marR="68580" marT="0" marB="0" anchor="ctr"/>
                </a:tc>
                <a:tc>
                  <a:txBody>
                    <a:bodyPr/>
                    <a:lstStyle/>
                    <a:p>
                      <a:pPr algn="ctr">
                        <a:spcAft>
                          <a:spcPts val="0"/>
                        </a:spcAft>
                      </a:pPr>
                      <a:r>
                        <a:rPr lang="es-ES" sz="1100" dirty="0">
                          <a:latin typeface="Times New Roman"/>
                          <a:ea typeface="Times New Roman"/>
                        </a:rPr>
                        <a:t>7</a:t>
                      </a:r>
                    </a:p>
                  </a:txBody>
                  <a:tcPr marL="68580" marR="68580" marT="0" marB="0" anchor="ctr"/>
                </a:tc>
                <a:tc>
                  <a:txBody>
                    <a:bodyPr/>
                    <a:lstStyle/>
                    <a:p>
                      <a:pPr algn="ctr">
                        <a:spcAft>
                          <a:spcPts val="0"/>
                        </a:spcAft>
                      </a:pPr>
                      <a:r>
                        <a:rPr lang="es-ES" sz="1100" dirty="0">
                          <a:latin typeface="Times New Roman"/>
                          <a:ea typeface="Times New Roman"/>
                        </a:rPr>
                        <a:t>6-5</a:t>
                      </a:r>
                    </a:p>
                  </a:txBody>
                  <a:tcPr marL="68580" marR="68580" marT="0" marB="0" anchor="ctr"/>
                </a:tc>
                <a:extLst>
                  <a:ext uri="{0D108BD9-81ED-4DB2-BD59-A6C34878D82A}">
                    <a16:rowId xmlns:a16="http://schemas.microsoft.com/office/drawing/2014/main" val="10001"/>
                  </a:ext>
                </a:extLst>
              </a:tr>
              <a:tr h="866602">
                <a:tc>
                  <a:txBody>
                    <a:bodyPr/>
                    <a:lstStyle/>
                    <a:p>
                      <a:pPr algn="ctr">
                        <a:spcAft>
                          <a:spcPts val="0"/>
                        </a:spcAft>
                      </a:pPr>
                      <a:r>
                        <a:rPr lang="es-ES" sz="1100" b="1">
                          <a:latin typeface="Arial"/>
                          <a:ea typeface="Times New Roman"/>
                        </a:rPr>
                        <a:t>Introducción</a:t>
                      </a:r>
                      <a:endParaRPr lang="es-ES" sz="1100">
                        <a:latin typeface="Times New Roman"/>
                        <a:ea typeface="Times New Roman"/>
                      </a:endParaRP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Específica el qué va a realizar y el para qué con claridad</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Específica el qué va a realizar y el para qué de manera confusa.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Específica algunos de los elementos básicos de la introducción de manera poco clara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Específica sólo un elemento básico de la introducción de manera poco clara.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No específica ninguno de los elementos básicos de la introducción.</a:t>
                      </a:r>
                    </a:p>
                  </a:txBody>
                  <a:tcPr marL="68580" marR="68580" marT="0" marB="0"/>
                </a:tc>
                <a:extLst>
                  <a:ext uri="{0D108BD9-81ED-4DB2-BD59-A6C34878D82A}">
                    <a16:rowId xmlns:a16="http://schemas.microsoft.com/office/drawing/2014/main" val="10002"/>
                  </a:ext>
                </a:extLst>
              </a:tr>
              <a:tr h="1577294">
                <a:tc>
                  <a:txBody>
                    <a:bodyPr/>
                    <a:lstStyle/>
                    <a:p>
                      <a:pPr algn="ctr">
                        <a:spcAft>
                          <a:spcPts val="0"/>
                        </a:spcAft>
                      </a:pPr>
                      <a:r>
                        <a:rPr lang="es-ES" sz="1100" b="1" dirty="0">
                          <a:latin typeface="Arial"/>
                          <a:ea typeface="Times New Roman"/>
                        </a:rPr>
                        <a:t>Desarrollo o cuerpo</a:t>
                      </a:r>
                      <a:endParaRPr lang="es-ES" sz="1100" dirty="0">
                        <a:latin typeface="Times New Roman"/>
                        <a:ea typeface="Times New Roman"/>
                      </a:endParaRP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Desarrolla el</a:t>
                      </a:r>
                      <a:r>
                        <a:rPr lang="es-ES" sz="1100" baseline="0" dirty="0">
                          <a:latin typeface="Arial" pitchFamily="34" charset="0"/>
                          <a:ea typeface="Times New Roman"/>
                          <a:cs typeface="Arial" pitchFamily="34" charset="0"/>
                        </a:rPr>
                        <a:t> t</a:t>
                      </a:r>
                      <a:r>
                        <a:rPr lang="es-ES" sz="1100" dirty="0">
                          <a:latin typeface="Arial" pitchFamily="34" charset="0"/>
                          <a:ea typeface="Times New Roman"/>
                          <a:cs typeface="Arial" pitchFamily="34" charset="0"/>
                        </a:rPr>
                        <a:t>ema de manera completa y clara, de acuerdo al propósito establecido y con argumentos que fundamenten su postura.  </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Desarrolla el</a:t>
                      </a:r>
                      <a:r>
                        <a:rPr lang="es-ES" sz="1100" baseline="0" dirty="0">
                          <a:latin typeface="Arial" pitchFamily="34" charset="0"/>
                          <a:ea typeface="Times New Roman"/>
                          <a:cs typeface="Arial" pitchFamily="34" charset="0"/>
                        </a:rPr>
                        <a:t> </a:t>
                      </a:r>
                      <a:r>
                        <a:rPr lang="es-ES" sz="1100" dirty="0">
                          <a:latin typeface="Arial" pitchFamily="34" charset="0"/>
                          <a:ea typeface="Times New Roman"/>
                          <a:cs typeface="Arial" pitchFamily="34" charset="0"/>
                        </a:rPr>
                        <a:t>tema de manera parcial  de acuerdo al propósito establecido y con algunos  argumentos que fundamenten su postura.  </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Desarrolla el tema de manera incompleta y confusa, sin continuar el  propósito establecido y con  argumentos pobres que fundamenten su postura.  </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Desarrolla su tema de manera incompleta y confusa, sin perseguir el propósito establecido y sin argumentos ni postura alguna.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Realizó copia textual de los contenidos . </a:t>
                      </a:r>
                    </a:p>
                  </a:txBody>
                  <a:tcPr marL="68580" marR="68580" marT="0" marB="0"/>
                </a:tc>
                <a:extLst>
                  <a:ext uri="{0D108BD9-81ED-4DB2-BD59-A6C34878D82A}">
                    <a16:rowId xmlns:a16="http://schemas.microsoft.com/office/drawing/2014/main" val="10003"/>
                  </a:ext>
                </a:extLst>
              </a:tr>
              <a:tr h="1071426">
                <a:tc>
                  <a:txBody>
                    <a:bodyPr/>
                    <a:lstStyle/>
                    <a:p>
                      <a:pPr algn="ctr">
                        <a:spcAft>
                          <a:spcPts val="0"/>
                        </a:spcAft>
                      </a:pPr>
                      <a:r>
                        <a:rPr lang="es-ES" sz="1100" b="1">
                          <a:latin typeface="Arial"/>
                          <a:ea typeface="Times New Roman"/>
                        </a:rPr>
                        <a:t>Conclusión</a:t>
                      </a:r>
                      <a:endParaRPr lang="es-ES" sz="1100">
                        <a:latin typeface="Times New Roman"/>
                        <a:ea typeface="Times New Roman"/>
                      </a:endParaRP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Cierra el escrito con conclusiones claras,  acordes al propósito,</a:t>
                      </a:r>
                      <a:r>
                        <a:rPr lang="es-ES" sz="1100" baseline="0" dirty="0">
                          <a:latin typeface="Arial" pitchFamily="34" charset="0"/>
                          <a:ea typeface="Times New Roman"/>
                          <a:cs typeface="Arial" pitchFamily="34" charset="0"/>
                        </a:rPr>
                        <a:t> </a:t>
                      </a:r>
                      <a:r>
                        <a:rPr lang="es-ES" sz="1100" dirty="0">
                          <a:latin typeface="Arial" pitchFamily="34" charset="0"/>
                          <a:ea typeface="Times New Roman"/>
                          <a:cs typeface="Arial" pitchFamily="34" charset="0"/>
                        </a:rPr>
                        <a:t>desarrollo del tema y de la postura planteada.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Cierra el escrito con conclusiones,  acordes al propósito y desarrollo del tema aunque no de la postura planteada.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Cierra el escrito con conclusiones confusas, acordes al propósito y no acordes al tema planteado.</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Presenta conclusiones incompletas, discordes al propósito y desarrollo del tema.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No brinda conclusiones.</a:t>
                      </a:r>
                    </a:p>
                  </a:txBody>
                  <a:tcPr marL="68580" marR="68580" marT="0" marB="0"/>
                </a:tc>
                <a:extLst>
                  <a:ext uri="{0D108BD9-81ED-4DB2-BD59-A6C34878D82A}">
                    <a16:rowId xmlns:a16="http://schemas.microsoft.com/office/drawing/2014/main" val="10004"/>
                  </a:ext>
                </a:extLst>
              </a:tr>
              <a:tr h="1116154">
                <a:tc>
                  <a:txBody>
                    <a:bodyPr/>
                    <a:lstStyle/>
                    <a:p>
                      <a:pPr algn="ctr">
                        <a:spcAft>
                          <a:spcPts val="0"/>
                        </a:spcAft>
                      </a:pPr>
                      <a:r>
                        <a:rPr lang="es-ES" sz="1100" b="1" dirty="0">
                          <a:latin typeface="Arial"/>
                          <a:ea typeface="Times New Roman"/>
                        </a:rPr>
                        <a:t>Referencias</a:t>
                      </a:r>
                      <a:endParaRPr lang="es-ES" sz="1100" dirty="0">
                        <a:latin typeface="Times New Roman"/>
                        <a:ea typeface="Times New Roman"/>
                      </a:endParaRP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Cuenta con la bibliografía mínima solicitada.  Sigue la norma APA en sus argumentaciones y en su ficha.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Cuenta con alguna bibliografía, su referencia sigue la norma APA en sus argumentaciones y en su ficha.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Cuenta con bibliografía mínima sólo  como ficha o como argumentación sin seguir la norma APA.</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Bibliografía incompleta sólo menciona algunos datos.</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No cuenta con bibliografía ni  como ficha ni en las argumentaciones.</a:t>
                      </a:r>
                    </a:p>
                  </a:txBody>
                  <a:tcPr marL="68580" marR="68580" marT="0" marB="0"/>
                </a:tc>
                <a:extLst>
                  <a:ext uri="{0D108BD9-81ED-4DB2-BD59-A6C34878D82A}">
                    <a16:rowId xmlns:a16="http://schemas.microsoft.com/office/drawing/2014/main" val="10005"/>
                  </a:ext>
                </a:extLst>
              </a:tr>
              <a:tr h="538474">
                <a:tc>
                  <a:txBody>
                    <a:bodyPr/>
                    <a:lstStyle/>
                    <a:p>
                      <a:pPr algn="ctr">
                        <a:spcAft>
                          <a:spcPts val="0"/>
                        </a:spcAft>
                      </a:pPr>
                      <a:r>
                        <a:rPr lang="es-ES" sz="1100" b="1" dirty="0">
                          <a:latin typeface="Arial"/>
                          <a:ea typeface="Times New Roman"/>
                        </a:rPr>
                        <a:t>Ortografía</a:t>
                      </a:r>
                      <a:endParaRPr lang="es-ES" sz="1100" dirty="0">
                        <a:latin typeface="Times New Roman"/>
                        <a:ea typeface="Times New Roman"/>
                      </a:endParaRP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No tiene ni un error ortográfico</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Tiene cuatro errores ortográficos</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Presenta 10 errores ortográficos</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Presenta más de 10 errores ortográficos.</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No se acepta.</a:t>
                      </a:r>
                    </a:p>
                  </a:txBody>
                  <a:tcPr marL="68580" marR="68580" marT="0" marB="0"/>
                </a:tc>
                <a:extLst>
                  <a:ext uri="{0D108BD9-81ED-4DB2-BD59-A6C34878D82A}">
                    <a16:rowId xmlns:a16="http://schemas.microsoft.com/office/drawing/2014/main" val="10006"/>
                  </a:ext>
                </a:extLst>
              </a:tr>
              <a:tr h="813086">
                <a:tc>
                  <a:txBody>
                    <a:bodyPr/>
                    <a:lstStyle/>
                    <a:p>
                      <a:pPr algn="ctr">
                        <a:spcAft>
                          <a:spcPts val="0"/>
                        </a:spcAft>
                      </a:pPr>
                      <a:r>
                        <a:rPr lang="es-ES" sz="1100" b="1" dirty="0">
                          <a:latin typeface="Arial" pitchFamily="34" charset="0"/>
                          <a:ea typeface="Times New Roman"/>
                          <a:cs typeface="Arial" pitchFamily="34" charset="0"/>
                        </a:rPr>
                        <a:t>Evidencias</a:t>
                      </a: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Presenta evidencias suficientes que fundamentan la información descrita.</a:t>
                      </a: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100" dirty="0">
                          <a:latin typeface="Arial" pitchFamily="34" charset="0"/>
                          <a:ea typeface="Times New Roman"/>
                          <a:cs typeface="Arial" pitchFamily="34" charset="0"/>
                        </a:rPr>
                        <a:t>Presenta evidencias insuficientes que fundamentan la información descrita.</a:t>
                      </a:r>
                    </a:p>
                    <a:p>
                      <a:pPr algn="just">
                        <a:spcAft>
                          <a:spcPts val="0"/>
                        </a:spcAft>
                      </a:pPr>
                      <a:endParaRPr lang="es-ES" sz="1100" dirty="0">
                        <a:latin typeface="Arial" pitchFamily="34" charset="0"/>
                        <a:ea typeface="Times New Roman"/>
                        <a:cs typeface="Arial" pitchFamily="34"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100" dirty="0">
                          <a:latin typeface="Arial" pitchFamily="34" charset="0"/>
                          <a:ea typeface="Times New Roman"/>
                          <a:cs typeface="Arial" pitchFamily="34" charset="0"/>
                        </a:rPr>
                        <a:t>Presenta evidencias suficientes que fundamentan la información descrita.</a:t>
                      </a:r>
                    </a:p>
                    <a:p>
                      <a:pPr algn="just">
                        <a:spcAft>
                          <a:spcPts val="0"/>
                        </a:spcAft>
                      </a:pPr>
                      <a:endParaRPr lang="es-ES" sz="1100" dirty="0">
                        <a:latin typeface="Arial" pitchFamily="34" charset="0"/>
                        <a:ea typeface="Times New Roman"/>
                        <a:cs typeface="Arial" pitchFamily="34" charset="0"/>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100" dirty="0">
                          <a:latin typeface="Arial" pitchFamily="34" charset="0"/>
                          <a:ea typeface="Times New Roman"/>
                          <a:cs typeface="Arial" pitchFamily="34" charset="0"/>
                        </a:rPr>
                        <a:t>Presenta evidencias que no fundamentan la información descrita.</a:t>
                      </a:r>
                    </a:p>
                    <a:p>
                      <a:pPr algn="just">
                        <a:spcAft>
                          <a:spcPts val="0"/>
                        </a:spcAft>
                      </a:pPr>
                      <a:endParaRPr lang="es-ES" sz="1100" dirty="0">
                        <a:latin typeface="Arial" pitchFamily="34" charset="0"/>
                        <a:ea typeface="Times New Roman"/>
                        <a:cs typeface="Arial" pitchFamily="34" charset="0"/>
                      </a:endParaRPr>
                    </a:p>
                  </a:txBody>
                  <a:tcPr marL="68580" marR="68580" marT="0" marB="0"/>
                </a:tc>
                <a:tc>
                  <a:txBody>
                    <a:bodyPr/>
                    <a:lstStyle/>
                    <a:p>
                      <a:pPr algn="just">
                        <a:spcAft>
                          <a:spcPts val="0"/>
                        </a:spcAft>
                      </a:pPr>
                      <a:r>
                        <a:rPr lang="es-ES" sz="1100" dirty="0">
                          <a:latin typeface="Arial" pitchFamily="34" charset="0"/>
                          <a:ea typeface="Times New Roman"/>
                          <a:cs typeface="Arial" pitchFamily="34" charset="0"/>
                        </a:rPr>
                        <a:t>No presenta evidencias.</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38350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EFB555-AB67-1A38-0979-D92340C39675}"/>
              </a:ext>
            </a:extLst>
          </p:cNvPr>
          <p:cNvSpPr>
            <a:spLocks noGrp="1"/>
          </p:cNvSpPr>
          <p:nvPr>
            <p:ph type="title"/>
          </p:nvPr>
        </p:nvSpPr>
        <p:spPr>
          <a:xfrm>
            <a:off x="609599" y="609600"/>
            <a:ext cx="7818167" cy="740033"/>
          </a:xfrm>
        </p:spPr>
        <p:txBody>
          <a:bodyPr/>
          <a:lstStyle/>
          <a:p>
            <a:r>
              <a:rPr lang="es-ES" dirty="0"/>
              <a:t>COMPETENCIAS GENÉRICAS</a:t>
            </a:r>
          </a:p>
        </p:txBody>
      </p:sp>
      <p:sp>
        <p:nvSpPr>
          <p:cNvPr id="3" name="Marcador de contenido 2">
            <a:extLst>
              <a:ext uri="{FF2B5EF4-FFF2-40B4-BE49-F238E27FC236}">
                <a16:creationId xmlns:a16="http://schemas.microsoft.com/office/drawing/2014/main" id="{D7645F54-20CB-71B9-11D9-8A4D62721940}"/>
              </a:ext>
            </a:extLst>
          </p:cNvPr>
          <p:cNvSpPr>
            <a:spLocks noGrp="1"/>
          </p:cNvSpPr>
          <p:nvPr>
            <p:ph idx="1"/>
          </p:nvPr>
        </p:nvSpPr>
        <p:spPr>
          <a:xfrm>
            <a:off x="609599" y="1555109"/>
            <a:ext cx="8201227" cy="4696318"/>
          </a:xfrm>
        </p:spPr>
        <p:txBody>
          <a:bodyPr vert="horz" lIns="91440" tIns="45720" rIns="91440" bIns="45720" rtlCol="0" anchor="t">
            <a:normAutofit/>
          </a:bodyPr>
          <a:lstStyle/>
          <a:p>
            <a:r>
              <a:rPr lang="es-ES" dirty="0"/>
              <a:t>Soluciona problemas y toma de decisiones utilizando su pensamiento crítico y creativo</a:t>
            </a:r>
          </a:p>
          <a:p>
            <a:endParaRPr lang="es-ES" dirty="0"/>
          </a:p>
          <a:p>
            <a:r>
              <a:rPr lang="es-ES" dirty="0"/>
              <a:t>Aprende de manera autónoma y muestra iniciativa para auto-regularse y fortalecer su desarrollo personal.</a:t>
            </a:r>
          </a:p>
          <a:p>
            <a:endParaRPr lang="es-ES" dirty="0"/>
          </a:p>
          <a:p>
            <a:r>
              <a:rPr lang="es-ES" dirty="0"/>
              <a:t>Utiliza las tecnologías de la información y comunicación de manera critica</a:t>
            </a:r>
          </a:p>
          <a:p>
            <a:endParaRPr lang="es-ES" dirty="0"/>
          </a:p>
          <a:p>
            <a:r>
              <a:rPr lang="es-ES" dirty="0"/>
              <a:t>Aplica sus habilidades lingüísticas y comunicativas en diversos contextos</a:t>
            </a:r>
          </a:p>
        </p:txBody>
      </p:sp>
    </p:spTree>
    <p:extLst>
      <p:ext uri="{BB962C8B-B14F-4D97-AF65-F5344CB8AC3E}">
        <p14:creationId xmlns:p14="http://schemas.microsoft.com/office/powerpoint/2010/main" val="9803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COMPETENCIAS PROFESIONALES</a:t>
            </a:r>
          </a:p>
        </p:txBody>
      </p:sp>
      <p:sp>
        <p:nvSpPr>
          <p:cNvPr id="3" name="Marcador de contenido 2"/>
          <p:cNvSpPr>
            <a:spLocks noGrp="1"/>
          </p:cNvSpPr>
          <p:nvPr>
            <p:ph idx="1"/>
          </p:nvPr>
        </p:nvSpPr>
        <p:spPr>
          <a:xfrm>
            <a:off x="609598" y="1772816"/>
            <a:ext cx="8138865" cy="4680520"/>
          </a:xfrm>
        </p:spPr>
        <p:txBody>
          <a:bodyPr>
            <a:normAutofit/>
          </a:bodyPr>
          <a:lstStyle/>
          <a:p>
            <a:pPr lvl="0"/>
            <a:r>
              <a:rPr lang="es-ES" dirty="0"/>
              <a:t>Detecta los procesos de aprendizaje de sus alumnos para favorecer su desarrollo cognitivo y socioemocional. </a:t>
            </a:r>
          </a:p>
          <a:p>
            <a:pPr lvl="0"/>
            <a:r>
              <a:rPr lang="es-ES" dirty="0"/>
              <a:t>Aplica el plan y programa de estudio para alcanzar los propósitos educativos y contribuir al pleno desenvolvimiento de las capacidades de sus alumnos. </a:t>
            </a:r>
          </a:p>
          <a:p>
            <a:pPr lvl="0"/>
            <a:r>
              <a:rPr lang="es-ES" dirty="0"/>
              <a:t>Diseña planeaciones aplicando sus conocimientos curriculares, psicopedagógicos, disciplinares, didácticos y tecnológicos para propiciar espacios de aprendizaje incluyentes que respondan a las necesidades de todos los alumnos en el marco del plan y programas de estudio. </a:t>
            </a:r>
          </a:p>
          <a:p>
            <a:pPr lvl="0"/>
            <a:r>
              <a:rPr lang="es-ES" dirty="0"/>
              <a:t>Integra recursos de la investigación educativa para enriquecer su práctica profesional, expresando su interés por el conocimiento, la ciencia y la mejora de la educación. </a:t>
            </a:r>
          </a:p>
          <a:p>
            <a:pPr lvl="0"/>
            <a:r>
              <a:rPr lang="es-ES" dirty="0"/>
              <a:t>Actúa de manera ética ante la diversidad de situaciones que se presentan en la práctica profesional.</a:t>
            </a:r>
            <a:endParaRPr lang="es-MX" dirty="0"/>
          </a:p>
        </p:txBody>
      </p:sp>
    </p:spTree>
    <p:extLst>
      <p:ext uri="{BB962C8B-B14F-4D97-AF65-F5344CB8AC3E}">
        <p14:creationId xmlns:p14="http://schemas.microsoft.com/office/powerpoint/2010/main" val="1879721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COMPETENCIAS DEL CURSO</a:t>
            </a:r>
          </a:p>
        </p:txBody>
      </p:sp>
      <p:sp>
        <p:nvSpPr>
          <p:cNvPr id="3" name="Marcador de contenido 2"/>
          <p:cNvSpPr>
            <a:spLocks noGrp="1"/>
          </p:cNvSpPr>
          <p:nvPr>
            <p:ph idx="1"/>
          </p:nvPr>
        </p:nvSpPr>
        <p:spPr/>
        <p:txBody>
          <a:bodyPr/>
          <a:lstStyle/>
          <a:p>
            <a:pPr lvl="0"/>
            <a:r>
              <a:rPr lang="es-MX" dirty="0"/>
              <a:t>Promueve un clima de confianza en el aula que permita desarrollar los conocimientos, habilidades, actitudes y valores.</a:t>
            </a:r>
          </a:p>
          <a:p>
            <a:pPr lvl="0"/>
            <a:r>
              <a:rPr lang="es-MX" dirty="0"/>
              <a:t>Favorece el desarrollo de la autonomía de los alumnos en situaciones de aprendizaje.</a:t>
            </a:r>
          </a:p>
          <a:p>
            <a:r>
              <a:rPr lang="es-MX" dirty="0"/>
              <a:t>Establece relaciones entre los principios, conceptos disciplinarios y contenidos del plan y programas de estudio de educación básica.</a:t>
            </a:r>
          </a:p>
        </p:txBody>
      </p:sp>
    </p:spTree>
    <p:extLst>
      <p:ext uri="{BB962C8B-B14F-4D97-AF65-F5344CB8AC3E}">
        <p14:creationId xmlns:p14="http://schemas.microsoft.com/office/powerpoint/2010/main" val="2193977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475656" y="3256235"/>
            <a:ext cx="676875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MX" altLang="es-E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a:ln>
                <a:noFill/>
              </a:ln>
              <a:solidFill>
                <a:schemeClr val="tx1"/>
              </a:solidFill>
              <a:effectLst/>
              <a:latin typeface="Arial" panose="020B0604020202020204" pitchFamily="34" charset="0"/>
            </a:endParaRPr>
          </a:p>
        </p:txBody>
      </p:sp>
      <p:sp>
        <p:nvSpPr>
          <p:cNvPr id="2" name="Rectángulo 1"/>
          <p:cNvSpPr/>
          <p:nvPr/>
        </p:nvSpPr>
        <p:spPr>
          <a:xfrm>
            <a:off x="323528" y="404664"/>
            <a:ext cx="8568952" cy="5909310"/>
          </a:xfrm>
          <a:prstGeom prst="rect">
            <a:avLst/>
          </a:prstGeom>
        </p:spPr>
        <p:txBody>
          <a:bodyPr wrap="square">
            <a:spAutoFit/>
          </a:bodyPr>
          <a:lstStyle/>
          <a:p>
            <a:pPr algn="just"/>
            <a:r>
              <a:rPr lang="es-MX" b="1" dirty="0"/>
              <a:t>PROPÓSITO DEL CURSO</a:t>
            </a:r>
          </a:p>
          <a:p>
            <a:pPr algn="just"/>
            <a:endParaRPr lang="es-MX" b="1" dirty="0"/>
          </a:p>
          <a:p>
            <a:pPr marL="285750" indent="-285750" algn="just">
              <a:buFont typeface="Wingdings" panose="05000000000000000000" pitchFamily="2" charset="2"/>
              <a:buChar char="v"/>
            </a:pPr>
            <a:r>
              <a:rPr lang="es-MX" dirty="0"/>
              <a:t>La información que se recabe permitirá analizar y comprender la manera en que se materializa el currículum en educación básica. El estudiante podrá focalizar aspectos como: la planificación, los contenidos disciplinarios, las relaciones pedagógicas maestro-alumno, la evaluación, el uso del tiempo, la gestión y realización.</a:t>
            </a:r>
          </a:p>
          <a:p>
            <a:pPr algn="just"/>
            <a:endParaRPr lang="es-MX" dirty="0"/>
          </a:p>
          <a:p>
            <a:pPr marL="285750" indent="-285750">
              <a:buFont typeface="Wingdings" panose="05000000000000000000" pitchFamily="2" charset="2"/>
              <a:buChar char="v"/>
            </a:pPr>
            <a:r>
              <a:rPr lang="es-MX" dirty="0"/>
              <a:t>El estudiante tendrá como función principal la ayudantía, lo que implica que colaborará e intervendrá  de manera directa o indirecta en las actividades cotidianas del trabajo docente; como: organizar al grupo, elaborar materiales didácticos para la clase, revisión de tareas escolares, etc. </a:t>
            </a:r>
          </a:p>
          <a:p>
            <a:pPr marL="342900" indent="-342900">
              <a:buFont typeface="Wingdings" panose="05000000000000000000" pitchFamily="2" charset="2"/>
              <a:buChar char="v"/>
            </a:pPr>
            <a:endParaRPr lang="es-MX" dirty="0"/>
          </a:p>
          <a:p>
            <a:pPr marL="342900" indent="-342900">
              <a:buFont typeface="Wingdings" panose="05000000000000000000" pitchFamily="2" charset="2"/>
              <a:buChar char="v"/>
            </a:pPr>
            <a:r>
              <a:rPr lang="es-MX" dirty="0"/>
              <a:t>Este curso ofrecerá información para contrastar, analizar, replantear, evaluar y construir estrategias de trabajo, a la luz de los aportes de los otros cursos de la malla curricular, particularmente de los semestres previos y los paralelos que corresponden a los trayectos de preparación para la enseñanza y el aprendizaje y el psicopedagógico.</a:t>
            </a:r>
          </a:p>
          <a:p>
            <a:endParaRPr lang="es-MX" dirty="0"/>
          </a:p>
          <a:p>
            <a:pPr algn="just"/>
            <a:endParaRPr lang="es-MX" dirty="0"/>
          </a:p>
          <a:p>
            <a:pPr algn="just"/>
            <a:endParaRPr lang="es-MX" b="1" dirty="0"/>
          </a:p>
        </p:txBody>
      </p:sp>
    </p:spTree>
    <p:extLst>
      <p:ext uri="{BB962C8B-B14F-4D97-AF65-F5344CB8AC3E}">
        <p14:creationId xmlns:p14="http://schemas.microsoft.com/office/powerpoint/2010/main" val="3195282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3508" y="0"/>
            <a:ext cx="8856984" cy="7017306"/>
          </a:xfrm>
          <a:prstGeom prst="rect">
            <a:avLst/>
          </a:prstGeom>
        </p:spPr>
        <p:txBody>
          <a:bodyPr wrap="square">
            <a:spAutoFit/>
          </a:bodyPr>
          <a:lstStyle/>
          <a:p>
            <a:r>
              <a:rPr lang="es-MX" b="1" dirty="0">
                <a:latin typeface="Tahoma" panose="020B0604030504040204" pitchFamily="34" charset="0"/>
              </a:rPr>
              <a:t>BLOQUES O CAMPOS SEGÚN LOS MANEJE EL PROGRAMA Y TEMAS:</a:t>
            </a:r>
          </a:p>
          <a:p>
            <a:endParaRPr lang="es-MX" b="1" dirty="0"/>
          </a:p>
          <a:p>
            <a:r>
              <a:rPr lang="es-MX" b="1" dirty="0"/>
              <a:t>Unidad de aprendizaje I. La escuela y el trabajo docente</a:t>
            </a:r>
          </a:p>
          <a:p>
            <a:pPr marL="285750" indent="-285750">
              <a:buFont typeface="Arial" panose="020B0604020202020204" pitchFamily="34" charset="0"/>
              <a:buChar char="•"/>
            </a:pPr>
            <a:r>
              <a:rPr lang="es-MX" b="1" dirty="0"/>
              <a:t>Función social de la escuela.</a:t>
            </a:r>
          </a:p>
          <a:p>
            <a:pPr marL="285750" indent="-285750">
              <a:buFont typeface="Arial" panose="020B0604020202020204" pitchFamily="34" charset="0"/>
              <a:buChar char="•"/>
            </a:pPr>
            <a:r>
              <a:rPr lang="es-ES" dirty="0"/>
              <a:t>Apropiación de la cultura escolar. </a:t>
            </a:r>
          </a:p>
          <a:p>
            <a:pPr marL="285750" indent="-285750">
              <a:buFont typeface="Arial" panose="020B0604020202020204" pitchFamily="34" charset="0"/>
              <a:buChar char="•"/>
            </a:pPr>
            <a:r>
              <a:rPr lang="es-ES" dirty="0"/>
              <a:t>Enseñanza y aprendizaje de los alumnos.</a:t>
            </a:r>
          </a:p>
          <a:p>
            <a:pPr marL="285750" indent="-285750">
              <a:buFont typeface="Arial" panose="020B0604020202020204" pitchFamily="34" charset="0"/>
              <a:buChar char="•"/>
            </a:pPr>
            <a:r>
              <a:rPr lang="es-ES" dirty="0"/>
              <a:t>Ambientes de aprendizaje: análisis de contextos, enfoques, nivel y modalidad educativa.</a:t>
            </a:r>
            <a:endParaRPr lang="es-MX" dirty="0"/>
          </a:p>
          <a:p>
            <a:endParaRPr lang="es-MX" dirty="0"/>
          </a:p>
          <a:p>
            <a:r>
              <a:rPr lang="es-MX" b="1" dirty="0"/>
              <a:t>Unidad de aprendizaje II. Desarrollar el trabajo Docente</a:t>
            </a:r>
          </a:p>
          <a:p>
            <a:pPr marL="285750" indent="-285750">
              <a:buFont typeface="Arial" panose="020B0604020202020204" pitchFamily="34" charset="0"/>
              <a:buChar char="•"/>
            </a:pPr>
            <a:r>
              <a:rPr lang="es-ES" dirty="0"/>
              <a:t>Los saberes y el conocimiento de los maestros. </a:t>
            </a:r>
          </a:p>
          <a:p>
            <a:pPr marL="285750" indent="-285750">
              <a:buFont typeface="Arial" panose="020B0604020202020204" pitchFamily="34" charset="0"/>
              <a:buChar char="•"/>
            </a:pPr>
            <a:r>
              <a:rPr lang="es-ES" dirty="0"/>
              <a:t>Los aprendizajes y los enfoques de enseñanza. </a:t>
            </a:r>
          </a:p>
          <a:p>
            <a:pPr marL="285750" indent="-285750">
              <a:buFont typeface="Arial" panose="020B0604020202020204" pitchFamily="34" charset="0"/>
              <a:buChar char="•"/>
            </a:pPr>
            <a:r>
              <a:rPr lang="es-ES" dirty="0"/>
              <a:t>Enseñanza y evaluación de los aprendizajes en los campos de formación académica. </a:t>
            </a:r>
          </a:p>
          <a:p>
            <a:pPr marL="285750" indent="-285750">
              <a:buFont typeface="Arial" panose="020B0604020202020204" pitchFamily="34" charset="0"/>
              <a:buChar char="•"/>
            </a:pPr>
            <a:r>
              <a:rPr lang="es-ES" dirty="0"/>
              <a:t>Los materiales y recursos educativos. </a:t>
            </a:r>
          </a:p>
          <a:p>
            <a:pPr marL="285750" indent="-285750">
              <a:buFont typeface="Arial" panose="020B0604020202020204" pitchFamily="34" charset="0"/>
              <a:buChar char="•"/>
            </a:pPr>
            <a:r>
              <a:rPr lang="es-ES" dirty="0"/>
              <a:t>La materialización del currículum en el aula de clase. </a:t>
            </a:r>
            <a:r>
              <a:rPr lang="es-MX" b="1" dirty="0"/>
              <a:t> </a:t>
            </a:r>
          </a:p>
          <a:p>
            <a:endParaRPr lang="es-MX" dirty="0"/>
          </a:p>
          <a:p>
            <a:r>
              <a:rPr lang="es-MX" b="1" dirty="0"/>
              <a:t>Unidad de aprendizaje </a:t>
            </a:r>
            <a:r>
              <a:rPr lang="es-MX" b="1" dirty="0" err="1"/>
              <a:t>lll</a:t>
            </a:r>
            <a:r>
              <a:rPr lang="es-MX" b="1" dirty="0"/>
              <a:t>. De la reflexión y el análisis, al diseño de planeaciones e intervención en el aula.</a:t>
            </a:r>
          </a:p>
          <a:p>
            <a:pPr marL="285750" indent="-285750">
              <a:buFont typeface="Arial" panose="020B0604020202020204" pitchFamily="34" charset="0"/>
              <a:buChar char="•"/>
            </a:pPr>
            <a:r>
              <a:rPr lang="es-ES" dirty="0"/>
              <a:t>Ambientes de aprendizaje: su reflexión y análisis. </a:t>
            </a:r>
          </a:p>
          <a:p>
            <a:pPr marL="285750" indent="-285750">
              <a:buFont typeface="Arial" panose="020B0604020202020204" pitchFamily="34" charset="0"/>
              <a:buChar char="•"/>
            </a:pPr>
            <a:r>
              <a:rPr lang="es-ES" dirty="0"/>
              <a:t>Planeación e intervención en el aula de clase.</a:t>
            </a:r>
          </a:p>
          <a:p>
            <a:pPr marL="285750" indent="-285750">
              <a:buFont typeface="Arial" panose="020B0604020202020204" pitchFamily="34" charset="0"/>
              <a:buChar char="•"/>
            </a:pPr>
            <a:r>
              <a:rPr lang="es-ES" dirty="0"/>
              <a:t>Diseño de secuencias didácticas: su pertinencia y relevancia.</a:t>
            </a:r>
          </a:p>
          <a:p>
            <a:pPr marL="285750" indent="-285750">
              <a:buFont typeface="Arial" panose="020B0604020202020204" pitchFamily="34" charset="0"/>
              <a:buChar char="•"/>
            </a:pPr>
            <a:r>
              <a:rPr lang="es-ES" dirty="0"/>
              <a:t>Seguimiento y evaluación de los aprendizajes.</a:t>
            </a:r>
          </a:p>
          <a:p>
            <a:pPr marL="285750" indent="-285750">
              <a:buFont typeface="Arial" panose="020B0604020202020204" pitchFamily="34" charset="0"/>
              <a:buChar char="•"/>
            </a:pPr>
            <a:r>
              <a:rPr lang="es-ES" dirty="0"/>
              <a:t>Reflexión de la docencia: distanciamiento, problematización y mejora de la práctica.</a:t>
            </a:r>
            <a:endParaRPr lang="es-MX" b="1" dirty="0"/>
          </a:p>
        </p:txBody>
      </p:sp>
    </p:spTree>
    <p:extLst>
      <p:ext uri="{BB962C8B-B14F-4D97-AF65-F5344CB8AC3E}">
        <p14:creationId xmlns:p14="http://schemas.microsoft.com/office/powerpoint/2010/main" val="1945607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01078" y="620688"/>
            <a:ext cx="7056784" cy="3970318"/>
          </a:xfrm>
          <a:prstGeom prst="rect">
            <a:avLst/>
          </a:prstGeom>
        </p:spPr>
        <p:txBody>
          <a:bodyPr wrap="square">
            <a:spAutoFit/>
          </a:bodyPr>
          <a:lstStyle/>
          <a:p>
            <a:pPr algn="just"/>
            <a:endParaRPr lang="es-MX" dirty="0"/>
          </a:p>
          <a:p>
            <a:pPr algn="just"/>
            <a:r>
              <a:rPr lang="es-MX" b="1" dirty="0"/>
              <a:t>ORIENTACIONES DIDACTICAS</a:t>
            </a:r>
          </a:p>
          <a:p>
            <a:pPr algn="just"/>
            <a:endParaRPr lang="es-MX" dirty="0"/>
          </a:p>
          <a:p>
            <a:pPr algn="just"/>
            <a:r>
              <a:rPr lang="es-MX" dirty="0"/>
              <a:t>La modalidad que se ha elegido para este curso es la de seminario-taller. Se sugiere considerar que los estudiantes lo desarrollarán articulando dos aspectos fundamentales; por un lado, la discusión temática que permitirá </a:t>
            </a:r>
          </a:p>
          <a:p>
            <a:pPr algn="just"/>
            <a:r>
              <a:rPr lang="es-MX" dirty="0"/>
              <a:t>enriquecer y ampliar la visión de la docencia como una práctica profesional. En este punto, se conjugan tanto los aprendizajes logrados en los primeros dos semestres, así como los que se van desarrollando paralelamente en el tercero. </a:t>
            </a:r>
          </a:p>
          <a:p>
            <a:pPr algn="just"/>
            <a:endParaRPr lang="es-MX" dirty="0"/>
          </a:p>
          <a:p>
            <a:pPr algn="just"/>
            <a:r>
              <a:rPr lang="es-MX" dirty="0"/>
              <a:t>La inmersión y la ayudantía que se realizará en la escuela, permitirá colaborar de manera diferenciada en la institución y en el aula de clase. </a:t>
            </a:r>
          </a:p>
          <a:p>
            <a:endParaRPr lang="es-MX" dirty="0">
              <a:latin typeface="Calibri" panose="020F0502020204030204" pitchFamily="34" charset="0"/>
            </a:endParaRPr>
          </a:p>
        </p:txBody>
      </p:sp>
    </p:spTree>
    <p:extLst>
      <p:ext uri="{BB962C8B-B14F-4D97-AF65-F5344CB8AC3E}">
        <p14:creationId xmlns:p14="http://schemas.microsoft.com/office/powerpoint/2010/main" val="33890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908720"/>
            <a:ext cx="8208912" cy="3139321"/>
          </a:xfrm>
          <a:prstGeom prst="rect">
            <a:avLst/>
          </a:prstGeom>
        </p:spPr>
        <p:txBody>
          <a:bodyPr wrap="square">
            <a:spAutoFit/>
          </a:bodyPr>
          <a:lstStyle/>
          <a:p>
            <a:pPr algn="just"/>
            <a:r>
              <a:rPr lang="es-MX" dirty="0"/>
              <a:t>El estudiante podrá seguir sistematizando sus experiencias, recabando información precisa acerca de cómo es que se materializa el currículum en el aula de clase, cómo es que se promueven y gestan ambientes de aprendizaje, cómo es que se organiza la enseñanza, y de qué manera se conjugan todos estos aspectos en la evaluación y el logro de los aprendizajes  a través de la construcción de un proyecto de investigación etnográfica.</a:t>
            </a:r>
          </a:p>
          <a:p>
            <a:pPr algn="just"/>
            <a:endParaRPr lang="es-MX" dirty="0"/>
          </a:p>
          <a:p>
            <a:pPr algn="just"/>
            <a:r>
              <a:rPr lang="es-MX" dirty="0"/>
              <a:t>Para desarrollar esta propuesta es necesario establecer una comunicación abierta y clara entre los profesores que conducen los cursos que corresponden al trayecto de preparación para la enseñanza y el aprendizaje y el trayecto psicopedagógico.</a:t>
            </a:r>
          </a:p>
        </p:txBody>
      </p:sp>
    </p:spTree>
    <p:extLst>
      <p:ext uri="{BB962C8B-B14F-4D97-AF65-F5344CB8AC3E}">
        <p14:creationId xmlns:p14="http://schemas.microsoft.com/office/powerpoint/2010/main" val="2434292255"/>
      </p:ext>
    </p:extLst>
  </p:cSld>
  <p:clrMapOvr>
    <a:masterClrMapping/>
  </p:clrMapOvr>
</p:sld>
</file>

<file path=ppt/theme/theme1.xml><?xml version="1.0" encoding="utf-8"?>
<a:theme xmlns:a="http://schemas.openxmlformats.org/drawingml/2006/main" name="Faceta">
  <a:themeElements>
    <a:clrScheme name="Anaranjad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D2BCFEE1C13BA14EA39BA5362E176F4C" ma:contentTypeVersion="2" ma:contentTypeDescription="Crear nuevo documento." ma:contentTypeScope="" ma:versionID="1056cdfc815c4a9b49c7200d1b987530">
  <xsd:schema xmlns:xsd="http://www.w3.org/2001/XMLSchema" xmlns:xs="http://www.w3.org/2001/XMLSchema" xmlns:p="http://schemas.microsoft.com/office/2006/metadata/properties" xmlns:ns2="8f555161-a1a5-47af-85ef-511ef6561341" targetNamespace="http://schemas.microsoft.com/office/2006/metadata/properties" ma:root="true" ma:fieldsID="adc13d0c025d9ed739edcab9d6d8132c" ns2:_="">
    <xsd:import namespace="8f555161-a1a5-47af-85ef-511ef6561341"/>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555161-a1a5-47af-85ef-511ef65613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C1D99D-B69A-4515-BDC4-122B01BBF949}">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8f555161-a1a5-47af-85ef-511ef656134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786056F-AF11-40B9-B8C4-8E26685A383D}">
  <ds:schemaRefs>
    <ds:schemaRef ds:uri="http://schemas.microsoft.com/sharepoint/v3/contenttype/forms"/>
  </ds:schemaRefs>
</ds:datastoreItem>
</file>

<file path=customXml/itemProps3.xml><?xml version="1.0" encoding="utf-8"?>
<ds:datastoreItem xmlns:ds="http://schemas.openxmlformats.org/officeDocument/2006/customXml" ds:itemID="{AE12C73C-E69C-424A-97AE-1C2A46674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555161-a1a5-47af-85ef-511ef65613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447</TotalTime>
  <Words>3357</Words>
  <Application>Microsoft Office PowerPoint</Application>
  <PresentationFormat>On-screen Show (4:3)</PresentationFormat>
  <Paragraphs>396</Paragraphs>
  <Slides>20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Symbol</vt:lpstr>
      <vt:lpstr>Tahoma</vt:lpstr>
      <vt:lpstr>Times New Roman</vt:lpstr>
      <vt:lpstr>Trebuchet MS</vt:lpstr>
      <vt:lpstr>Wingdings</vt:lpstr>
      <vt:lpstr>Wingdings 3</vt:lpstr>
      <vt:lpstr>Faceta</vt:lpstr>
      <vt:lpstr>PowerPoint Presentation</vt:lpstr>
      <vt:lpstr>PowerPoint Presentation</vt:lpstr>
      <vt:lpstr>COMPETENCIAS GENÉRICAS</vt:lpstr>
      <vt:lpstr>COMPETENCIAS PROFESIONALES</vt:lpstr>
      <vt:lpstr>COMPETENCIAS DEL CURSO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CONSIDERACIONES</vt:lpstr>
      <vt:lpstr>FECHAS DE OBSERVACIÓN, AYUDANTÍA Y PRÁCTICA</vt:lpstr>
      <vt:lpstr>EVIDENCIAS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Patricia Segovia Gomez</cp:lastModifiedBy>
  <cp:revision>244</cp:revision>
  <cp:lastPrinted>2017-09-29T01:26:10Z</cp:lastPrinted>
  <dcterms:created xsi:type="dcterms:W3CDTF">2015-02-09T15:06:54Z</dcterms:created>
  <dcterms:modified xsi:type="dcterms:W3CDTF">2022-08-26T21:04:50Z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0x010100D2BCFEE1C13BA14EA39BA5362E176F4C</vt:lpwstr>
  </property>
</Properties>
</file>