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9" r:id="rId3"/>
    <p:sldId id="297" r:id="rId4"/>
    <p:sldId id="304" r:id="rId5"/>
    <p:sldId id="272" r:id="rId6"/>
    <p:sldId id="273" r:id="rId7"/>
    <p:sldId id="274" r:id="rId8"/>
    <p:sldId id="294" r:id="rId9"/>
    <p:sldId id="305" r:id="rId10"/>
    <p:sldId id="298" r:id="rId11"/>
    <p:sldId id="309" r:id="rId12"/>
    <p:sldId id="306" r:id="rId13"/>
    <p:sldId id="310" r:id="rId14"/>
    <p:sldId id="257" r:id="rId15"/>
    <p:sldId id="299" r:id="rId16"/>
    <p:sldId id="311" r:id="rId17"/>
    <p:sldId id="300" r:id="rId18"/>
    <p:sldId id="312" r:id="rId19"/>
    <p:sldId id="258" r:id="rId20"/>
    <p:sldId id="266" r:id="rId21"/>
    <p:sldId id="313" r:id="rId22"/>
    <p:sldId id="301" r:id="rId23"/>
    <p:sldId id="314" r:id="rId24"/>
    <p:sldId id="267" r:id="rId25"/>
    <p:sldId id="269" r:id="rId26"/>
    <p:sldId id="278" r:id="rId27"/>
    <p:sldId id="279" r:id="rId28"/>
    <p:sldId id="280" r:id="rId29"/>
    <p:sldId id="303" r:id="rId30"/>
    <p:sldId id="315" r:id="rId31"/>
    <p:sldId id="307" r:id="rId32"/>
    <p:sldId id="316" r:id="rId33"/>
    <p:sldId id="295" r:id="rId34"/>
    <p:sldId id="317" r:id="rId35"/>
    <p:sldId id="308" r:id="rId36"/>
    <p:sldId id="318" r:id="rId37"/>
    <p:sldId id="296" r:id="rId3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2456" autoAdjust="0"/>
  </p:normalViewPr>
  <p:slideViewPr>
    <p:cSldViewPr snapToGrid="0">
      <p:cViewPr varScale="1">
        <p:scale>
          <a:sx n="75" d="100"/>
          <a:sy n="75" d="100"/>
        </p:scale>
        <p:origin x="7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B599DF-CEA9-476E-9EF5-59320505CE13}" type="datetimeFigureOut">
              <a:rPr lang="es-MX" smtClean="0"/>
              <a:t>28/08/2022</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69D7BF-6BD7-4536-93AA-83767DAEC350}" type="slidenum">
              <a:rPr lang="es-MX" smtClean="0"/>
              <a:t>‹Nº›</a:t>
            </a:fld>
            <a:endParaRPr lang="es-MX"/>
          </a:p>
        </p:txBody>
      </p:sp>
    </p:spTree>
    <p:extLst>
      <p:ext uri="{BB962C8B-B14F-4D97-AF65-F5344CB8AC3E}">
        <p14:creationId xmlns:p14="http://schemas.microsoft.com/office/powerpoint/2010/main" val="210052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5269D7BF-6BD7-4536-93AA-83767DAEC350}" type="slidenum">
              <a:rPr lang="es-MX" smtClean="0"/>
              <a:t>1</a:t>
            </a:fld>
            <a:endParaRPr lang="es-MX"/>
          </a:p>
        </p:txBody>
      </p:sp>
    </p:spTree>
    <p:extLst>
      <p:ext uri="{BB962C8B-B14F-4D97-AF65-F5344CB8AC3E}">
        <p14:creationId xmlns:p14="http://schemas.microsoft.com/office/powerpoint/2010/main" val="2777860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19</a:t>
            </a:fld>
            <a:endParaRPr lang="es-ES" dirty="0"/>
          </a:p>
        </p:txBody>
      </p:sp>
    </p:spTree>
    <p:extLst>
      <p:ext uri="{BB962C8B-B14F-4D97-AF65-F5344CB8AC3E}">
        <p14:creationId xmlns:p14="http://schemas.microsoft.com/office/powerpoint/2010/main" val="1279861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20</a:t>
            </a:fld>
            <a:endParaRPr lang="es-ES" dirty="0"/>
          </a:p>
        </p:txBody>
      </p:sp>
    </p:spTree>
    <p:extLst>
      <p:ext uri="{BB962C8B-B14F-4D97-AF65-F5344CB8AC3E}">
        <p14:creationId xmlns:p14="http://schemas.microsoft.com/office/powerpoint/2010/main" val="1115137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22</a:t>
            </a:fld>
            <a:endParaRPr lang="es-ES" dirty="0"/>
          </a:p>
        </p:txBody>
      </p:sp>
    </p:spTree>
    <p:extLst>
      <p:ext uri="{BB962C8B-B14F-4D97-AF65-F5344CB8AC3E}">
        <p14:creationId xmlns:p14="http://schemas.microsoft.com/office/powerpoint/2010/main" val="230831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24</a:t>
            </a:fld>
            <a:endParaRPr lang="es-ES" dirty="0"/>
          </a:p>
        </p:txBody>
      </p:sp>
    </p:spTree>
    <p:extLst>
      <p:ext uri="{BB962C8B-B14F-4D97-AF65-F5344CB8AC3E}">
        <p14:creationId xmlns:p14="http://schemas.microsoft.com/office/powerpoint/2010/main" val="2350125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25</a:t>
            </a:fld>
            <a:endParaRPr lang="es-ES" dirty="0"/>
          </a:p>
        </p:txBody>
      </p:sp>
    </p:spTree>
    <p:extLst>
      <p:ext uri="{BB962C8B-B14F-4D97-AF65-F5344CB8AC3E}">
        <p14:creationId xmlns:p14="http://schemas.microsoft.com/office/powerpoint/2010/main" val="1564823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26</a:t>
            </a:fld>
            <a:endParaRPr lang="es-ES" dirty="0"/>
          </a:p>
        </p:txBody>
      </p:sp>
    </p:spTree>
    <p:extLst>
      <p:ext uri="{BB962C8B-B14F-4D97-AF65-F5344CB8AC3E}">
        <p14:creationId xmlns:p14="http://schemas.microsoft.com/office/powerpoint/2010/main" val="3810890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27</a:t>
            </a:fld>
            <a:endParaRPr lang="es-ES" dirty="0"/>
          </a:p>
        </p:txBody>
      </p:sp>
    </p:spTree>
    <p:extLst>
      <p:ext uri="{BB962C8B-B14F-4D97-AF65-F5344CB8AC3E}">
        <p14:creationId xmlns:p14="http://schemas.microsoft.com/office/powerpoint/2010/main" val="7140079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28</a:t>
            </a:fld>
            <a:endParaRPr lang="es-ES" dirty="0"/>
          </a:p>
        </p:txBody>
      </p:sp>
    </p:spTree>
    <p:extLst>
      <p:ext uri="{BB962C8B-B14F-4D97-AF65-F5344CB8AC3E}">
        <p14:creationId xmlns:p14="http://schemas.microsoft.com/office/powerpoint/2010/main" val="1059359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29</a:t>
            </a:fld>
            <a:endParaRPr lang="es-ES" dirty="0"/>
          </a:p>
        </p:txBody>
      </p:sp>
    </p:spTree>
    <p:extLst>
      <p:ext uri="{BB962C8B-B14F-4D97-AF65-F5344CB8AC3E}">
        <p14:creationId xmlns:p14="http://schemas.microsoft.com/office/powerpoint/2010/main" val="3969798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33</a:t>
            </a:fld>
            <a:endParaRPr lang="es-ES" dirty="0"/>
          </a:p>
        </p:txBody>
      </p:sp>
    </p:spTree>
    <p:extLst>
      <p:ext uri="{BB962C8B-B14F-4D97-AF65-F5344CB8AC3E}">
        <p14:creationId xmlns:p14="http://schemas.microsoft.com/office/powerpoint/2010/main" val="2543252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5269D7BF-6BD7-4536-93AA-83767DAEC350}" type="slidenum">
              <a:rPr lang="es-MX" smtClean="0"/>
              <a:t>3</a:t>
            </a:fld>
            <a:endParaRPr lang="es-MX"/>
          </a:p>
        </p:txBody>
      </p:sp>
    </p:spTree>
    <p:extLst>
      <p:ext uri="{BB962C8B-B14F-4D97-AF65-F5344CB8AC3E}">
        <p14:creationId xmlns:p14="http://schemas.microsoft.com/office/powerpoint/2010/main" val="1418550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5269D7BF-6BD7-4536-93AA-83767DAEC350}" type="slidenum">
              <a:rPr lang="es-MX" smtClean="0"/>
              <a:t>35</a:t>
            </a:fld>
            <a:endParaRPr lang="es-MX"/>
          </a:p>
        </p:txBody>
      </p:sp>
    </p:spTree>
    <p:extLst>
      <p:ext uri="{BB962C8B-B14F-4D97-AF65-F5344CB8AC3E}">
        <p14:creationId xmlns:p14="http://schemas.microsoft.com/office/powerpoint/2010/main" val="3672419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5</a:t>
            </a:fld>
            <a:endParaRPr lang="es-ES" dirty="0"/>
          </a:p>
        </p:txBody>
      </p:sp>
    </p:spTree>
    <p:extLst>
      <p:ext uri="{BB962C8B-B14F-4D97-AF65-F5344CB8AC3E}">
        <p14:creationId xmlns:p14="http://schemas.microsoft.com/office/powerpoint/2010/main" val="3447103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6</a:t>
            </a:fld>
            <a:endParaRPr lang="es-ES" dirty="0"/>
          </a:p>
        </p:txBody>
      </p:sp>
    </p:spTree>
    <p:extLst>
      <p:ext uri="{BB962C8B-B14F-4D97-AF65-F5344CB8AC3E}">
        <p14:creationId xmlns:p14="http://schemas.microsoft.com/office/powerpoint/2010/main" val="1032995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7</a:t>
            </a:fld>
            <a:endParaRPr lang="es-ES" dirty="0"/>
          </a:p>
        </p:txBody>
      </p:sp>
    </p:spTree>
    <p:extLst>
      <p:ext uri="{BB962C8B-B14F-4D97-AF65-F5344CB8AC3E}">
        <p14:creationId xmlns:p14="http://schemas.microsoft.com/office/powerpoint/2010/main" val="568526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5269D7BF-6BD7-4536-93AA-83767DAEC350}" type="slidenum">
              <a:rPr lang="es-MX" smtClean="0"/>
              <a:t>10</a:t>
            </a:fld>
            <a:endParaRPr lang="es-MX"/>
          </a:p>
        </p:txBody>
      </p:sp>
    </p:spTree>
    <p:extLst>
      <p:ext uri="{BB962C8B-B14F-4D97-AF65-F5344CB8AC3E}">
        <p14:creationId xmlns:p14="http://schemas.microsoft.com/office/powerpoint/2010/main" val="3136566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14</a:t>
            </a:fld>
            <a:endParaRPr lang="es-ES" dirty="0"/>
          </a:p>
        </p:txBody>
      </p:sp>
    </p:spTree>
    <p:extLst>
      <p:ext uri="{BB962C8B-B14F-4D97-AF65-F5344CB8AC3E}">
        <p14:creationId xmlns:p14="http://schemas.microsoft.com/office/powerpoint/2010/main" val="354031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15</a:t>
            </a:fld>
            <a:endParaRPr lang="es-ES" dirty="0"/>
          </a:p>
        </p:txBody>
      </p:sp>
    </p:spTree>
    <p:extLst>
      <p:ext uri="{BB962C8B-B14F-4D97-AF65-F5344CB8AC3E}">
        <p14:creationId xmlns:p14="http://schemas.microsoft.com/office/powerpoint/2010/main" val="321285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17</a:t>
            </a:fld>
            <a:endParaRPr lang="es-ES" dirty="0"/>
          </a:p>
        </p:txBody>
      </p:sp>
    </p:spTree>
    <p:extLst>
      <p:ext uri="{BB962C8B-B14F-4D97-AF65-F5344CB8AC3E}">
        <p14:creationId xmlns:p14="http://schemas.microsoft.com/office/powerpoint/2010/main" val="1084473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28/08/2022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368372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28/08/2022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14959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28/08/2022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3063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28/08/2022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13277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C8F4FABC-93A8-463A-883D-ED0D9CEFCB18}" type="datetimeFigureOut">
              <a:rPr lang="es-MX" smtClean="0"/>
              <a:t>28/08/2022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80556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C8F4FABC-93A8-463A-883D-ED0D9CEFCB18}" type="datetimeFigureOut">
              <a:rPr lang="es-MX" smtClean="0"/>
              <a:t>28/08/2022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30268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C8F4FABC-93A8-463A-883D-ED0D9CEFCB18}" type="datetimeFigureOut">
              <a:rPr lang="es-MX" smtClean="0"/>
              <a:t>28/08/2022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121765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C8F4FABC-93A8-463A-883D-ED0D9CEFCB18}" type="datetimeFigureOut">
              <a:rPr lang="es-MX" smtClean="0"/>
              <a:t>28/08/2022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931326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8F4FABC-93A8-463A-883D-ED0D9CEFCB18}" type="datetimeFigureOut">
              <a:rPr lang="es-MX" smtClean="0"/>
              <a:t>28/08/2022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254168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8F4FABC-93A8-463A-883D-ED0D9CEFCB18}" type="datetimeFigureOut">
              <a:rPr lang="es-MX" smtClean="0"/>
              <a:t>28/08/2022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96768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8F4FABC-93A8-463A-883D-ED0D9CEFCB18}" type="datetimeFigureOut">
              <a:rPr lang="es-MX" smtClean="0"/>
              <a:t>28/08/2022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88749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4FABC-93A8-463A-883D-ED0D9CEFCB18}" type="datetimeFigureOut">
              <a:rPr lang="es-MX" smtClean="0"/>
              <a:t>28/08/2022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9EB7D-A1D2-4038-9DA7-89296893C43E}" type="slidenum">
              <a:rPr lang="es-MX" smtClean="0"/>
              <a:t>‹Nº›</a:t>
            </a:fld>
            <a:endParaRPr lang="es-MX"/>
          </a:p>
        </p:txBody>
      </p:sp>
    </p:spTree>
    <p:extLst>
      <p:ext uri="{BB962C8B-B14F-4D97-AF65-F5344CB8AC3E}">
        <p14:creationId xmlns:p14="http://schemas.microsoft.com/office/powerpoint/2010/main" val="1209870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48359"/>
            <a:ext cx="10972800" cy="6986528"/>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Encuadre </a:t>
            </a:r>
          </a:p>
          <a:p>
            <a:pPr lvl="0" algn="ctr"/>
            <a:endParaRPr lang="es-ES_tradnl" altLang="es-ES" sz="900" b="1" dirty="0">
              <a:cs typeface="Arial" panose="020B0604020202020204" pitchFamily="34" charset="0"/>
            </a:endParaRPr>
          </a:p>
          <a:p>
            <a:pPr lvl="0" algn="ctr"/>
            <a:endParaRPr lang="es-ES_tradnl" altLang="es-ES" sz="900" b="1" dirty="0">
              <a:cs typeface="Arial" panose="020B0604020202020204" pitchFamily="34" charset="0"/>
            </a:endParaRPr>
          </a:p>
          <a:p>
            <a:pPr lvl="0" algn="ctr"/>
            <a:r>
              <a:rPr lang="es-ES_tradnl" altLang="es-ES" sz="2800" dirty="0">
                <a:cs typeface="Arial" panose="020B0604020202020204" pitchFamily="34" charset="0"/>
              </a:rPr>
              <a:t>Licenciatura en Educación Preescolar</a:t>
            </a:r>
          </a:p>
          <a:p>
            <a:pPr lvl="0" algn="ctr"/>
            <a:endParaRPr lang="es-ES_tradnl" altLang="es-ES" sz="900" dirty="0">
              <a:cs typeface="Arial" panose="020B0604020202020204" pitchFamily="34" charset="0"/>
            </a:endParaRPr>
          </a:p>
          <a:p>
            <a:pPr lvl="0" algn="ctr"/>
            <a:r>
              <a:rPr lang="es-ES_tradnl" altLang="es-ES" sz="2800" dirty="0">
                <a:cs typeface="Arial" panose="020B0604020202020204" pitchFamily="34" charset="0"/>
              </a:rPr>
              <a:t>Quinto semestre</a:t>
            </a:r>
          </a:p>
          <a:p>
            <a:pPr lvl="0" algn="ctr"/>
            <a:endParaRPr lang="es-ES" altLang="es-ES" sz="1400" dirty="0"/>
          </a:p>
          <a:p>
            <a:pPr lvl="0" algn="ctr"/>
            <a:r>
              <a:rPr lang="es-ES_tradnl" altLang="es-ES" sz="1600" dirty="0">
                <a:ea typeface="Calibri" panose="020F0502020204030204" pitchFamily="34" charset="0"/>
                <a:cs typeface="Arial" panose="020B0604020202020204" pitchFamily="34" charset="0"/>
              </a:rPr>
              <a:t> </a:t>
            </a:r>
            <a:r>
              <a:rPr lang="es-ES_tradnl" altLang="es-ES" sz="3200" dirty="0">
                <a:ea typeface="Calibri" panose="020F0502020204030204" pitchFamily="34" charset="0"/>
                <a:cs typeface="Arial" panose="020B0604020202020204" pitchFamily="34" charset="0"/>
              </a:rPr>
              <a:t>Seminario -taller: </a:t>
            </a:r>
          </a:p>
          <a:p>
            <a:pPr lvl="0" algn="ctr"/>
            <a:r>
              <a:rPr lang="es-ES_tradnl" altLang="es-ES" sz="3200" dirty="0">
                <a:ea typeface="Calibri" panose="020F0502020204030204" pitchFamily="34" charset="0"/>
                <a:cs typeface="Arial" panose="020B0604020202020204" pitchFamily="34" charset="0"/>
              </a:rPr>
              <a:t>Innovación y trabajo docente. </a:t>
            </a:r>
          </a:p>
          <a:p>
            <a:pPr lvl="0" algn="ctr"/>
            <a:endParaRPr lang="es-ES_tradnl" altLang="es-ES" sz="3200" dirty="0">
              <a:ea typeface="Calibri" panose="020F0502020204030204" pitchFamily="34" charset="0"/>
              <a:cs typeface="Arial" panose="020B0604020202020204" pitchFamily="34" charset="0"/>
            </a:endParaRPr>
          </a:p>
          <a:p>
            <a:pPr lvl="0"/>
            <a:r>
              <a:rPr lang="es-ES_tradnl" altLang="es-ES" sz="2800" dirty="0">
                <a:ea typeface="Calibri" panose="020F0502020204030204" pitchFamily="34" charset="0"/>
                <a:cs typeface="Arial" panose="020B0604020202020204" pitchFamily="34" charset="0"/>
              </a:rPr>
              <a:t>                                            Mtro.    Gerardo Garza Alcalá</a:t>
            </a:r>
          </a:p>
          <a:p>
            <a:r>
              <a:rPr lang="es-ES_tradnl" altLang="es-ES" sz="2800" dirty="0">
                <a:ea typeface="Calibri" panose="020F0502020204030204" pitchFamily="34" charset="0"/>
                <a:cs typeface="Arial" panose="020B0604020202020204" pitchFamily="34" charset="0"/>
              </a:rPr>
              <a:t>                                            Mtra.    Eduarda Maldonado Martínez </a:t>
            </a:r>
          </a:p>
          <a:p>
            <a:pPr lvl="0"/>
            <a:r>
              <a:rPr lang="es-ES_tradnl" altLang="es-ES" sz="2800" dirty="0">
                <a:ea typeface="Calibri" panose="020F0502020204030204" pitchFamily="34" charset="0"/>
                <a:cs typeface="Arial" panose="020B0604020202020204" pitchFamily="34" charset="0"/>
              </a:rPr>
              <a:t>                                            Mtra.    Eva Fabiola Ruiz </a:t>
            </a:r>
            <a:r>
              <a:rPr lang="es-ES_tradnl" altLang="es-ES" sz="2800" dirty="0" err="1">
                <a:ea typeface="Calibri" panose="020F0502020204030204" pitchFamily="34" charset="0"/>
                <a:cs typeface="Arial" panose="020B0604020202020204" pitchFamily="34" charset="0"/>
              </a:rPr>
              <a:t>Pradis</a:t>
            </a:r>
            <a:endParaRPr lang="es-ES_tradnl" altLang="es-ES" sz="2800" dirty="0">
              <a:ea typeface="Calibri" panose="020F0502020204030204" pitchFamily="34" charset="0"/>
              <a:cs typeface="Arial" panose="020B0604020202020204" pitchFamily="34" charset="0"/>
            </a:endParaRPr>
          </a:p>
          <a:p>
            <a:pPr lvl="0"/>
            <a:endParaRPr lang="es-ES_tradnl" altLang="es-ES" sz="2800" dirty="0">
              <a:ea typeface="Calibri" panose="020F0502020204030204" pitchFamily="34" charset="0"/>
              <a:cs typeface="Arial" panose="020B0604020202020204" pitchFamily="34" charset="0"/>
            </a:endParaRPr>
          </a:p>
          <a:p>
            <a:pPr lvl="0"/>
            <a:r>
              <a:rPr lang="es-ES_tradnl" altLang="es-ES" sz="2800" dirty="0">
                <a:ea typeface="Calibri" panose="020F0502020204030204" pitchFamily="34" charset="0"/>
                <a:cs typeface="Arial" panose="020B0604020202020204" pitchFamily="34" charset="0"/>
              </a:rPr>
              <a:t>       </a:t>
            </a:r>
            <a:r>
              <a:rPr lang="es-ES_tradnl" altLang="es-ES" sz="2400" dirty="0">
                <a:ea typeface="Calibri" panose="020F0502020204030204" pitchFamily="34" charset="0"/>
                <a:cs typeface="Arial" panose="020B0604020202020204" pitchFamily="34" charset="0"/>
              </a:rPr>
              <a:t>Saltillo, Coahuila. México.                                                                        Agosto   2022</a:t>
            </a:r>
          </a:p>
          <a:p>
            <a:pPr lvl="0" algn="ctr"/>
            <a:endParaRPr lang="es-ES_tradnl" altLang="es-ES" sz="1400" b="1" dirty="0">
              <a:ea typeface="Calibri" panose="020F0502020204030204" pitchFamily="34" charset="0"/>
              <a:cs typeface="Arial" panose="020B0604020202020204" pitchFamily="34" charset="0"/>
            </a:endParaRPr>
          </a:p>
          <a:p>
            <a:pPr lvl="0" algn="ctr"/>
            <a:r>
              <a:rPr lang="es-ES_tradnl" altLang="es-ES" sz="2800" b="1" dirty="0">
                <a:ea typeface="Calibri" panose="020F0502020204030204" pitchFamily="34" charset="0"/>
                <a:cs typeface="Arial" panose="020B0604020202020204" pitchFamily="34" charset="0"/>
              </a:rPr>
              <a:t>                                                                          </a:t>
            </a:r>
            <a:endParaRPr lang="es-ES_tradnl" altLang="es-ES" sz="2800" dirty="0">
              <a:ea typeface="Calibri" panose="020F0502020204030204" pitchFamily="34" charset="0"/>
              <a:cs typeface="Arial" panose="020B0604020202020204" pitchFamily="34" charset="0"/>
            </a:endParaRPr>
          </a:p>
          <a:p>
            <a:pPr lvl="0" algn="ctr"/>
            <a:endParaRPr kumimoji="0" lang="es-ES" altLang="es-ES" sz="900" b="0" i="0" u="none" strike="noStrike" cap="none" normalizeH="0" baseline="0" dirty="0">
              <a:ln>
                <a:noFill/>
              </a:ln>
              <a:solidFill>
                <a:schemeClr val="tx1"/>
              </a:solidFill>
              <a:effectLst/>
            </a:endParaRPr>
          </a:p>
        </p:txBody>
      </p:sp>
      <p:pic>
        <p:nvPicPr>
          <p:cNvPr id="1026" name="0 Imag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1439" y="137809"/>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979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52400" y="79879"/>
            <a:ext cx="11887199" cy="5324535"/>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Descripción de la asignatura.</a:t>
            </a:r>
            <a:endParaRPr lang="es-MX" sz="2400" dirty="0"/>
          </a:p>
          <a:p>
            <a:endParaRPr lang="es-MX" sz="2400" dirty="0"/>
          </a:p>
          <a:p>
            <a:r>
              <a:rPr lang="es-MX" sz="3600" dirty="0"/>
              <a:t>En contraposición, también hay quien señala que el cambio es posible en la medida en que el docente piense y esté convencido que se puede mejorar y hacer algo distinto con respecto a lo que habitualmente realiza. En este sentido, se trata de innovaciones que se producen en lo cotidiano, surgen de conflictos, necesidades, dilemas, proyecciones e incertidumbres que se experimentan. </a:t>
            </a:r>
          </a:p>
        </p:txBody>
      </p:sp>
      <p:pic>
        <p:nvPicPr>
          <p:cNvPr id="6" name="0 Imag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64811" y="22097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58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84200" y="368300"/>
            <a:ext cx="10769600" cy="5808663"/>
          </a:xfrm>
        </p:spPr>
        <p:txBody>
          <a:bodyPr/>
          <a:lstStyle/>
          <a:p>
            <a:endParaRPr lang="es-MX" dirty="0" smtClean="0"/>
          </a:p>
          <a:p>
            <a:endParaRPr lang="es-MX" dirty="0"/>
          </a:p>
          <a:p>
            <a:r>
              <a:rPr lang="es-MX" sz="3200" dirty="0" smtClean="0"/>
              <a:t>Regularmente </a:t>
            </a:r>
            <a:r>
              <a:rPr lang="es-MX" sz="3200" dirty="0"/>
              <a:t>tratan de dar respuestas creativas ante preguntas como: ¿qué puedo hacer para…?, ¿qué pasaría si…?, ¿cómo puedo usar esto en…?, ¿y si trabajo con este programa, procedimiento o recurso…?, ¿esta tecnología me podría facilitar el trabajo…?, ¿habrá otro resultado si incorporo…? Por esa razón, son el resultado de una serie de intervenciones, decisiones y procesos, con cierto grado de intencionalidad y sistematización, que tratan de modificar actitudes, ideas, culturas, contenidos, modelos y prácticas pedagógicas. </a:t>
            </a:r>
          </a:p>
          <a:p>
            <a:endParaRPr lang="es-MX" sz="3200" dirty="0"/>
          </a:p>
        </p:txBody>
      </p:sp>
    </p:spTree>
    <p:extLst>
      <p:ext uri="{BB962C8B-B14F-4D97-AF65-F5344CB8AC3E}">
        <p14:creationId xmlns:p14="http://schemas.microsoft.com/office/powerpoint/2010/main" val="1688621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F2DD35-C046-5E6E-E753-75DEF06F088D}"/>
              </a:ext>
            </a:extLst>
          </p:cNvPr>
          <p:cNvSpPr>
            <a:spLocks noGrp="1"/>
          </p:cNvSpPr>
          <p:nvPr>
            <p:ph idx="1"/>
          </p:nvPr>
        </p:nvSpPr>
        <p:spPr>
          <a:xfrm>
            <a:off x="704193" y="704193"/>
            <a:ext cx="10649607" cy="5472770"/>
          </a:xfrm>
        </p:spPr>
        <p:txBody>
          <a:bodyPr/>
          <a:lstStyle/>
          <a:p>
            <a:pPr marL="0" indent="0">
              <a:buNone/>
            </a:pPr>
            <a:r>
              <a:rPr lang="es-MX" sz="2800" dirty="0"/>
              <a:t>A partir de estos planteamientos se puede afirmar que las estudiantes de la escuela normal, hasta el momento, han podido ver las dos caras de la misma moneda. En los semestres previos, sus experiencias en el ámbito de la docencia les han permitido identificar algunos de estos conflictos y dilemas, particularmente cuando tratan de colocar en el centro a los alumnos, los aprendizajes, el contexto, los recursos económicos, sociales, tecnológicos, las modalidades educativas, la cultura, su lengua o situaciones coyunturales como la que vivimos en torno a la salud. </a:t>
            </a:r>
            <a:endParaRPr lang="es-MX" dirty="0"/>
          </a:p>
        </p:txBody>
      </p:sp>
    </p:spTree>
    <p:extLst>
      <p:ext uri="{BB962C8B-B14F-4D97-AF65-F5344CB8AC3E}">
        <p14:creationId xmlns:p14="http://schemas.microsoft.com/office/powerpoint/2010/main" val="2277114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9900" y="304800"/>
            <a:ext cx="10883900" cy="5872163"/>
          </a:xfrm>
        </p:spPr>
        <p:txBody>
          <a:bodyPr/>
          <a:lstStyle/>
          <a:p>
            <a:pPr marL="0" indent="0">
              <a:buNone/>
            </a:pPr>
            <a:endParaRPr lang="es-MX" dirty="0"/>
          </a:p>
        </p:txBody>
      </p:sp>
      <p:sp>
        <p:nvSpPr>
          <p:cNvPr id="4" name="Rectángulo 3"/>
          <p:cNvSpPr/>
          <p:nvPr/>
        </p:nvSpPr>
        <p:spPr>
          <a:xfrm>
            <a:off x="1104900" y="1181100"/>
            <a:ext cx="10248900" cy="3785652"/>
          </a:xfrm>
          <a:prstGeom prst="rect">
            <a:avLst/>
          </a:prstGeom>
        </p:spPr>
        <p:txBody>
          <a:bodyPr wrap="square">
            <a:spAutoFit/>
          </a:bodyPr>
          <a:lstStyle/>
          <a:p>
            <a:r>
              <a:rPr lang="es-MX" sz="4000" dirty="0"/>
              <a:t>De ahí la necesidad de elaborar diagnósticos, valoraciones y evaluaciones focalizadas que recurran a herramientas de la investigación, al igual que a instrumentos específicos para documentar y sistematizar su experiencia en la docencia y la toma de decisiones. </a:t>
            </a:r>
            <a:endParaRPr lang="es-ES_tradnl" altLang="es-ES" sz="4000" b="1"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95802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53470" y="453901"/>
            <a:ext cx="1132332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endParaRPr lang="es-ES" altLang="es-ES" sz="800" dirty="0"/>
          </a:p>
          <a:p>
            <a:pPr indent="0" algn="ctr"/>
            <a:r>
              <a:rPr lang="es-MX" altLang="es-ES" sz="2000" b="1" dirty="0">
                <a:ea typeface="Calibri" panose="020F0502020204030204" pitchFamily="34" charset="0"/>
                <a:cs typeface="Arial" panose="020B0604020202020204" pitchFamily="34" charset="0"/>
              </a:rPr>
              <a:t>      Competencias profesionales</a:t>
            </a:r>
            <a:endParaRPr lang="es-MX" dirty="0">
              <a:sym typeface="Symbol" panose="05050102010706020507" pitchFamily="18" charset="2"/>
            </a:endParaRPr>
          </a:p>
          <a:p>
            <a:pPr marL="285750" indent="-285750">
              <a:buFont typeface="Arial" panose="020B0604020202020204" pitchFamily="34" charset="0"/>
              <a:buChar char="•"/>
            </a:pPr>
            <a:endParaRPr lang="es-MX" dirty="0">
              <a:cs typeface="Arial" panose="020B0604020202020204" pitchFamily="34" charset="0"/>
            </a:endParaRPr>
          </a:p>
          <a:p>
            <a:pPr marL="342900" indent="-342900">
              <a:buFont typeface="Arial" panose="020B0604020202020204" pitchFamily="34" charset="0"/>
              <a:buChar char="•"/>
            </a:pPr>
            <a:r>
              <a:rPr lang="es-MX" dirty="0"/>
              <a:t>Detecta los procesos de aprendizaje de sus alumnos para favorecer su desarrollo cognitivo y socioemocional. </a:t>
            </a:r>
          </a:p>
          <a:p>
            <a:pPr indent="0"/>
            <a:endParaRPr lang="es-MX" dirty="0"/>
          </a:p>
          <a:p>
            <a:pPr marL="342900" indent="-342900">
              <a:buFont typeface="Arial" panose="020B0604020202020204" pitchFamily="34" charset="0"/>
              <a:buChar char="•"/>
            </a:pPr>
            <a:r>
              <a:rPr lang="es-MX" dirty="0"/>
              <a:t>Aplica el plan y programa de estudio para alcanzar los propósitos educativos y contribuir al pleno desenvolvimiento de las capacidades de sus alumnos.</a:t>
            </a:r>
          </a:p>
          <a:p>
            <a:pPr indent="0"/>
            <a:endParaRPr lang="es-MX" dirty="0"/>
          </a:p>
          <a:p>
            <a:pPr marL="342900" indent="-342900">
              <a:buFont typeface="Arial" panose="020B0604020202020204" pitchFamily="34" charset="0"/>
              <a:buChar char="•"/>
            </a:pPr>
            <a:r>
              <a:rPr lang="es-MX" dirty="0"/>
              <a:t>Diseña planeaciones aplicando sus conocimientos curriculares, psicopedagógicos, disciplinares, didácticos y tecnológicos para propiciar espacios de aprendizaje incluyentes que respondan a las necesidades de todos los alumnos en el marco del plan y programas de estudio. </a:t>
            </a:r>
          </a:p>
          <a:p>
            <a:pPr indent="0"/>
            <a:endParaRPr lang="es-MX" dirty="0"/>
          </a:p>
          <a:p>
            <a:pPr marL="342900" indent="-342900">
              <a:buFont typeface="Arial" panose="020B0604020202020204" pitchFamily="34" charset="0"/>
              <a:buChar char="•"/>
            </a:pPr>
            <a:r>
              <a:rPr lang="es-MX" dirty="0"/>
              <a:t>Emplea la evaluación para intervenir en los diferentes ámbitos y momentos de la tarea educativa para mejorar los aprendizajes de sus alumnos.</a:t>
            </a:r>
          </a:p>
          <a:p>
            <a:pPr indent="0"/>
            <a:endParaRPr lang="es-MX" dirty="0"/>
          </a:p>
          <a:p>
            <a:pPr marL="342900" indent="-342900">
              <a:buFont typeface="Arial" panose="020B0604020202020204" pitchFamily="34" charset="0"/>
              <a:buChar char="•"/>
            </a:pPr>
            <a:r>
              <a:rPr lang="es-MX" dirty="0"/>
              <a:t>Integra recursos de la investigación educativa para enriquecer su práctica profesional, expresando su interés por el conocimiento, la ciencia y la mejora de la educación.</a:t>
            </a:r>
          </a:p>
          <a:p>
            <a:pPr indent="0"/>
            <a:r>
              <a:rPr lang="es-MX" dirty="0"/>
              <a:t> </a:t>
            </a:r>
          </a:p>
          <a:p>
            <a:pPr marL="342900" indent="-342900">
              <a:buFont typeface="Arial" panose="020B0604020202020204" pitchFamily="34" charset="0"/>
              <a:buChar char="•"/>
            </a:pPr>
            <a:r>
              <a:rPr lang="es-MX" dirty="0"/>
              <a:t>Actúa de manera ética ante la diversidad de situaciones que se presentan en la práctica profesional. </a:t>
            </a:r>
            <a:endParaRPr lang="es-ES" altLang="es-ES" dirty="0"/>
          </a:p>
        </p:txBody>
      </p:sp>
      <p:pic>
        <p:nvPicPr>
          <p:cNvPr id="5"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a:t>
            </a:r>
            <a:r>
              <a:rPr kumimoji="0" lang="es-MX" sz="1000" b="0" i="0" u="none" strike="noStrike" cap="none" normalizeH="0" dirty="0">
                <a:ln>
                  <a:noFill/>
                </a:ln>
                <a:solidFill>
                  <a:srgbClr val="000000"/>
                </a:solidFill>
                <a:effectLst/>
                <a:latin typeface="Arial" panose="020B0604020202020204" pitchFamily="34" charset="0"/>
                <a:ea typeface="MS Mincho" charset="-128"/>
                <a:cs typeface="Arial" panose="020B0604020202020204" pitchFamily="34" charset="0"/>
              </a:rPr>
              <a:t> </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176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53470" y="53793"/>
            <a:ext cx="11323320"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r>
              <a:rPr lang="es-MX" altLang="es-ES" sz="2000" b="1" dirty="0">
                <a:ea typeface="Calibri" panose="020F0502020204030204" pitchFamily="34" charset="0"/>
                <a:cs typeface="Arial" panose="020B0604020202020204" pitchFamily="34" charset="0"/>
              </a:rPr>
              <a:t> Unidades de Competencia que se desarrollan en el Curso</a:t>
            </a:r>
            <a:endParaRPr lang="es-MX" sz="2000" dirty="0"/>
          </a:p>
          <a:p>
            <a:pPr marL="342900" indent="-342900">
              <a:buFont typeface="Arial" panose="020B0604020202020204" pitchFamily="34" charset="0"/>
              <a:buChar char="•"/>
            </a:pPr>
            <a:r>
              <a:rPr lang="es-MX" sz="2800" dirty="0">
                <a:latin typeface="+mn-lt"/>
              </a:rPr>
              <a:t>Plantea las necesidades formativas de los alumnos de acuerdo con sus procesos de desarrollo y de aprendizaje, con base en los nuevos enfoques pedagógicos. </a:t>
            </a:r>
          </a:p>
          <a:p>
            <a:pPr indent="0"/>
            <a:endParaRPr lang="es-MX" sz="2800" dirty="0">
              <a:latin typeface="+mn-lt"/>
            </a:endParaRPr>
          </a:p>
          <a:p>
            <a:pPr marL="342900" indent="-342900">
              <a:buFont typeface="Arial" panose="020B0604020202020204" pitchFamily="34" charset="0"/>
              <a:buChar char="•"/>
            </a:pPr>
            <a:r>
              <a:rPr lang="es-MX" sz="2800" dirty="0">
                <a:latin typeface="+mn-lt"/>
              </a:rPr>
              <a:t>Establece relaciones entre los principios, conceptos disciplinarios y contenidos del plan y programas de estudio en función del logro de aprendizaje de sus alumnos, asegurando la coherencia y continuidad entre los distintos grados y niveles educativos.</a:t>
            </a:r>
          </a:p>
          <a:p>
            <a:pPr indent="0"/>
            <a:r>
              <a:rPr lang="es-MX" sz="2800" dirty="0">
                <a:latin typeface="+mn-lt"/>
              </a:rPr>
              <a:t> </a:t>
            </a:r>
          </a:p>
          <a:p>
            <a:pPr marL="342900" indent="-342900">
              <a:buFont typeface="Arial" panose="020B0604020202020204" pitchFamily="34" charset="0"/>
              <a:buChar char="•"/>
            </a:pPr>
            <a:r>
              <a:rPr lang="es-MX" sz="2800" dirty="0">
                <a:latin typeface="+mn-lt"/>
              </a:rPr>
              <a:t>Utiliza metodologías pertinentes y actualizadas para promover el aprendizaje de los alumnos en los diferentes campos, áreas y ámbitos que propone el currículum, considerando los contextos y su desarrollo. </a:t>
            </a:r>
          </a:p>
          <a:p>
            <a:pPr indent="0"/>
            <a:r>
              <a:rPr lang="es-MX" sz="2800" dirty="0" smtClean="0">
                <a:latin typeface="+mn-lt"/>
              </a:rPr>
              <a:t> </a:t>
            </a:r>
            <a:endParaRPr lang="es-MX" sz="2800" dirty="0">
              <a:latin typeface="+mn-lt"/>
            </a:endParaRPr>
          </a:p>
          <a:p>
            <a:pPr indent="0"/>
            <a:endParaRPr lang="es-MX" sz="2000" dirty="0"/>
          </a:p>
        </p:txBody>
      </p:sp>
      <p:pic>
        <p:nvPicPr>
          <p:cNvPr id="5"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a:t>
            </a:r>
            <a:r>
              <a:rPr kumimoji="0" lang="es-MX" sz="1000" b="0" i="0" u="none" strike="noStrike" cap="none" normalizeH="0" dirty="0">
                <a:ln>
                  <a:noFill/>
                </a:ln>
                <a:solidFill>
                  <a:srgbClr val="000000"/>
                </a:solidFill>
                <a:effectLst/>
                <a:latin typeface="Arial" panose="020B0604020202020204" pitchFamily="34" charset="0"/>
                <a:ea typeface="MS Mincho" charset="-128"/>
                <a:cs typeface="Arial" panose="020B0604020202020204" pitchFamily="34" charset="0"/>
              </a:rPr>
              <a:t> </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817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546100"/>
            <a:ext cx="10591800" cy="5630863"/>
          </a:xfrm>
        </p:spPr>
        <p:txBody>
          <a:bodyPr/>
          <a:lstStyle/>
          <a:p>
            <a:pPr marL="342900" indent="-342900"/>
            <a:r>
              <a:rPr lang="es-MX" dirty="0"/>
              <a:t>Incorpora los recursos y medios didácticos idóneos para favorecer el aprendizaje de acuerdo con el conocimiento de los procesos de desarrollo cognitivo y socioemocional de los alumnos. </a:t>
            </a:r>
          </a:p>
          <a:p>
            <a:pPr indent="0"/>
            <a:endParaRPr lang="es-MX" dirty="0"/>
          </a:p>
          <a:p>
            <a:pPr marL="342900" indent="-342900"/>
            <a:r>
              <a:rPr lang="es-MX" dirty="0"/>
              <a:t>Elabora diagnósticos de los intereses, motivaciones y necesidades formativas de los alumnos para organizar las actividades de aprendizaje, así como las adecuaciones curriculares y didácticas pertinentes. </a:t>
            </a:r>
          </a:p>
          <a:p>
            <a:pPr indent="0"/>
            <a:endParaRPr lang="es-MX" dirty="0"/>
          </a:p>
          <a:p>
            <a:pPr marL="342900" indent="-342900"/>
            <a:r>
              <a:rPr lang="es-MX" dirty="0"/>
              <a:t>Selecciona estrategias que favorecen el desarrollo intelectual, físico, social y emocional de los alumnos para procurar el logro de los aprendizajes</a:t>
            </a:r>
          </a:p>
        </p:txBody>
      </p:sp>
    </p:spTree>
    <p:extLst>
      <p:ext uri="{BB962C8B-B14F-4D97-AF65-F5344CB8AC3E}">
        <p14:creationId xmlns:p14="http://schemas.microsoft.com/office/powerpoint/2010/main" val="2434864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53470" y="423127"/>
            <a:ext cx="11323320"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indent="-342900">
              <a:buFont typeface="Arial" panose="020B0604020202020204" pitchFamily="34" charset="0"/>
              <a:buChar char="•"/>
            </a:pPr>
            <a:r>
              <a:rPr lang="es-MX" sz="2400" dirty="0" smtClean="0">
                <a:latin typeface="+mn-lt"/>
              </a:rPr>
              <a:t>Emplea </a:t>
            </a:r>
            <a:r>
              <a:rPr lang="es-MX" sz="2400" dirty="0">
                <a:latin typeface="+mn-lt"/>
              </a:rPr>
              <a:t>los medios tecnológicos y las fuentes de información científica disponibles  estrategias que favorecen el desarrollo intelectual, físico, social y emocional de los alumnos para procurar el logro de los aprendizajes. </a:t>
            </a:r>
          </a:p>
          <a:p>
            <a:pPr indent="0"/>
            <a:endParaRPr lang="es-MX" sz="2400" dirty="0">
              <a:latin typeface="+mn-lt"/>
            </a:endParaRPr>
          </a:p>
          <a:p>
            <a:pPr marL="342900" indent="-342900">
              <a:buFont typeface="Arial" panose="020B0604020202020204" pitchFamily="34" charset="0"/>
              <a:buChar char="•"/>
            </a:pPr>
            <a:r>
              <a:rPr lang="es-MX" sz="2400" dirty="0">
                <a:latin typeface="+mn-lt"/>
              </a:rPr>
              <a:t>Construye escenarios y experiencias de aprendizaje utilizando diversos recursos metodológicos y tecnológicos para favorecer la educación inclusiva. </a:t>
            </a:r>
          </a:p>
          <a:p>
            <a:pPr indent="0"/>
            <a:endParaRPr lang="es-MX" sz="2400" dirty="0">
              <a:latin typeface="+mn-lt"/>
            </a:endParaRPr>
          </a:p>
          <a:p>
            <a:pPr marL="342900" indent="-342900">
              <a:buFont typeface="Arial" panose="020B0604020202020204" pitchFamily="34" charset="0"/>
              <a:buChar char="•"/>
            </a:pPr>
            <a:r>
              <a:rPr lang="es-MX" sz="2400" dirty="0">
                <a:latin typeface="+mn-lt"/>
              </a:rPr>
              <a:t>Evalúa el aprendizaje de sus alumnos mediante la aplicación de distintas teorías, métodos e instrumentos considerando las áreas, campos y ámbitos de conocimiento, así como los saberes correspondientes al grado y nivel educativo. </a:t>
            </a:r>
          </a:p>
          <a:p>
            <a:pPr indent="0"/>
            <a:endParaRPr lang="es-MX" sz="2400" dirty="0">
              <a:latin typeface="+mn-lt"/>
            </a:endParaRPr>
          </a:p>
          <a:p>
            <a:pPr marL="342900" indent="-342900">
              <a:buFont typeface="Arial" panose="020B0604020202020204" pitchFamily="34" charset="0"/>
              <a:buChar char="•"/>
            </a:pPr>
            <a:r>
              <a:rPr lang="es-MX" sz="2400" dirty="0">
                <a:latin typeface="+mn-lt"/>
              </a:rPr>
              <a:t>Elabora propuestas para mejorar los resultados de su enseñanza y los aprendizajes de sus alumnos. </a:t>
            </a:r>
          </a:p>
          <a:p>
            <a:pPr indent="0"/>
            <a:endParaRPr lang="es-MX" sz="2400" dirty="0">
              <a:latin typeface="+mn-lt"/>
            </a:endParaRPr>
          </a:p>
          <a:p>
            <a:pPr indent="0"/>
            <a:endParaRPr lang="es-MX" sz="2000" dirty="0"/>
          </a:p>
        </p:txBody>
      </p:sp>
      <p:pic>
        <p:nvPicPr>
          <p:cNvPr id="5"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a:t>
            </a:r>
            <a:r>
              <a:rPr kumimoji="0" lang="es-MX" sz="1000" b="0" i="0" u="none" strike="noStrike" cap="none" normalizeH="0" dirty="0">
                <a:ln>
                  <a:noFill/>
                </a:ln>
                <a:solidFill>
                  <a:srgbClr val="000000"/>
                </a:solidFill>
                <a:effectLst/>
                <a:latin typeface="Arial" panose="020B0604020202020204" pitchFamily="34" charset="0"/>
                <a:ea typeface="MS Mincho" charset="-128"/>
                <a:cs typeface="Arial" panose="020B0604020202020204" pitchFamily="34" charset="0"/>
              </a:rPr>
              <a:t> </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225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71500" y="292100"/>
            <a:ext cx="10782300" cy="5884863"/>
          </a:xfrm>
        </p:spPr>
        <p:txBody>
          <a:bodyPr/>
          <a:lstStyle/>
          <a:p>
            <a:pPr marL="342900" indent="-342900"/>
            <a:endParaRPr lang="es-MX" dirty="0" smtClean="0"/>
          </a:p>
          <a:p>
            <a:pPr marL="342900" indent="-342900"/>
            <a:r>
              <a:rPr lang="es-MX" dirty="0" smtClean="0"/>
              <a:t>Utiliza </a:t>
            </a:r>
            <a:r>
              <a:rPr lang="es-MX" dirty="0"/>
              <a:t>los recursos metodológicos y técnicos de la investigación para explicar, comprender situaciones educativas y mejorar su docencia. </a:t>
            </a:r>
          </a:p>
          <a:p>
            <a:pPr indent="0">
              <a:buNone/>
            </a:pPr>
            <a:endParaRPr lang="es-MX" dirty="0"/>
          </a:p>
          <a:p>
            <a:pPr marL="342900" indent="-342900"/>
            <a:r>
              <a:rPr lang="es-MX" dirty="0"/>
              <a:t>Orienta su actuación profesional con sentido ético-</a:t>
            </a:r>
            <a:r>
              <a:rPr lang="es-MX" dirty="0" err="1"/>
              <a:t>valoral</a:t>
            </a:r>
            <a:r>
              <a:rPr lang="es-MX" dirty="0"/>
              <a:t> y asume los diversos principios y reglas que aseguran una mejor convivencia institucional y social, en beneficio de los alumnos y de la comunidad escolar.</a:t>
            </a:r>
          </a:p>
          <a:p>
            <a:pPr indent="0">
              <a:buNone/>
            </a:pPr>
            <a:endParaRPr lang="es-MX" dirty="0"/>
          </a:p>
          <a:p>
            <a:pPr marL="342900" indent="-342900"/>
            <a:r>
              <a:rPr lang="es-MX" dirty="0"/>
              <a:t>Decide las estrategias pedagógicas para minimizar o eliminar las barreras para el aprendizaje y la participación asegurando una educación inclusiva. </a:t>
            </a:r>
          </a:p>
          <a:p>
            <a:pPr marL="342900" indent="-342900"/>
            <a:endParaRPr lang="es-MX" dirty="0"/>
          </a:p>
          <a:p>
            <a:pPr marL="0" indent="0">
              <a:buNone/>
            </a:pPr>
            <a:endParaRPr lang="es-MX" dirty="0"/>
          </a:p>
        </p:txBody>
      </p:sp>
    </p:spTree>
    <p:extLst>
      <p:ext uri="{BB962C8B-B14F-4D97-AF65-F5344CB8AC3E}">
        <p14:creationId xmlns:p14="http://schemas.microsoft.com/office/powerpoint/2010/main" val="3290955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17754"/>
            <a:ext cx="10945091" cy="6678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r>
              <a:rPr lang="es-MX" altLang="es-ES" sz="3200" dirty="0">
                <a:latin typeface="+mn-lt"/>
                <a:ea typeface="Calibri" panose="020F0502020204030204" pitchFamily="34" charset="0"/>
                <a:cs typeface="Arial" panose="020B0604020202020204" pitchFamily="34" charset="0"/>
              </a:rPr>
              <a:t>Unidades de aprendizaje</a:t>
            </a:r>
          </a:p>
          <a:p>
            <a:pPr lvl="0" indent="0"/>
            <a:endParaRPr lang="es-MX" altLang="es-ES" sz="3200" dirty="0">
              <a:latin typeface="+mn-lt"/>
              <a:ea typeface="Calibri" panose="020F0502020204030204" pitchFamily="34" charset="0"/>
              <a:cs typeface="Arial" panose="020B0604020202020204" pitchFamily="34" charset="0"/>
            </a:endParaRPr>
          </a:p>
          <a:p>
            <a:pPr lvl="0">
              <a:buFontTx/>
              <a:buChar char="•"/>
            </a:pPr>
            <a:endParaRPr lang="es-MX" altLang="es-ES" sz="3200" dirty="0">
              <a:latin typeface="+mn-lt"/>
              <a:cs typeface="Arial" panose="020B0604020202020204" pitchFamily="34" charset="0"/>
            </a:endParaRPr>
          </a:p>
          <a:p>
            <a:r>
              <a:rPr lang="es-MX" sz="3200" b="1" dirty="0">
                <a:latin typeface="+mn-lt"/>
              </a:rPr>
              <a:t>Unidad de aprendizaje I </a:t>
            </a:r>
          </a:p>
          <a:p>
            <a:endParaRPr lang="es-MX" sz="3200" dirty="0">
              <a:latin typeface="+mn-lt"/>
            </a:endParaRPr>
          </a:p>
          <a:p>
            <a:r>
              <a:rPr lang="es-MX" sz="3200" dirty="0">
                <a:latin typeface="+mn-lt"/>
              </a:rPr>
              <a:t>Innovar el trabajo docente: ¿nuevos escenarios, nuevas prácticas, nuevos recursos? .</a:t>
            </a:r>
          </a:p>
          <a:p>
            <a:endParaRPr lang="es-MX" sz="3200" dirty="0">
              <a:latin typeface="+mn-lt"/>
            </a:endParaRPr>
          </a:p>
          <a:p>
            <a:endParaRPr lang="es-MX" sz="3200" dirty="0">
              <a:latin typeface="+mn-lt"/>
            </a:endParaRPr>
          </a:p>
          <a:p>
            <a:r>
              <a:rPr lang="es-MX" sz="3200" b="1" dirty="0">
                <a:latin typeface="+mn-lt"/>
              </a:rPr>
              <a:t>Unidad de aprendizaje II </a:t>
            </a:r>
          </a:p>
          <a:p>
            <a:endParaRPr lang="es-MX" sz="3200" dirty="0">
              <a:latin typeface="+mn-lt"/>
            </a:endParaRPr>
          </a:p>
          <a:p>
            <a:r>
              <a:rPr lang="es-MX" sz="3200" dirty="0">
                <a:latin typeface="+mn-lt"/>
              </a:rPr>
              <a:t>Prácticas innovadoras: casos, ejemplos, propuestas </a:t>
            </a:r>
          </a:p>
          <a:p>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56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121920"/>
            <a:ext cx="11351029" cy="6632585"/>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Encuadre </a:t>
            </a:r>
            <a:endParaRPr lang="es-ES_tradnl" altLang="es-ES" sz="900" b="1" dirty="0">
              <a:cs typeface="Arial" panose="020B0604020202020204" pitchFamily="34" charset="0"/>
            </a:endParaRPr>
          </a:p>
          <a:p>
            <a:pPr lvl="0" algn="ctr"/>
            <a:endParaRPr lang="es-ES_tradnl" altLang="es-ES" sz="900" b="1" dirty="0">
              <a:cs typeface="Arial" panose="020B0604020202020204" pitchFamily="34" charset="0"/>
            </a:endParaRPr>
          </a:p>
          <a:p>
            <a:pPr lvl="0" algn="ctr"/>
            <a:r>
              <a:rPr lang="es-ES_tradnl" altLang="es-ES" sz="2400" dirty="0">
                <a:cs typeface="Arial" panose="020B0604020202020204" pitchFamily="34" charset="0"/>
              </a:rPr>
              <a:t>Semestre:  Quinto   </a:t>
            </a:r>
          </a:p>
          <a:p>
            <a:r>
              <a:rPr lang="es-ES_tradnl" altLang="es-ES" sz="2400" dirty="0">
                <a:cs typeface="Arial" panose="020B0604020202020204" pitchFamily="34" charset="0"/>
              </a:rPr>
              <a:t>Nombre del curso:    </a:t>
            </a:r>
            <a:r>
              <a:rPr lang="es-ES_tradnl" altLang="es-ES" sz="1200" dirty="0">
                <a:ea typeface="Calibri" panose="020F0502020204030204" pitchFamily="34" charset="0"/>
                <a:cs typeface="Arial" panose="020B0604020202020204" pitchFamily="34" charset="0"/>
              </a:rPr>
              <a:t> </a:t>
            </a:r>
            <a:r>
              <a:rPr lang="es-ES_tradnl" altLang="es-ES" sz="2400" dirty="0">
                <a:ea typeface="Calibri" panose="020F0502020204030204" pitchFamily="34" charset="0"/>
                <a:cs typeface="Arial" panose="020B0604020202020204" pitchFamily="34" charset="0"/>
              </a:rPr>
              <a:t>Innovación y trabajo docente. </a:t>
            </a:r>
          </a:p>
          <a:p>
            <a:pPr lvl="0"/>
            <a:r>
              <a:rPr lang="es-ES_tradnl" altLang="es-ES" sz="2400" dirty="0">
                <a:ea typeface="Calibri" panose="020F0502020204030204" pitchFamily="34" charset="0"/>
                <a:cs typeface="Arial" panose="020B0604020202020204" pitchFamily="34" charset="0"/>
              </a:rPr>
              <a:t>Trayecto formativo:  Práctica profesional.</a:t>
            </a:r>
          </a:p>
          <a:p>
            <a:pPr lvl="0"/>
            <a:r>
              <a:rPr lang="es-ES_tradnl" altLang="es-ES" sz="2400" dirty="0">
                <a:ea typeface="Calibri" panose="020F0502020204030204" pitchFamily="34" charset="0"/>
                <a:cs typeface="Arial" panose="020B0604020202020204" pitchFamily="34" charset="0"/>
              </a:rPr>
              <a:t>Carácter del curso:   Obligatorio.</a:t>
            </a:r>
          </a:p>
          <a:p>
            <a:pPr lvl="0"/>
            <a:r>
              <a:rPr lang="es-ES_tradnl" altLang="es-ES" sz="2400" dirty="0">
                <a:ea typeface="Calibri" panose="020F0502020204030204" pitchFamily="34" charset="0"/>
                <a:cs typeface="Arial" panose="020B0604020202020204" pitchFamily="34" charset="0"/>
              </a:rPr>
              <a:t>Modalidad de trabajo:    Seminario – Taller .</a:t>
            </a:r>
          </a:p>
          <a:p>
            <a:pPr lvl="0"/>
            <a:r>
              <a:rPr lang="es-ES_tradnl" altLang="es-ES" sz="2400" dirty="0">
                <a:ea typeface="Calibri" panose="020F0502020204030204" pitchFamily="34" charset="0"/>
                <a:cs typeface="Arial" panose="020B0604020202020204" pitchFamily="34" charset="0"/>
              </a:rPr>
              <a:t>Horas    6                              créditos         6.75</a:t>
            </a:r>
          </a:p>
          <a:p>
            <a:pPr lvl="0"/>
            <a:r>
              <a:rPr lang="es-ES_tradnl" altLang="es-ES" sz="2400" dirty="0">
                <a:ea typeface="Calibri" panose="020F0502020204030204" pitchFamily="34" charset="0"/>
                <a:cs typeface="Arial" panose="020B0604020202020204" pitchFamily="34" charset="0"/>
              </a:rPr>
              <a:t>Propósito: </a:t>
            </a:r>
          </a:p>
          <a:p>
            <a:pPr marL="342900" lvl="0" indent="-342900">
              <a:buFont typeface="Arial" panose="020B0604020202020204" pitchFamily="34" charset="0"/>
              <a:buChar char="•"/>
            </a:pPr>
            <a:r>
              <a:rPr lang="es-MX" altLang="es-ES" sz="2800" dirty="0"/>
              <a:t>P</a:t>
            </a:r>
            <a:r>
              <a:rPr lang="es-MX" sz="2800" dirty="0"/>
              <a:t>ropicia el uso de diagnósticos, evaluaciones y análisis de la práctica para identificar aspectos específicos sobre los que se puedan generar propuestas de innovación utilizando, preferentemente, las Tecnologías de la Información y la Comunicación (TIC), así como los recursos, dispositivos y programas que están al alcance de las docentes, las familias y los alumnos. </a:t>
            </a:r>
          </a:p>
          <a:p>
            <a:pPr lvl="0"/>
            <a:endParaRPr lang="es-ES_tradnl" altLang="es-ES" sz="2800" dirty="0">
              <a:ea typeface="Calibri" panose="020F0502020204030204" pitchFamily="34" charset="0"/>
              <a:cs typeface="Arial" panose="020B0604020202020204" pitchFamily="34" charset="0"/>
            </a:endParaRPr>
          </a:p>
        </p:txBody>
      </p:sp>
      <p:pic>
        <p:nvPicPr>
          <p:cNvPr id="6" name="0 Imag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2994" y="66446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787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64592" y="2195"/>
            <a:ext cx="11686032"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endParaRPr lang="es-MX" sz="1400" b="1" dirty="0"/>
          </a:p>
          <a:p>
            <a:pPr lvl="0" indent="0" algn="ctr"/>
            <a:endParaRPr lang="es-MX" sz="1400" b="1" dirty="0"/>
          </a:p>
          <a:p>
            <a:pPr lvl="0" indent="0" algn="ctr"/>
            <a:r>
              <a:rPr lang="es-MX" sz="1400" b="1" dirty="0"/>
              <a:t>Unidad de aprendizaje I </a:t>
            </a:r>
          </a:p>
          <a:p>
            <a:pPr algn="ctr"/>
            <a:r>
              <a:rPr lang="es-MX" sz="1400" dirty="0"/>
              <a:t>Innovar el trabajo docente: ¿nuevos escenarios, nuevas prácticas, nuevos recursos?</a:t>
            </a:r>
            <a:endParaRPr lang="es-MX" sz="1400" b="1" dirty="0"/>
          </a:p>
          <a:p>
            <a:pPr lvl="0" indent="0" algn="ctr"/>
            <a:r>
              <a:rPr lang="es-MX" sz="1400" b="1" dirty="0">
                <a:cs typeface="Arial" panose="020B0604020202020204" pitchFamily="34" charset="0"/>
              </a:rPr>
              <a:t>Unidad  de aprendizaje  II    </a:t>
            </a:r>
          </a:p>
          <a:p>
            <a:pPr indent="0" algn="ctr"/>
            <a:r>
              <a:rPr lang="es-MX" sz="1400" dirty="0">
                <a:cs typeface="Arial" panose="020B0604020202020204" pitchFamily="34" charset="0"/>
              </a:rPr>
              <a:t>Prácticas innovadoras: casos, ejemplos, propuestas</a:t>
            </a:r>
            <a:endParaRPr lang="es-MX" sz="1400" b="1" dirty="0"/>
          </a:p>
          <a:p>
            <a:pPr lvl="0" indent="0" algn="ctr"/>
            <a:endParaRPr lang="es-MX" sz="1400" b="1" dirty="0">
              <a:cs typeface="Arial" panose="020B0604020202020204" pitchFamily="34" charset="0"/>
            </a:endParaRPr>
          </a:p>
          <a:p>
            <a:pPr lvl="0" indent="0" algn="ctr"/>
            <a:r>
              <a:rPr lang="es-MX" sz="1400" dirty="0"/>
              <a:t>.</a:t>
            </a:r>
          </a:p>
          <a:p>
            <a:pPr lvl="0" indent="0" algn="ctr"/>
            <a:r>
              <a:rPr lang="es-MX" sz="1400" dirty="0"/>
              <a:t> </a:t>
            </a:r>
            <a:r>
              <a:rPr lang="es-MX" sz="1600" b="1" dirty="0"/>
              <a:t>Competencias de la unidad de aprendizaje</a:t>
            </a:r>
          </a:p>
          <a:p>
            <a:pPr marL="342900" indent="-342900">
              <a:buFont typeface="Arial" panose="020B0604020202020204" pitchFamily="34" charset="0"/>
              <a:buChar char="•"/>
            </a:pPr>
            <a:r>
              <a:rPr lang="es-MX" sz="2400" dirty="0">
                <a:latin typeface="+mn-lt"/>
              </a:rPr>
              <a:t>Plantea las necesidades formativas de los alumnos de acuerdo con sus procesos de desarrollo y de aprendizaje, con base en los nuevos enfoques pedagógicos. </a:t>
            </a:r>
          </a:p>
          <a:p>
            <a:pPr indent="0"/>
            <a:endParaRPr lang="es-MX" sz="2400" dirty="0">
              <a:latin typeface="+mn-lt"/>
            </a:endParaRPr>
          </a:p>
          <a:p>
            <a:pPr marL="342900" indent="-342900">
              <a:buFont typeface="Arial" panose="020B0604020202020204" pitchFamily="34" charset="0"/>
              <a:buChar char="•"/>
            </a:pPr>
            <a:r>
              <a:rPr lang="es-MX" sz="2400" dirty="0">
                <a:latin typeface="+mn-lt"/>
              </a:rPr>
              <a:t>Establece relaciones entre los principios, conceptos disciplinarios y contenidos del plan y programas de estudio en función del logro de aprendizaje de sus alumnos, asegurando la coherencia y continuidad entre los distintos grados y niveles educativos. </a:t>
            </a:r>
          </a:p>
          <a:p>
            <a:pPr indent="0"/>
            <a:endParaRPr lang="es-MX" sz="2400" dirty="0">
              <a:latin typeface="+mn-lt"/>
            </a:endParaRPr>
          </a:p>
          <a:p>
            <a:pPr marL="342900" indent="-342900">
              <a:buFont typeface="Arial" panose="020B0604020202020204" pitchFamily="34" charset="0"/>
              <a:buChar char="•"/>
            </a:pPr>
            <a:r>
              <a:rPr lang="es-MX" sz="2400" dirty="0">
                <a:latin typeface="+mn-lt"/>
              </a:rPr>
              <a:t> Utiliza metodologías pertinentes y actualizadas para promover el aprendizaje de los alumnos en los diferentes campos, áreas y ámbitos que propone el currículum, considerando los contextos y su desarrollo. </a:t>
            </a:r>
          </a:p>
          <a:p>
            <a:pPr indent="0"/>
            <a:endParaRPr lang="es-MX" sz="1600" dirty="0"/>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906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71500" y="190500"/>
            <a:ext cx="10782300" cy="5986463"/>
          </a:xfrm>
        </p:spPr>
        <p:txBody>
          <a:bodyPr/>
          <a:lstStyle/>
          <a:p>
            <a:pPr marL="342900" indent="-342900"/>
            <a:r>
              <a:rPr lang="es-MX" dirty="0"/>
              <a:t>Incorpora los recursos y medios didácticos idóneos para favorecer el aprendizaje de acuerdo con el conocimiento de los procesos de desarrollo cognitivo y socioemocional de los alumnos. </a:t>
            </a:r>
          </a:p>
          <a:p>
            <a:pPr indent="0"/>
            <a:endParaRPr lang="es-MX" dirty="0"/>
          </a:p>
          <a:p>
            <a:pPr marL="342900" indent="-342900"/>
            <a:r>
              <a:rPr lang="es-MX" dirty="0"/>
              <a:t>Elabora diagnósticos de los intereses, motivaciones y necesidades formativas de los alumnos para organizar las actividades de aprendizaje, así como las adecuaciones curriculares y didácticas pertinentes. </a:t>
            </a:r>
          </a:p>
          <a:p>
            <a:pPr indent="0"/>
            <a:endParaRPr lang="es-MX" dirty="0"/>
          </a:p>
          <a:p>
            <a:pPr marL="342900" indent="-342900"/>
            <a:r>
              <a:rPr lang="es-MX" dirty="0"/>
              <a:t>Selecciona estrategias que favorecen el desarrollo intelectual, físico, social y emocional de los alumnos para procurar el logro de los aprendizajes. </a:t>
            </a:r>
          </a:p>
          <a:p>
            <a:pPr marL="0" indent="0">
              <a:buNone/>
            </a:pPr>
            <a:endParaRPr lang="es-MX" dirty="0"/>
          </a:p>
        </p:txBody>
      </p:sp>
    </p:spTree>
    <p:extLst>
      <p:ext uri="{BB962C8B-B14F-4D97-AF65-F5344CB8AC3E}">
        <p14:creationId xmlns:p14="http://schemas.microsoft.com/office/powerpoint/2010/main" val="3867903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237744" y="-506800"/>
            <a:ext cx="11649456"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indent="-342900">
              <a:buFont typeface="Arial" panose="020B0604020202020204" pitchFamily="34" charset="0"/>
              <a:buChar char="•"/>
            </a:pPr>
            <a:endParaRPr lang="es-MX" sz="2000" dirty="0"/>
          </a:p>
          <a:p>
            <a:pPr marL="342900" indent="-342900">
              <a:buFont typeface="Arial" panose="020B0604020202020204" pitchFamily="34" charset="0"/>
              <a:buChar char="•"/>
            </a:pPr>
            <a:endParaRPr lang="es-MX" sz="2000" dirty="0"/>
          </a:p>
          <a:p>
            <a:pPr marL="342900" indent="-342900">
              <a:buFont typeface="Arial" panose="020B0604020202020204" pitchFamily="34" charset="0"/>
              <a:buChar char="•"/>
            </a:pPr>
            <a:r>
              <a:rPr lang="es-MX" sz="2800" dirty="0">
                <a:latin typeface="+mn-lt"/>
              </a:rPr>
              <a:t>Emplea los medios tecnológicos y las fuentes de información científica disponibles para mantenerse actualizado respecto a los diversos campos de conocimiento que intervienen en su trabajo docente. </a:t>
            </a:r>
          </a:p>
          <a:p>
            <a:pPr marL="342900" indent="-342900">
              <a:buFont typeface="Arial" panose="020B0604020202020204" pitchFamily="34" charset="0"/>
              <a:buChar char="•"/>
            </a:pPr>
            <a:endParaRPr lang="es-MX" sz="2800" dirty="0" smtClean="0">
              <a:latin typeface="+mn-lt"/>
            </a:endParaRPr>
          </a:p>
          <a:p>
            <a:pPr marL="342900" indent="-342900">
              <a:buFont typeface="Arial" panose="020B0604020202020204" pitchFamily="34" charset="0"/>
              <a:buChar char="•"/>
            </a:pPr>
            <a:r>
              <a:rPr lang="es-MX" sz="2800" dirty="0" smtClean="0">
                <a:latin typeface="+mn-lt"/>
              </a:rPr>
              <a:t> </a:t>
            </a:r>
            <a:r>
              <a:rPr lang="es-MX" sz="2800" dirty="0">
                <a:latin typeface="+mn-lt"/>
              </a:rPr>
              <a:t>Construye escenarios y experiencias de aprendizaje utilizando diversos recursos metodológicos y tecnológicos para favorecer la educación inclusiva.</a:t>
            </a:r>
          </a:p>
          <a:p>
            <a:pPr marL="342900" indent="-342900">
              <a:buFont typeface="Arial" panose="020B0604020202020204" pitchFamily="34" charset="0"/>
              <a:buChar char="•"/>
            </a:pPr>
            <a:endParaRPr lang="es-MX" sz="2800" dirty="0" smtClean="0">
              <a:latin typeface="+mn-lt"/>
            </a:endParaRPr>
          </a:p>
          <a:p>
            <a:pPr marL="342900" indent="-342900">
              <a:buFont typeface="Arial" panose="020B0604020202020204" pitchFamily="34" charset="0"/>
              <a:buChar char="•"/>
            </a:pPr>
            <a:r>
              <a:rPr lang="es-MX" sz="2800" dirty="0" smtClean="0">
                <a:latin typeface="+mn-lt"/>
              </a:rPr>
              <a:t>Evalúa </a:t>
            </a:r>
            <a:r>
              <a:rPr lang="es-MX" sz="2800" dirty="0">
                <a:latin typeface="+mn-lt"/>
              </a:rPr>
              <a:t>el aprendizaje de sus alumnos mediante la aplicación de distintas teorías, métodos e instrumentos considerando las áreas, campos y ámbitos de conocimiento, así como los saberes correspondientes al grado y nivel educativo. </a:t>
            </a:r>
          </a:p>
          <a:p>
            <a:pPr marL="342900" indent="-342900">
              <a:buFont typeface="Arial" panose="020B0604020202020204" pitchFamily="34" charset="0"/>
              <a:buChar char="•"/>
            </a:pPr>
            <a:endParaRPr lang="es-MX" sz="2800" dirty="0" smtClean="0">
              <a:latin typeface="+mn-lt"/>
            </a:endParaRPr>
          </a:p>
          <a:p>
            <a:pPr marL="342900" indent="-342900">
              <a:buFont typeface="Arial" panose="020B0604020202020204" pitchFamily="34" charset="0"/>
              <a:buChar char="•"/>
            </a:pPr>
            <a:r>
              <a:rPr lang="es-MX" sz="2800" dirty="0" smtClean="0">
                <a:latin typeface="+mn-lt"/>
              </a:rPr>
              <a:t>Elabora </a:t>
            </a:r>
            <a:r>
              <a:rPr lang="es-MX" sz="2800" dirty="0">
                <a:latin typeface="+mn-lt"/>
              </a:rPr>
              <a:t>propuestas para mejorar los resultados de su enseñanza y los aprendizajes de sus alumnos. </a:t>
            </a: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06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241300"/>
            <a:ext cx="10896600" cy="5935663"/>
          </a:xfrm>
        </p:spPr>
        <p:txBody>
          <a:bodyPr>
            <a:normAutofit lnSpcReduction="10000"/>
          </a:bodyPr>
          <a:lstStyle/>
          <a:p>
            <a:pPr marL="342900" indent="-342900"/>
            <a:endParaRPr lang="es-MX" sz="3200" dirty="0" smtClean="0"/>
          </a:p>
          <a:p>
            <a:pPr marL="342900" indent="-342900"/>
            <a:r>
              <a:rPr lang="es-MX" sz="3200" dirty="0" smtClean="0"/>
              <a:t>Utiliza </a:t>
            </a:r>
            <a:r>
              <a:rPr lang="es-MX" sz="3200" dirty="0"/>
              <a:t>los recursos metodológicos y técnicos de la investigación para explicar, comprender situaciones educativas y mejorar su docencia. </a:t>
            </a:r>
          </a:p>
          <a:p>
            <a:pPr marL="0" indent="0">
              <a:buNone/>
            </a:pPr>
            <a:r>
              <a:rPr lang="es-MX" sz="3200" dirty="0"/>
              <a:t> </a:t>
            </a:r>
            <a:endParaRPr lang="es-MX" sz="3200" dirty="0" smtClean="0"/>
          </a:p>
          <a:p>
            <a:pPr marL="342900" indent="-342900"/>
            <a:r>
              <a:rPr lang="es-MX" sz="3200" dirty="0" smtClean="0"/>
              <a:t>Orienta </a:t>
            </a:r>
            <a:r>
              <a:rPr lang="es-MX" sz="3200" dirty="0"/>
              <a:t>su actuación profesional con sentido ético-</a:t>
            </a:r>
            <a:r>
              <a:rPr lang="es-MX" sz="3200" dirty="0" err="1"/>
              <a:t>valoral</a:t>
            </a:r>
            <a:r>
              <a:rPr lang="es-MX" sz="3200" dirty="0"/>
              <a:t> y asume los diversos principios y reglas que aseguran una mejor convivencia institucional y social, en beneficio de los alumnos y de la comunidad escolar. </a:t>
            </a:r>
          </a:p>
          <a:p>
            <a:pPr marL="342900" indent="-342900"/>
            <a:endParaRPr lang="es-MX" sz="3200" dirty="0" smtClean="0"/>
          </a:p>
          <a:p>
            <a:pPr marL="342900" indent="-342900"/>
            <a:r>
              <a:rPr lang="es-MX" sz="3200" dirty="0" smtClean="0"/>
              <a:t>Decide </a:t>
            </a:r>
            <a:r>
              <a:rPr lang="es-MX" sz="3200" dirty="0"/>
              <a:t>las estrategias pedagógicas para minimizar o eliminar las barreras para el aprendizaje y la participación asegurando una educación inclusiva. </a:t>
            </a:r>
          </a:p>
          <a:p>
            <a:pPr marL="342900" indent="-342900"/>
            <a:endParaRPr lang="es-MX" dirty="0"/>
          </a:p>
          <a:p>
            <a:pPr marL="0" indent="0">
              <a:buNone/>
            </a:pPr>
            <a:endParaRPr lang="es-MX" dirty="0"/>
          </a:p>
        </p:txBody>
      </p:sp>
    </p:spTree>
    <p:extLst>
      <p:ext uri="{BB962C8B-B14F-4D97-AF65-F5344CB8AC3E}">
        <p14:creationId xmlns:p14="http://schemas.microsoft.com/office/powerpoint/2010/main" val="3749626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43800"/>
            <a:ext cx="10945091" cy="680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b="1" dirty="0">
                <a:cs typeface="Arial" panose="020B0604020202020204" pitchFamily="34" charset="0"/>
              </a:rPr>
              <a:t>Secuencia de contenidos</a:t>
            </a:r>
          </a:p>
          <a:p>
            <a:pPr lvl="0" indent="0"/>
            <a:endParaRPr lang="es-MX" sz="2000" dirty="0">
              <a:cs typeface="Arial" panose="020B0604020202020204" pitchFamily="34" charset="0"/>
            </a:endParaRPr>
          </a:p>
          <a:p>
            <a:pPr indent="0"/>
            <a:r>
              <a:rPr lang="es-MX" sz="2000" b="1" dirty="0"/>
              <a:t>Unidad de aprendizaje I :</a:t>
            </a:r>
          </a:p>
          <a:p>
            <a:pPr indent="0"/>
            <a:r>
              <a:rPr lang="es-MX" sz="2000" b="1" dirty="0"/>
              <a:t> Innovar el trabajo docente: ¿nuevos escenarios, nuevas prácticas , nuevos recursos?</a:t>
            </a:r>
            <a:endParaRPr lang="es-MX" sz="2000" dirty="0"/>
          </a:p>
          <a:p>
            <a:pPr lvl="0" indent="0"/>
            <a:endParaRPr lang="es-MX" sz="2000" b="1" dirty="0"/>
          </a:p>
          <a:p>
            <a:r>
              <a:rPr lang="es-MX" sz="2000" b="1" i="1" dirty="0"/>
              <a:t>Contenidos </a:t>
            </a:r>
          </a:p>
          <a:p>
            <a:endParaRPr lang="es-MX" sz="2000" dirty="0"/>
          </a:p>
          <a:p>
            <a:endParaRPr lang="es-MX" sz="2800" dirty="0">
              <a:latin typeface="+mn-lt"/>
            </a:endParaRPr>
          </a:p>
          <a:p>
            <a:pPr marL="342900" indent="-342900">
              <a:buFont typeface="Arial" panose="020B0604020202020204" pitchFamily="34" charset="0"/>
              <a:buChar char="•"/>
            </a:pPr>
            <a:r>
              <a:rPr lang="es-MX" sz="2800" dirty="0">
                <a:latin typeface="+mn-lt"/>
              </a:rPr>
              <a:t>Desafíos en torno a la innovación: ¿qué, cómo y para qué cambiar? </a:t>
            </a:r>
          </a:p>
          <a:p>
            <a:pPr marL="342900" indent="-342900">
              <a:buFont typeface="Arial" panose="020B0604020202020204" pitchFamily="34" charset="0"/>
              <a:buChar char="•"/>
            </a:pPr>
            <a:r>
              <a:rPr lang="es-MX" sz="2800" dirty="0">
                <a:latin typeface="+mn-lt"/>
              </a:rPr>
              <a:t>Enfoque y sentido de la innovación </a:t>
            </a:r>
          </a:p>
          <a:p>
            <a:pPr marL="342900" indent="-342900">
              <a:buFont typeface="Arial" panose="020B0604020202020204" pitchFamily="34" charset="0"/>
              <a:buChar char="•"/>
            </a:pPr>
            <a:r>
              <a:rPr lang="es-MX" sz="2800" dirty="0">
                <a:latin typeface="+mn-lt"/>
              </a:rPr>
              <a:t>Enseñar y aprender utilizando recursos tecnológicos </a:t>
            </a:r>
          </a:p>
          <a:p>
            <a:pPr marL="342900" indent="-342900">
              <a:buFont typeface="Arial" panose="020B0604020202020204" pitchFamily="34" charset="0"/>
              <a:buChar char="•"/>
            </a:pPr>
            <a:r>
              <a:rPr lang="es-MX" sz="2800" dirty="0">
                <a:latin typeface="+mn-lt"/>
              </a:rPr>
              <a:t>Cambiar ¿para seguir igual? </a:t>
            </a:r>
          </a:p>
          <a:p>
            <a:pPr marL="342900" indent="-342900">
              <a:buFont typeface="Arial" panose="020B0604020202020204" pitchFamily="34" charset="0"/>
              <a:buChar char="•"/>
            </a:pPr>
            <a:r>
              <a:rPr lang="es-MX" sz="2800" dirty="0">
                <a:latin typeface="+mn-lt"/>
              </a:rPr>
              <a:t>Innovar con o sin tecnología </a:t>
            </a:r>
          </a:p>
          <a:p>
            <a:pPr marL="342900" indent="-342900">
              <a:buFont typeface="Arial" panose="020B0604020202020204" pitchFamily="34" charset="0"/>
              <a:buChar char="•"/>
            </a:pPr>
            <a:r>
              <a:rPr lang="es-MX" sz="2800" dirty="0">
                <a:latin typeface="+mn-lt"/>
              </a:rPr>
              <a:t> Acceso, condiciones, recursos dispositivos, programas, aplicaciones </a:t>
            </a:r>
          </a:p>
          <a:p>
            <a:pPr marL="342900" indent="-342900">
              <a:buFont typeface="Arial" panose="020B0604020202020204" pitchFamily="34" charset="0"/>
              <a:buChar char="•"/>
            </a:pPr>
            <a:r>
              <a:rPr lang="es-MX" sz="2800" dirty="0">
                <a:latin typeface="+mn-lt"/>
              </a:rPr>
              <a:t>Elaboración del diagnóstico: Localizar lo que se quiere mejorar </a:t>
            </a:r>
          </a:p>
          <a:p>
            <a:pPr lvl="0" indent="0"/>
            <a:endParaRPr lang="es-MX" sz="2800" dirty="0">
              <a:latin typeface="+mn-lt"/>
            </a:endParaRPr>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299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597797"/>
            <a:ext cx="10945091" cy="7909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indent="0"/>
            <a:endParaRPr lang="es-MX" sz="3200" b="1" dirty="0" smtClean="0">
              <a:latin typeface="+mn-lt"/>
            </a:endParaRPr>
          </a:p>
          <a:p>
            <a:pPr indent="0"/>
            <a:r>
              <a:rPr lang="es-MX" sz="3200" b="1" dirty="0" smtClean="0">
                <a:latin typeface="+mn-lt"/>
              </a:rPr>
              <a:t>Secuencia </a:t>
            </a:r>
            <a:r>
              <a:rPr lang="es-MX" sz="3200" b="1" dirty="0">
                <a:latin typeface="+mn-lt"/>
              </a:rPr>
              <a:t>de contenidos </a:t>
            </a:r>
          </a:p>
          <a:p>
            <a:pPr lvl="0" indent="0"/>
            <a:endParaRPr lang="es-MX" sz="3200" dirty="0">
              <a:latin typeface="+mn-lt"/>
              <a:cs typeface="Arial" panose="020B0604020202020204" pitchFamily="34" charset="0"/>
            </a:endParaRPr>
          </a:p>
          <a:p>
            <a:pPr indent="0"/>
            <a:r>
              <a:rPr lang="es-MX" sz="3200" b="1" dirty="0">
                <a:latin typeface="+mn-lt"/>
              </a:rPr>
              <a:t>Unidad de aprendizaje II. Practicas innovadoras: casos, ejemplos, propuestas.</a:t>
            </a:r>
          </a:p>
          <a:p>
            <a:pPr lvl="0" indent="0"/>
            <a:endParaRPr lang="es-MX" sz="3200" dirty="0">
              <a:latin typeface="+mn-lt"/>
            </a:endParaRPr>
          </a:p>
          <a:p>
            <a:pPr marL="342900" indent="-342900">
              <a:buFont typeface="Arial" panose="020B0604020202020204" pitchFamily="34" charset="0"/>
              <a:buChar char="•"/>
            </a:pPr>
            <a:r>
              <a:rPr lang="es-MX" sz="3200" dirty="0">
                <a:latin typeface="+mn-lt"/>
              </a:rPr>
              <a:t>¿Qué hacen los que innovan? </a:t>
            </a:r>
          </a:p>
          <a:p>
            <a:pPr marL="342900" indent="-342900">
              <a:buFont typeface="Arial" panose="020B0604020202020204" pitchFamily="34" charset="0"/>
              <a:buChar char="•"/>
            </a:pPr>
            <a:r>
              <a:rPr lang="es-MX" sz="3200" dirty="0">
                <a:latin typeface="+mn-lt"/>
              </a:rPr>
              <a:t>Seguimiento y evaluación de las innovaciones: ¿qué cambia qué se aprende de la experiencia de innovación? </a:t>
            </a:r>
          </a:p>
          <a:p>
            <a:pPr marL="342900" indent="-342900">
              <a:buFont typeface="Arial" panose="020B0604020202020204" pitchFamily="34" charset="0"/>
              <a:buChar char="•"/>
            </a:pPr>
            <a:r>
              <a:rPr lang="es-MX" sz="3200" dirty="0">
                <a:latin typeface="+mn-lt"/>
              </a:rPr>
              <a:t>Trabajo docente renovado: alcances de la innovación </a:t>
            </a:r>
          </a:p>
          <a:p>
            <a:pPr marL="342900" indent="-342900">
              <a:buFont typeface="Arial" panose="020B0604020202020204" pitchFamily="34" charset="0"/>
              <a:buChar char="•"/>
            </a:pPr>
            <a:r>
              <a:rPr lang="es-MX" sz="3200" dirty="0">
                <a:latin typeface="+mn-lt"/>
              </a:rPr>
              <a:t>La innovación como condición de mejora </a:t>
            </a:r>
          </a:p>
          <a:p>
            <a:pPr lvl="0" indent="0"/>
            <a:endParaRPr lang="es-MX" sz="3200" dirty="0">
              <a:latin typeface="+mn-lt"/>
            </a:endParaRPr>
          </a:p>
          <a:p>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5194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387090"/>
            <a:ext cx="10945091"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r>
              <a:rPr lang="es-MX" sz="2000" b="1" dirty="0"/>
              <a:t>Evidencias de aprendizaje por unidad y global con su respectiva rúbrica</a:t>
            </a:r>
          </a:p>
          <a:p>
            <a:pPr lvl="0" indent="0"/>
            <a:endParaRPr lang="es-MX" sz="2000" dirty="0"/>
          </a:p>
          <a:p>
            <a:pPr lvl="0" indent="0"/>
            <a:r>
              <a:rPr lang="es-MX" sz="2000" b="1" dirty="0"/>
              <a:t>Evidencias  Unidad I</a:t>
            </a:r>
          </a:p>
          <a:p>
            <a:pPr lvl="0" indent="0"/>
            <a:endParaRPr lang="es-MX" sz="2000" dirty="0"/>
          </a:p>
          <a:p>
            <a:pPr indent="0"/>
            <a:r>
              <a:rPr lang="es-MX" sz="2000" dirty="0"/>
              <a:t>•  	Diseño de planes de clase o secuencias didácticas innovadoras. 		</a:t>
            </a:r>
          </a:p>
          <a:p>
            <a:pPr lvl="0" indent="0"/>
            <a:endParaRPr lang="es-MX" sz="2000" dirty="0"/>
          </a:p>
          <a:p>
            <a:pPr lvl="0" indent="0"/>
            <a:r>
              <a:rPr lang="es-MX" sz="2000" b="1" dirty="0"/>
              <a:t>Unidad II</a:t>
            </a:r>
          </a:p>
          <a:p>
            <a:pPr indent="0"/>
            <a:r>
              <a:rPr lang="es-MX" sz="2000" dirty="0"/>
              <a:t>	</a:t>
            </a:r>
          </a:p>
          <a:p>
            <a:pPr marL="342900" lvl="0" indent="-342900">
              <a:buFont typeface="Arial" panose="020B0604020202020204" pitchFamily="34" charset="0"/>
              <a:buChar char="•"/>
            </a:pPr>
            <a:r>
              <a:rPr lang="es-MX" sz="2000" dirty="0"/>
              <a:t>	 Diseño de propuesta de innovación </a:t>
            </a:r>
          </a:p>
          <a:p>
            <a:pPr indent="0"/>
            <a:r>
              <a:rPr lang="es-MX" sz="2000" dirty="0"/>
              <a:t>	</a:t>
            </a:r>
          </a:p>
          <a:p>
            <a:pPr indent="0"/>
            <a:endParaRPr lang="es-MX" sz="2000" dirty="0"/>
          </a:p>
          <a:p>
            <a:pPr indent="0"/>
            <a:endParaRPr lang="es-MX" sz="2000" dirty="0"/>
          </a:p>
          <a:p>
            <a:pPr marL="342900" indent="-342900">
              <a:buFont typeface="Arial" panose="020B0604020202020204" pitchFamily="34" charset="0"/>
              <a:buChar char="•"/>
            </a:pPr>
            <a:r>
              <a:rPr lang="es-MX" sz="2000" b="1" dirty="0"/>
              <a:t>Evidencia integradora:</a:t>
            </a:r>
          </a:p>
          <a:p>
            <a:pPr indent="0"/>
            <a:r>
              <a:rPr lang="es-MX" sz="2000" dirty="0"/>
              <a:t>                   </a:t>
            </a:r>
          </a:p>
          <a:p>
            <a:pPr indent="0"/>
            <a:r>
              <a:rPr lang="es-MX" sz="2000" dirty="0"/>
              <a:t>              </a:t>
            </a:r>
            <a:r>
              <a:rPr lang="pt-BR" sz="2000" dirty="0"/>
              <a:t>Relato o narrativa (evidencia integradora). 	</a:t>
            </a:r>
          </a:p>
          <a:p>
            <a:pPr indent="0"/>
            <a:endParaRPr lang="es-MX" sz="2000" dirty="0"/>
          </a:p>
          <a:p>
            <a:pPr marL="342900" indent="-342900">
              <a:buFont typeface="Arial" panose="020B0604020202020204" pitchFamily="34" charset="0"/>
              <a:buChar char="•"/>
            </a:pPr>
            <a:endParaRPr lang="es-MX" sz="2000" dirty="0"/>
          </a:p>
          <a:p>
            <a:pPr indent="0"/>
            <a:endParaRPr lang="es-MX" sz="2000" dirty="0"/>
          </a:p>
          <a:p>
            <a:pPr lvl="0" indent="0"/>
            <a:endParaRPr lang="es-MX" sz="2000" dirty="0"/>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2076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487680" y="62677"/>
            <a:ext cx="10945091"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b="1" dirty="0"/>
              <a:t>                                               Fechas de evaluación  y práctica </a:t>
            </a:r>
          </a:p>
          <a:p>
            <a:pPr lvl="0" indent="0"/>
            <a:endParaRPr lang="es-MX" sz="2000" dirty="0"/>
          </a:p>
          <a:p>
            <a:pPr lvl="0" indent="0"/>
            <a:r>
              <a:rPr lang="es-MX" sz="2000" dirty="0"/>
              <a:t>1° Periodo de evaluación:           24  al  28 de Octubre 2022  </a:t>
            </a:r>
          </a:p>
          <a:p>
            <a:pPr lvl="0" indent="0"/>
            <a:r>
              <a:rPr lang="es-MX" sz="2000" dirty="0"/>
              <a:t>                                             </a:t>
            </a:r>
          </a:p>
          <a:p>
            <a:pPr lvl="0" indent="0"/>
            <a:r>
              <a:rPr lang="es-MX" sz="2000" dirty="0"/>
              <a:t>2° Periodo de evaluación:           16  al  20  de Enero 2023</a:t>
            </a:r>
          </a:p>
          <a:p>
            <a:pPr lvl="0" indent="0"/>
            <a:r>
              <a:rPr lang="es-MX" sz="2000" dirty="0"/>
              <a:t>                                                 </a:t>
            </a:r>
          </a:p>
          <a:p>
            <a:pPr lvl="0" indent="0"/>
            <a:r>
              <a:rPr lang="es-MX" sz="2000" dirty="0"/>
              <a:t> Evidencia integradora                23 al 27   de  Enero  2023 </a:t>
            </a:r>
          </a:p>
          <a:p>
            <a:pPr lvl="0" indent="0"/>
            <a:endParaRPr lang="es-MX" sz="2000" dirty="0"/>
          </a:p>
          <a:p>
            <a:pPr lvl="0" indent="0" algn="ctr"/>
            <a:r>
              <a:rPr lang="es-MX" sz="2000" dirty="0"/>
              <a:t>Periodos de practica     </a:t>
            </a:r>
            <a:r>
              <a:rPr lang="es-MX" sz="2000" b="1" dirty="0"/>
              <a:t>visita previa  22 de septiembre</a:t>
            </a:r>
          </a:p>
          <a:p>
            <a:pPr lvl="0" indent="0"/>
            <a:endParaRPr lang="es-MX" sz="2000" dirty="0"/>
          </a:p>
          <a:p>
            <a:pPr lvl="0" indent="0"/>
            <a:r>
              <a:rPr lang="es-MX" sz="2000" dirty="0"/>
              <a:t>                </a:t>
            </a:r>
            <a:r>
              <a:rPr lang="es-MX" sz="2000" b="1" dirty="0"/>
              <a:t>1er periodo de practica    </a:t>
            </a:r>
            <a:r>
              <a:rPr lang="es-MX" sz="2000" dirty="0"/>
              <a:t>2 semanas      3 al 7 de octubre       10 al 14 de octubre</a:t>
            </a:r>
          </a:p>
          <a:p>
            <a:pPr lvl="0" indent="0" algn="ctr"/>
            <a:r>
              <a:rPr lang="es-MX" sz="2000" dirty="0"/>
              <a:t>   Asistencia a CTE   28 de octubre </a:t>
            </a:r>
          </a:p>
          <a:p>
            <a:pPr lvl="0" indent="0"/>
            <a:r>
              <a:rPr lang="es-MX" sz="2000" dirty="0"/>
              <a:t>                </a:t>
            </a:r>
            <a:r>
              <a:rPr lang="es-MX" sz="2000" b="1" dirty="0"/>
              <a:t>2do periodo de practica    </a:t>
            </a:r>
            <a:r>
              <a:rPr lang="es-MX" sz="2000" dirty="0"/>
              <a:t>2 semanas      21 al 25 de Nov     28 Nov al 2 Diciembre</a:t>
            </a:r>
          </a:p>
          <a:p>
            <a:pPr lvl="0" indent="0" algn="ctr"/>
            <a:r>
              <a:rPr lang="es-MX" sz="2000" dirty="0"/>
              <a:t>   Asistencia a CTE  25 de Noviembre. </a:t>
            </a:r>
            <a:endParaRPr lang="es-MX" sz="2000" dirty="0" smtClean="0"/>
          </a:p>
          <a:p>
            <a:pPr lvl="0" indent="0" algn="ctr"/>
            <a:endParaRPr lang="es-MX" sz="2000" dirty="0" smtClean="0"/>
          </a:p>
          <a:p>
            <a:pPr lvl="0" indent="0" algn="ctr"/>
            <a:r>
              <a:rPr lang="es-MX" sz="2000" dirty="0" smtClean="0"/>
              <a:t>*Actualización y habilitación 4,5 y 6 de Enero</a:t>
            </a:r>
            <a:endParaRPr lang="es-MX" sz="2000" dirty="0"/>
          </a:p>
          <a:p>
            <a:pPr lvl="0" indent="0"/>
            <a:endParaRPr lang="es-MX" sz="2000" dirty="0"/>
          </a:p>
          <a:p>
            <a:pPr indent="0"/>
            <a:endParaRPr lang="es-MX" sz="2000" dirty="0"/>
          </a:p>
          <a:p>
            <a:pPr indent="0"/>
            <a:r>
              <a:rPr lang="es-MX" sz="2000" dirty="0"/>
              <a:t>Cierre del semestre  31 de Enero  2023.</a:t>
            </a:r>
          </a:p>
          <a:p>
            <a:pPr lvl="0" indent="0"/>
            <a:endParaRPr lang="es-MX" sz="2000" b="1" dirty="0"/>
          </a:p>
          <a:p>
            <a:pPr lvl="0" indent="0"/>
            <a:endParaRPr lang="es-MX" sz="2000" b="1" dirty="0"/>
          </a:p>
        </p:txBody>
      </p:sp>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716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29183" y="-488669"/>
            <a:ext cx="11353007" cy="7417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endParaRPr lang="es-MX" sz="2400" dirty="0"/>
          </a:p>
          <a:p>
            <a:pPr lvl="0" indent="0" algn="ctr"/>
            <a:r>
              <a:rPr lang="es-MX" sz="2400" dirty="0"/>
              <a:t>Criterios de evaluación por unidad.</a:t>
            </a:r>
          </a:p>
          <a:p>
            <a:pPr lvl="0" indent="0"/>
            <a:r>
              <a:rPr lang="es-MX" sz="2400" b="1" dirty="0"/>
              <a:t>Evaluación formativa       50%</a:t>
            </a:r>
          </a:p>
          <a:p>
            <a:pPr lvl="0" indent="0"/>
            <a:endParaRPr lang="es-MX" sz="2400" b="1" dirty="0"/>
          </a:p>
          <a:p>
            <a:pPr lvl="0" indent="0"/>
            <a:r>
              <a:rPr lang="es-MX" sz="2400" dirty="0"/>
              <a:t>                       Participación   10%</a:t>
            </a:r>
          </a:p>
          <a:p>
            <a:pPr lvl="0" indent="0"/>
            <a:r>
              <a:rPr lang="es-MX" sz="2400" dirty="0"/>
              <a:t>                       Trabajos escritos( </a:t>
            </a:r>
            <a:r>
              <a:rPr lang="es-MX" sz="2000" dirty="0"/>
              <a:t>ensayos, reportes, análisis, videos, proyectos, cuadros comparativos, mapas conceptuales, mapas mentales, planeaciones, instrumentos , etc.      </a:t>
            </a:r>
            <a:r>
              <a:rPr lang="es-MX" sz="2400" dirty="0"/>
              <a:t>40%</a:t>
            </a:r>
            <a:endParaRPr lang="es-MX" sz="2000" dirty="0"/>
          </a:p>
          <a:p>
            <a:pPr lvl="0" indent="0"/>
            <a:endParaRPr lang="es-MX" sz="2400" b="1" dirty="0"/>
          </a:p>
          <a:p>
            <a:pPr lvl="0" indent="0"/>
            <a:r>
              <a:rPr lang="es-MX" sz="2400" b="1" dirty="0"/>
              <a:t>Evaluación sumativa           50%</a:t>
            </a:r>
          </a:p>
          <a:p>
            <a:pPr indent="0"/>
            <a:r>
              <a:rPr lang="es-MX" sz="2400" dirty="0"/>
              <a:t>                      </a:t>
            </a:r>
          </a:p>
          <a:p>
            <a:pPr indent="0"/>
            <a:r>
              <a:rPr lang="es-MX" sz="2400" dirty="0"/>
              <a:t> Portafolio: </a:t>
            </a:r>
            <a:r>
              <a:rPr lang="es-MX" sz="2000" dirty="0"/>
              <a:t>Heteroevaluación  48 %  (Evidencia de la unidad )</a:t>
            </a:r>
          </a:p>
          <a:p>
            <a:pPr lvl="0" indent="0"/>
            <a:r>
              <a:rPr lang="es-MX" sz="2000" dirty="0"/>
              <a:t>                                            Autoevaluación  1%    Coevaluación 1 %</a:t>
            </a:r>
            <a:r>
              <a:rPr lang="es-MX" sz="2400" dirty="0"/>
              <a:t>                </a:t>
            </a:r>
            <a:r>
              <a:rPr lang="es-MX" sz="2000" dirty="0"/>
              <a:t>                               </a:t>
            </a:r>
            <a:endParaRPr lang="es-MX" sz="2400" dirty="0"/>
          </a:p>
          <a:p>
            <a:pPr indent="0" algn="ctr"/>
            <a:endParaRPr lang="es-MX" sz="2400" b="1" dirty="0"/>
          </a:p>
          <a:p>
            <a:pPr indent="0" algn="ctr"/>
            <a:r>
              <a:rPr lang="es-MX" sz="2400" b="1" dirty="0"/>
              <a:t>Evaluación Global</a:t>
            </a:r>
          </a:p>
          <a:p>
            <a:pPr indent="0"/>
            <a:r>
              <a:rPr lang="es-MX" sz="2400" i="1" dirty="0"/>
              <a:t>Evaluación de las unidades          Promedio de las unidades              </a:t>
            </a:r>
            <a:r>
              <a:rPr lang="es-MX" sz="2400" dirty="0"/>
              <a:t>50%                 </a:t>
            </a:r>
            <a:r>
              <a:rPr lang="es-MX" sz="2400" b="1" dirty="0"/>
              <a:t>Evidencia integradora </a:t>
            </a:r>
            <a:r>
              <a:rPr lang="es-MX" sz="2400" dirty="0"/>
              <a:t>                                                                        50%</a:t>
            </a:r>
          </a:p>
          <a:p>
            <a:pPr indent="0"/>
            <a:endParaRPr lang="es-MX" sz="2400" dirty="0"/>
          </a:p>
          <a:p>
            <a:pPr indent="0"/>
            <a:r>
              <a:rPr lang="es-MX" sz="2400" dirty="0"/>
              <a:t>                                                                                                         Total  100%</a:t>
            </a:r>
          </a:p>
          <a:p>
            <a:pPr indent="0"/>
            <a:endParaRPr lang="es-MX" sz="2400" dirty="0"/>
          </a:p>
          <a:p>
            <a:pPr indent="0"/>
            <a:endParaRPr lang="es-MX" sz="2000" dirty="0"/>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28241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280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219455" y="-42398"/>
            <a:ext cx="11462735"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r>
              <a:rPr lang="es-MX" sz="2000" b="1" dirty="0"/>
              <a:t>CONSIDERACIONES GENERALES</a:t>
            </a:r>
          </a:p>
          <a:p>
            <a:pPr marL="285750" indent="-285750">
              <a:buFont typeface="Arial" panose="020B0604020202020204" pitchFamily="34" charset="0"/>
              <a:buChar char="•"/>
            </a:pPr>
            <a:r>
              <a:rPr lang="es-MX" sz="3600" dirty="0">
                <a:latin typeface="+mn-lt"/>
              </a:rPr>
              <a:t>El estudiante tendrá derecho a la acreditación del curso cuando asista por lo mínimo un 85% del tiempo establecido del mismo.</a:t>
            </a:r>
          </a:p>
          <a:p>
            <a:pPr indent="0"/>
            <a:endParaRPr lang="es-MX" sz="3600" dirty="0">
              <a:latin typeface="+mn-lt"/>
            </a:endParaRPr>
          </a:p>
          <a:p>
            <a:pPr marL="285750" indent="-285750">
              <a:buFont typeface="Arial" panose="020B0604020202020204" pitchFamily="34" charset="0"/>
              <a:buChar char="•"/>
            </a:pPr>
            <a:r>
              <a:rPr lang="es-MX" sz="3600" dirty="0">
                <a:latin typeface="+mn-lt"/>
              </a:rPr>
              <a:t>Para tener derecho a ser promediado el 50% de su trabajo de unidad deberá obtener calificación mínima aprobatoria de 6 de acuerdo con el Plan de estudios 2018.</a:t>
            </a:r>
          </a:p>
          <a:p>
            <a:pPr marL="285750" indent="-285750">
              <a:buFont typeface="Arial" panose="020B0604020202020204" pitchFamily="34" charset="0"/>
              <a:buChar char="•"/>
            </a:pPr>
            <a:endParaRPr lang="es-MX" sz="3600" dirty="0">
              <a:latin typeface="+mn-lt"/>
            </a:endParaRPr>
          </a:p>
          <a:p>
            <a:pPr marL="285750" indent="-285750">
              <a:buFont typeface="Arial" panose="020B0604020202020204" pitchFamily="34" charset="0"/>
              <a:buChar char="•"/>
            </a:pPr>
            <a:r>
              <a:rPr lang="es-MX" sz="3600" dirty="0">
                <a:latin typeface="+mn-lt"/>
              </a:rPr>
              <a:t>Será condición realizar la autoevaluación y la coevaluación para poder otorgar la calificación de cada unidad.</a:t>
            </a:r>
          </a:p>
          <a:p>
            <a:pPr marL="285750" indent="-285750">
              <a:buFont typeface="Arial" panose="020B0604020202020204" pitchFamily="34" charset="0"/>
              <a:buChar char="•"/>
            </a:pPr>
            <a:endParaRPr lang="es-MX" sz="2000" dirty="0"/>
          </a:p>
          <a:p>
            <a:pPr indent="0"/>
            <a:endParaRPr lang="es-MX" dirty="0"/>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28241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7032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121920"/>
            <a:ext cx="11351029" cy="5878532"/>
          </a:xfrm>
          <a:prstGeom prst="rect">
            <a:avLst/>
          </a:prstGeom>
        </p:spPr>
        <p:txBody>
          <a:bodyPr wrap="square">
            <a:spAutoFit/>
          </a:bodyPr>
          <a:lstStyle/>
          <a:p>
            <a:pPr marL="342900" lvl="0" indent="-342900">
              <a:buFont typeface="Arial" panose="020B0604020202020204" pitchFamily="34" charset="0"/>
              <a:buChar char="•"/>
            </a:pPr>
            <a:endParaRPr lang="es-MX" sz="2400" dirty="0"/>
          </a:p>
          <a:p>
            <a:pPr lvl="0"/>
            <a:r>
              <a:rPr lang="es-MX" sz="3200" dirty="0" smtClean="0"/>
              <a:t>Profundiza </a:t>
            </a:r>
            <a:r>
              <a:rPr lang="es-MX" sz="3200" dirty="0"/>
              <a:t>en los enfoques y procedimientos de enseñanza, aprendizaje y evaluación de acuerdo con los campos de formación académica: Lenguaje y comunicación, Pensamiento matemático y Exploración y comprensión del mundo natural y social, y áreas de desarrollo personal y social: Artes, Desarrollo socioemocional y Educación física, además del conocimiento de los contextos, las modalidades educativas de las escuelas -organización completa, multigrado, urbanas, rurales, indígenas, dependiendo de la zonas geográficas de influencia de las Escuelas Normales- y sistematiza las experiencias para focalizar algún aspecto de la práctica en el que se pretenda innovar. </a:t>
            </a:r>
          </a:p>
        </p:txBody>
      </p:sp>
      <p:pic>
        <p:nvPicPr>
          <p:cNvPr id="8"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1000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68300" y="317500"/>
            <a:ext cx="10985500" cy="5859463"/>
          </a:xfrm>
        </p:spPr>
        <p:txBody>
          <a:bodyPr/>
          <a:lstStyle/>
          <a:p>
            <a:pPr marL="285750" indent="-285750"/>
            <a:r>
              <a:rPr lang="es-MX" sz="3600" dirty="0"/>
              <a:t>La buena actitud, disposición y respeto serán factor determinante para la aprobación de los cursos.</a:t>
            </a:r>
          </a:p>
          <a:p>
            <a:pPr marL="285750" indent="-285750"/>
            <a:endParaRPr lang="es-MX" sz="3600" dirty="0"/>
          </a:p>
          <a:p>
            <a:pPr marL="285750" indent="-285750"/>
            <a:r>
              <a:rPr lang="es-MX" sz="3600" dirty="0"/>
              <a:t>La acreditación de cada unidad de aprendizaje, no será condición para que el estudiante tenga derecho a la evaluación global.</a:t>
            </a:r>
          </a:p>
          <a:p>
            <a:pPr marL="285750" indent="-285750"/>
            <a:endParaRPr lang="es-MX" sz="3600" dirty="0"/>
          </a:p>
          <a:p>
            <a:pPr marL="285750" indent="-285750"/>
            <a:r>
              <a:rPr lang="es-MX" sz="3600" dirty="0"/>
              <a:t>Si por alguna razón se encuentra en los trabajos elaborados de los alumnos plagio, la calificación de esté será de 0. </a:t>
            </a:r>
          </a:p>
          <a:p>
            <a:pPr marL="0" indent="0">
              <a:buNone/>
            </a:pPr>
            <a:endParaRPr lang="es-MX" dirty="0"/>
          </a:p>
        </p:txBody>
      </p:sp>
    </p:spTree>
    <p:extLst>
      <p:ext uri="{BB962C8B-B14F-4D97-AF65-F5344CB8AC3E}">
        <p14:creationId xmlns:p14="http://schemas.microsoft.com/office/powerpoint/2010/main" val="930456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73AC168-11F3-B8B4-F4C0-F839D76F9BCC}"/>
              </a:ext>
            </a:extLst>
          </p:cNvPr>
          <p:cNvSpPr>
            <a:spLocks noGrp="1"/>
          </p:cNvSpPr>
          <p:nvPr>
            <p:ph idx="1"/>
          </p:nvPr>
        </p:nvSpPr>
        <p:spPr>
          <a:xfrm>
            <a:off x="662152" y="462455"/>
            <a:ext cx="10691648" cy="5714508"/>
          </a:xfrm>
        </p:spPr>
        <p:txBody>
          <a:bodyPr>
            <a:normAutofit/>
          </a:bodyPr>
          <a:lstStyle/>
          <a:p>
            <a:pPr marL="285750" indent="-285750">
              <a:buFont typeface="Arial" panose="020B0604020202020204" pitchFamily="34" charset="0"/>
              <a:buChar char="•"/>
            </a:pPr>
            <a:endParaRPr lang="es-MX" sz="3200" dirty="0" smtClean="0">
              <a:cs typeface="Arial" panose="020B0604020202020204" pitchFamily="34" charset="0"/>
            </a:endParaRPr>
          </a:p>
          <a:p>
            <a:pPr marL="285750" indent="-285750">
              <a:buFont typeface="Arial" panose="020B0604020202020204" pitchFamily="34" charset="0"/>
              <a:buChar char="•"/>
            </a:pPr>
            <a:r>
              <a:rPr lang="es-MX" sz="3200" dirty="0" smtClean="0">
                <a:cs typeface="Arial" panose="020B0604020202020204" pitchFamily="34" charset="0"/>
              </a:rPr>
              <a:t>Las </a:t>
            </a:r>
            <a:r>
              <a:rPr lang="es-MX" sz="3200" dirty="0">
                <a:cs typeface="Arial" panose="020B0604020202020204" pitchFamily="34" charset="0"/>
              </a:rPr>
              <a:t>alumnas que reprueben semestre deberán presentar la EVIDENCIA FINAL para tener derecho al examen de regularización. </a:t>
            </a:r>
          </a:p>
          <a:p>
            <a:pPr marL="285750" indent="-285750">
              <a:buFont typeface="Arial" panose="020B0604020202020204" pitchFamily="34" charset="0"/>
              <a:buChar char="•"/>
            </a:pPr>
            <a:endParaRPr lang="es-MX" sz="3200" dirty="0">
              <a:cs typeface="Arial" panose="020B0604020202020204" pitchFamily="34" charset="0"/>
            </a:endParaRPr>
          </a:p>
          <a:p>
            <a:pPr marL="285750" indent="-285750">
              <a:buFont typeface="Arial" panose="020B0604020202020204" pitchFamily="34" charset="0"/>
              <a:buChar char="•"/>
            </a:pPr>
            <a:r>
              <a:rPr lang="es-MX" sz="3200" dirty="0">
                <a:cs typeface="Arial" panose="020B0604020202020204" pitchFamily="34" charset="0"/>
              </a:rPr>
              <a:t>La máxima calificación que se le otorgará al examen extraordinario será de 8. </a:t>
            </a:r>
          </a:p>
          <a:p>
            <a:pPr marL="285750" indent="-285750">
              <a:buFont typeface="Arial" panose="020B0604020202020204" pitchFamily="34" charset="0"/>
              <a:buChar char="•"/>
            </a:pPr>
            <a:endParaRPr lang="es-MX" sz="3200" dirty="0">
              <a:cs typeface="Arial" panose="020B0604020202020204" pitchFamily="34" charset="0"/>
            </a:endParaRPr>
          </a:p>
          <a:p>
            <a:pPr marL="285750" indent="-285750">
              <a:buFont typeface="Arial" panose="020B0604020202020204" pitchFamily="34" charset="0"/>
              <a:buChar char="•"/>
            </a:pPr>
            <a:r>
              <a:rPr lang="es-MX" sz="3200" dirty="0">
                <a:cs typeface="Arial" panose="020B0604020202020204" pitchFamily="34" charset="0"/>
              </a:rPr>
              <a:t>La falta se registrará por hora (45 min) atendiendo a las horas clases presenciales que se señala en cada curso (4 o 6 </a:t>
            </a:r>
            <a:r>
              <a:rPr lang="es-MX" sz="3200" dirty="0" err="1">
                <a:cs typeface="Arial" panose="020B0604020202020204" pitchFamily="34" charset="0"/>
              </a:rPr>
              <a:t>hrs</a:t>
            </a:r>
            <a:r>
              <a:rPr lang="es-MX" sz="3200" dirty="0">
                <a:cs typeface="Arial" panose="020B0604020202020204" pitchFamily="34" charset="0"/>
              </a:rPr>
              <a:t>.)</a:t>
            </a:r>
          </a:p>
          <a:p>
            <a:pPr marL="285750" indent="-285750">
              <a:buFont typeface="Arial" panose="020B0604020202020204" pitchFamily="34" charset="0"/>
              <a:buChar char="•"/>
            </a:pPr>
            <a:endParaRPr lang="es-MX" sz="3200" dirty="0">
              <a:cs typeface="Arial" panose="020B0604020202020204" pitchFamily="34" charset="0"/>
            </a:endParaRPr>
          </a:p>
        </p:txBody>
      </p:sp>
    </p:spTree>
    <p:extLst>
      <p:ext uri="{BB962C8B-B14F-4D97-AF65-F5344CB8AC3E}">
        <p14:creationId xmlns:p14="http://schemas.microsoft.com/office/powerpoint/2010/main" val="41194471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42900" y="406400"/>
            <a:ext cx="11010900" cy="5770563"/>
          </a:xfrm>
        </p:spPr>
        <p:txBody>
          <a:bodyPr/>
          <a:lstStyle/>
          <a:p>
            <a:pPr marL="285750" indent="-285750"/>
            <a:r>
              <a:rPr lang="es-MX" sz="3200" dirty="0">
                <a:cs typeface="Arial" panose="020B0604020202020204" pitchFamily="34" charset="0"/>
              </a:rPr>
              <a:t>En caso de que se autorice una sesión virtual la alumna deberá atender a la normatividad establecida durante el trabajo en línea. </a:t>
            </a:r>
          </a:p>
          <a:p>
            <a:pPr marL="285750" indent="-285750"/>
            <a:endParaRPr lang="es-MX" sz="3200" dirty="0">
              <a:cs typeface="Arial" panose="020B0604020202020204" pitchFamily="34" charset="0"/>
            </a:endParaRPr>
          </a:p>
          <a:p>
            <a:pPr marL="285750" indent="-285750"/>
            <a:r>
              <a:rPr lang="es-MX" sz="3200" dirty="0">
                <a:cs typeface="Arial" panose="020B0604020202020204" pitchFamily="34" charset="0"/>
              </a:rPr>
              <a:t>Durante el periodo de práctica docente, se deberá acatar los lineamentos internos (reglamento) del plantel educativo que se le asignó. </a:t>
            </a:r>
          </a:p>
          <a:p>
            <a:pPr marL="285750" indent="-285750"/>
            <a:endParaRPr lang="es-MX" sz="3200" dirty="0">
              <a:cs typeface="Arial" panose="020B0604020202020204" pitchFamily="34" charset="0"/>
            </a:endParaRPr>
          </a:p>
          <a:p>
            <a:pPr marL="285750" indent="-285750"/>
            <a:r>
              <a:rPr lang="es-MX" sz="3200" dirty="0">
                <a:cs typeface="Arial" panose="020B0604020202020204" pitchFamily="34" charset="0"/>
              </a:rPr>
              <a:t>Se tomará en cuenta cada punto establecido en la normatividad interna que establece la institución</a:t>
            </a:r>
          </a:p>
          <a:p>
            <a:pPr marL="0" indent="0">
              <a:buNone/>
            </a:pPr>
            <a:endParaRPr lang="es-MX" dirty="0"/>
          </a:p>
        </p:txBody>
      </p:sp>
    </p:spTree>
    <p:extLst>
      <p:ext uri="{BB962C8B-B14F-4D97-AF65-F5344CB8AC3E}">
        <p14:creationId xmlns:p14="http://schemas.microsoft.com/office/powerpoint/2010/main" val="7564389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239843" y="356314"/>
            <a:ext cx="11827239"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s-MX" b="1" dirty="0"/>
              <a:t>Reglamento y acuerdos internos:</a:t>
            </a:r>
          </a:p>
          <a:p>
            <a:pPr algn="ctr"/>
            <a:r>
              <a:rPr lang="es-ES" sz="2000" b="1" dirty="0"/>
              <a:t>Acuerdos:</a:t>
            </a:r>
            <a:endParaRPr lang="es-MX" sz="2000" dirty="0"/>
          </a:p>
          <a:p>
            <a:pPr marL="285750" indent="-285750">
              <a:buFont typeface="Arial" panose="020B0604020202020204" pitchFamily="34" charset="0"/>
              <a:buChar char="•"/>
            </a:pPr>
            <a:r>
              <a:rPr lang="es-ES" sz="2800" dirty="0">
                <a:latin typeface="+mn-lt"/>
              </a:rPr>
              <a:t>Asistir  puntualmente  a la sesión </a:t>
            </a:r>
          </a:p>
          <a:p>
            <a:pPr indent="0"/>
            <a:endParaRPr lang="es-ES" sz="2800" dirty="0">
              <a:latin typeface="+mn-lt"/>
            </a:endParaRPr>
          </a:p>
          <a:p>
            <a:pPr marL="285750" indent="-285750">
              <a:buFont typeface="Arial" panose="020B0604020202020204" pitchFamily="34" charset="0"/>
              <a:buChar char="•"/>
            </a:pPr>
            <a:r>
              <a:rPr lang="es-ES" sz="2800" dirty="0">
                <a:latin typeface="+mn-lt"/>
              </a:rPr>
              <a:t>Se consideran los retardos en las sesiones de clase   (3 retardos equivalen a 1 falta)</a:t>
            </a:r>
          </a:p>
          <a:p>
            <a:pPr indent="0"/>
            <a:endParaRPr lang="es-ES" sz="2800" dirty="0">
              <a:latin typeface="+mn-lt"/>
            </a:endParaRPr>
          </a:p>
          <a:p>
            <a:pPr marL="285750" indent="-285750">
              <a:buFont typeface="Arial" panose="020B0604020202020204" pitchFamily="34" charset="0"/>
              <a:buChar char="•"/>
            </a:pPr>
            <a:r>
              <a:rPr lang="es-ES" sz="2800" dirty="0">
                <a:latin typeface="+mn-lt"/>
              </a:rPr>
              <a:t>Registrar su asistencia de forma digital.</a:t>
            </a:r>
          </a:p>
          <a:p>
            <a:pPr indent="0"/>
            <a:endParaRPr lang="es-ES" sz="2800" dirty="0">
              <a:latin typeface="+mn-lt"/>
            </a:endParaRPr>
          </a:p>
          <a:p>
            <a:pPr marL="285750" indent="-285750">
              <a:buFont typeface="Arial" panose="020B0604020202020204" pitchFamily="34" charset="0"/>
              <a:buChar char="•"/>
            </a:pPr>
            <a:r>
              <a:rPr lang="es-ES" sz="2800" dirty="0">
                <a:latin typeface="+mn-lt"/>
              </a:rPr>
              <a:t>Participar en la clase: Aportaciones, lluvia de ideas, comentarios, preguntas, dudas, argumentos, exposiciones, presentaciones, debates, etc.</a:t>
            </a:r>
          </a:p>
          <a:p>
            <a:pPr indent="0"/>
            <a:endParaRPr lang="es-ES" sz="2800" dirty="0">
              <a:latin typeface="+mn-lt"/>
            </a:endParaRPr>
          </a:p>
          <a:p>
            <a:pPr marL="285750" indent="-285750">
              <a:buFont typeface="Arial" panose="020B0604020202020204" pitchFamily="34" charset="0"/>
              <a:buChar char="•"/>
            </a:pPr>
            <a:r>
              <a:rPr lang="es-ES" sz="2800" dirty="0">
                <a:latin typeface="+mn-lt"/>
              </a:rPr>
              <a:t>Colaborar en las actividades con sus compañeras.</a:t>
            </a:r>
          </a:p>
          <a:p>
            <a:pPr indent="0"/>
            <a:endParaRPr lang="es-ES" dirty="0"/>
          </a:p>
          <a:p>
            <a:pPr lvl="0" indent="0"/>
            <a:endParaRPr lang="es-MX" sz="2000" dirty="0"/>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301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8000" y="317500"/>
            <a:ext cx="10845800" cy="5859463"/>
          </a:xfrm>
        </p:spPr>
        <p:txBody>
          <a:bodyPr>
            <a:normAutofit/>
          </a:bodyPr>
          <a:lstStyle/>
          <a:p>
            <a:pPr marL="285750" indent="-285750"/>
            <a:r>
              <a:rPr lang="es-ES" sz="3600" dirty="0"/>
              <a:t>Mostrar respeto a  sus compañeros del grupo.</a:t>
            </a:r>
          </a:p>
          <a:p>
            <a:pPr indent="0">
              <a:buNone/>
            </a:pPr>
            <a:endParaRPr lang="es-MX" sz="3600" dirty="0"/>
          </a:p>
          <a:p>
            <a:pPr marL="285750" indent="-285750"/>
            <a:r>
              <a:rPr lang="es-ES" sz="3600" dirty="0"/>
              <a:t>Buscar, revisar y seleccionar  información en diferentes bases de datos( libros, revistas científicas, investigaciones, paginas de internet confiables, bibliografía del curso)</a:t>
            </a:r>
          </a:p>
          <a:p>
            <a:pPr indent="0"/>
            <a:endParaRPr lang="es-ES" sz="3600" dirty="0"/>
          </a:p>
          <a:p>
            <a:pPr marL="285750" indent="-285750"/>
            <a:r>
              <a:rPr lang="es-ES" sz="3600" dirty="0"/>
              <a:t>Realizar investigación, lectura, análisis reflexivos, escritos , esquemas, entrevistas, cuestionarios, observaciones . </a:t>
            </a:r>
            <a:endParaRPr lang="es-MX" sz="3600" dirty="0"/>
          </a:p>
          <a:p>
            <a:pPr marL="0" indent="0">
              <a:buNone/>
            </a:pPr>
            <a:endParaRPr lang="es-MX" sz="3600" dirty="0"/>
          </a:p>
        </p:txBody>
      </p:sp>
    </p:spTree>
    <p:extLst>
      <p:ext uri="{BB962C8B-B14F-4D97-AF65-F5344CB8AC3E}">
        <p14:creationId xmlns:p14="http://schemas.microsoft.com/office/powerpoint/2010/main" val="33894000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69EE405-9FA7-4C1C-F639-1ABEA02700E4}"/>
              </a:ext>
            </a:extLst>
          </p:cNvPr>
          <p:cNvSpPr>
            <a:spLocks noGrp="1"/>
          </p:cNvSpPr>
          <p:nvPr>
            <p:ph idx="1"/>
          </p:nvPr>
        </p:nvSpPr>
        <p:spPr>
          <a:xfrm>
            <a:off x="651641" y="462454"/>
            <a:ext cx="10702159" cy="6001407"/>
          </a:xfrm>
        </p:spPr>
        <p:txBody>
          <a:bodyPr>
            <a:normAutofit fontScale="47500" lnSpcReduction="20000"/>
          </a:bodyPr>
          <a:lstStyle/>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Elaborar registros de la  información.</a:t>
            </a:r>
          </a:p>
          <a:p>
            <a:pPr marL="0" indent="0">
              <a:buNone/>
            </a:pPr>
            <a:endParaRPr lang="es-ES"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Cumplir con el reglamento en los periodos de la practica profesional.</a:t>
            </a:r>
          </a:p>
          <a:p>
            <a:pPr marL="0" indent="0">
              <a:buNone/>
            </a:pPr>
            <a:endParaRPr lang="es-MX"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Subir los trabajos y tareas a escuela en red en tiempo y forma según la rúbrica.</a:t>
            </a:r>
          </a:p>
          <a:p>
            <a:pPr marL="0" indent="0">
              <a:buNone/>
            </a:pPr>
            <a:endParaRPr lang="es-MX"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Realizar la autoevaluación y coevaluación en tiempo y forma de lo contrario se quita un punto en el promedio.</a:t>
            </a:r>
          </a:p>
          <a:p>
            <a:pPr marL="0" indent="0">
              <a:buNone/>
            </a:pPr>
            <a:endParaRPr lang="es-ES" sz="6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6400" dirty="0">
                <a:latin typeface="Arial" panose="020B0604020202020204" pitchFamily="34" charset="0"/>
                <a:cs typeface="Arial" panose="020B0604020202020204" pitchFamily="34" charset="0"/>
              </a:rPr>
              <a:t>El  horario de atención a las alumnas será en el horario clase.</a:t>
            </a:r>
          </a:p>
          <a:p>
            <a:pPr marL="0" indent="0">
              <a:buNone/>
            </a:pPr>
            <a:endParaRPr lang="es-MX" sz="6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97709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71500" y="304800"/>
            <a:ext cx="10782300" cy="5872163"/>
          </a:xfrm>
        </p:spPr>
        <p:txBody>
          <a:bodyPr/>
          <a:lstStyle/>
          <a:p>
            <a:pPr marL="285750" indent="-285750"/>
            <a:r>
              <a:rPr lang="es-ES" dirty="0">
                <a:latin typeface="Arial" panose="020B0604020202020204" pitchFamily="34" charset="0"/>
                <a:cs typeface="Arial" panose="020B0604020202020204" pitchFamily="34" charset="0"/>
              </a:rPr>
              <a:t>Evitar el consumo de alimentos en el salón.</a:t>
            </a:r>
          </a:p>
          <a:p>
            <a:pPr marL="0" indent="0">
              <a:buNone/>
            </a:pPr>
            <a:endParaRPr lang="es-ES" dirty="0">
              <a:latin typeface="Arial" panose="020B0604020202020204" pitchFamily="34" charset="0"/>
              <a:cs typeface="Arial" panose="020B0604020202020204" pitchFamily="34" charset="0"/>
            </a:endParaRPr>
          </a:p>
          <a:p>
            <a:pPr marL="285750" indent="-285750"/>
            <a:r>
              <a:rPr lang="es-ES" dirty="0">
                <a:latin typeface="Arial" panose="020B0604020202020204" pitchFamily="34" charset="0"/>
                <a:cs typeface="Arial" panose="020B0604020202020204" pitchFamily="34" charset="0"/>
              </a:rPr>
              <a:t>Presentarse a la sesión con su uniforme completo y aseadas.</a:t>
            </a:r>
          </a:p>
          <a:p>
            <a:pPr marL="0" indent="0">
              <a:buNone/>
            </a:pPr>
            <a:endParaRPr lang="es-MX" dirty="0">
              <a:latin typeface="Arial" panose="020B0604020202020204" pitchFamily="34" charset="0"/>
              <a:cs typeface="Arial" panose="020B0604020202020204" pitchFamily="34" charset="0"/>
            </a:endParaRPr>
          </a:p>
          <a:p>
            <a:pPr marL="285750" indent="-285750"/>
            <a:r>
              <a:rPr lang="es-ES" dirty="0">
                <a:latin typeface="Arial" panose="020B0604020202020204" pitchFamily="34" charset="0"/>
                <a:cs typeface="Arial" panose="020B0604020202020204" pitchFamily="34" charset="0"/>
              </a:rPr>
              <a:t>Tener ordenado y completo el portafolio.</a:t>
            </a:r>
          </a:p>
          <a:p>
            <a:pPr marL="0" indent="0">
              <a:buNone/>
            </a:pPr>
            <a:endParaRPr lang="es-ES" dirty="0">
              <a:latin typeface="Arial" panose="020B0604020202020204" pitchFamily="34" charset="0"/>
              <a:cs typeface="Arial" panose="020B0604020202020204" pitchFamily="34" charset="0"/>
            </a:endParaRPr>
          </a:p>
          <a:p>
            <a:r>
              <a:rPr lang="es-ES" altLang="es-ES" dirty="0">
                <a:latin typeface="Arial" panose="020B0604020202020204" pitchFamily="34" charset="0"/>
                <a:cs typeface="Arial" panose="020B0604020202020204" pitchFamily="34" charset="0"/>
              </a:rPr>
              <a:t>Los trabajos entregados fuera de tiempo tienen un valor  con base a 7  cuando es reiterativa no se reciben</a:t>
            </a:r>
          </a:p>
          <a:p>
            <a:pPr marL="0" indent="0">
              <a:buNone/>
            </a:pPr>
            <a:endParaRPr lang="es-MX" altLang="es-ES" dirty="0">
              <a:latin typeface="Arial" panose="020B0604020202020204" pitchFamily="34" charset="0"/>
              <a:cs typeface="Arial" panose="020B0604020202020204" pitchFamily="34" charset="0"/>
            </a:endParaRPr>
          </a:p>
          <a:p>
            <a:r>
              <a:rPr lang="es-ES" dirty="0">
                <a:latin typeface="Arial" panose="020B0604020202020204" pitchFamily="34" charset="0"/>
                <a:cs typeface="Arial" panose="020B0604020202020204" pitchFamily="34" charset="0"/>
              </a:rPr>
              <a:t> A las alumnas que cumplan los acuerdos, se les otorga las décimas en su promedio.</a:t>
            </a:r>
            <a:endParaRPr lang="es-MX" dirty="0">
              <a:latin typeface="Arial" panose="020B0604020202020204" pitchFamily="34" charset="0"/>
              <a:cs typeface="Arial" panose="020B0604020202020204" pitchFamily="34" charset="0"/>
            </a:endParaRPr>
          </a:p>
          <a:p>
            <a:pPr marL="0" indent="0">
              <a:buNone/>
            </a:pPr>
            <a:endParaRPr lang="es-MX" dirty="0"/>
          </a:p>
          <a:p>
            <a:pPr marL="0" indent="0">
              <a:buNone/>
            </a:pPr>
            <a:endParaRPr lang="es-MX" dirty="0"/>
          </a:p>
        </p:txBody>
      </p:sp>
    </p:spTree>
    <p:extLst>
      <p:ext uri="{BB962C8B-B14F-4D97-AF65-F5344CB8AC3E}">
        <p14:creationId xmlns:p14="http://schemas.microsoft.com/office/powerpoint/2010/main" val="31931451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121275"/>
          </a:xfrm>
        </p:spPr>
        <p:txBody>
          <a:bodyPr/>
          <a:lstStyle/>
          <a:p>
            <a:r>
              <a:rPr lang="es-MX" dirty="0"/>
              <a:t>                               </a:t>
            </a:r>
            <a:r>
              <a:rPr lang="es-MX" sz="6000" dirty="0"/>
              <a:t>Gracias …..</a:t>
            </a:r>
          </a:p>
        </p:txBody>
      </p:sp>
    </p:spTree>
    <p:extLst>
      <p:ext uri="{BB962C8B-B14F-4D97-AF65-F5344CB8AC3E}">
        <p14:creationId xmlns:p14="http://schemas.microsoft.com/office/powerpoint/2010/main" val="369958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54D9BE-D2C4-D384-B909-AC82D71CF3E3}"/>
              </a:ext>
            </a:extLst>
          </p:cNvPr>
          <p:cNvSpPr>
            <a:spLocks noGrp="1"/>
          </p:cNvSpPr>
          <p:nvPr>
            <p:ph idx="1"/>
          </p:nvPr>
        </p:nvSpPr>
        <p:spPr>
          <a:xfrm>
            <a:off x="851337" y="599090"/>
            <a:ext cx="10752083" cy="5577873"/>
          </a:xfrm>
        </p:spPr>
        <p:txBody>
          <a:bodyPr/>
          <a:lstStyle/>
          <a:p>
            <a:pPr marL="0" indent="0">
              <a:buNone/>
            </a:pPr>
            <a:endParaRPr lang="es-MX" dirty="0"/>
          </a:p>
          <a:p>
            <a:pPr marL="0" indent="0">
              <a:buNone/>
            </a:pPr>
            <a:endParaRPr lang="es-MX" dirty="0"/>
          </a:p>
          <a:p>
            <a:pPr marL="0" indent="0">
              <a:buNone/>
            </a:pPr>
            <a:endParaRPr lang="es-MX" dirty="0"/>
          </a:p>
        </p:txBody>
      </p:sp>
      <p:sp>
        <p:nvSpPr>
          <p:cNvPr id="5" name="CuadroTexto 4">
            <a:extLst>
              <a:ext uri="{FF2B5EF4-FFF2-40B4-BE49-F238E27FC236}">
                <a16:creationId xmlns:a16="http://schemas.microsoft.com/office/drawing/2014/main" id="{62755207-80FB-B635-17FF-600A2D98DA05}"/>
              </a:ext>
            </a:extLst>
          </p:cNvPr>
          <p:cNvSpPr txBox="1"/>
          <p:nvPr/>
        </p:nvSpPr>
        <p:spPr>
          <a:xfrm>
            <a:off x="851337" y="317500"/>
            <a:ext cx="9879725" cy="5509200"/>
          </a:xfrm>
          <a:prstGeom prst="rect">
            <a:avLst/>
          </a:prstGeom>
          <a:noFill/>
        </p:spPr>
        <p:txBody>
          <a:bodyPr wrap="square">
            <a:spAutoFit/>
          </a:bodyPr>
          <a:lstStyle/>
          <a:p>
            <a:pPr lvl="0"/>
            <a:endParaRPr lang="es-MX" sz="3200" dirty="0" smtClean="0"/>
          </a:p>
          <a:p>
            <a:pPr lvl="0"/>
            <a:r>
              <a:rPr lang="es-MX" sz="3200" dirty="0" smtClean="0"/>
              <a:t>Fortalece </a:t>
            </a:r>
            <a:r>
              <a:rPr lang="es-MX" sz="3200" dirty="0"/>
              <a:t>el uso de herramientas para realizar el seguimiento y evaluación de su intervención, utilizando los instrumentos y recursos más pertinentes y eficaces que, además, contribuyan a justificar y robustecer su propuesta de innovación, a fin de contar con evidencias de aprendizaje que permitan mostrar el desarrollo de sus competencias genéricas y profesionales. De igual forma, profundiza en los principios de la docencia reflexiva, de la investigación acción y promueve el uso del portafolio como un recurso para sistematizar sus experiencias. </a:t>
            </a:r>
            <a:endParaRPr lang="es-ES_tradnl" altLang="es-ES" sz="3200"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3638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536236"/>
            <a:ext cx="10945091" cy="7786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r>
              <a:rPr lang="es-MX" sz="2000" b="1" dirty="0"/>
              <a:t>Cursos  que anteceden</a:t>
            </a:r>
          </a:p>
          <a:p>
            <a:pPr lvl="0" indent="0"/>
            <a:endParaRPr lang="es-MX" sz="2000" dirty="0"/>
          </a:p>
          <a:p>
            <a:pPr lvl="0" indent="0"/>
            <a:endParaRPr lang="es-MX" sz="2000" dirty="0"/>
          </a:p>
          <a:p>
            <a:pPr marL="342900" lvl="0" indent="-342900">
              <a:buFont typeface="Arial" panose="020B0604020202020204" pitchFamily="34" charset="0"/>
              <a:buChar char="•"/>
            </a:pPr>
            <a:r>
              <a:rPr lang="es-MX" sz="3200" dirty="0"/>
              <a:t>Herramientas para la observación</a:t>
            </a:r>
          </a:p>
          <a:p>
            <a:pPr marL="342900" lvl="0" indent="-342900">
              <a:buFont typeface="Arial" panose="020B0604020202020204" pitchFamily="34" charset="0"/>
              <a:buChar char="•"/>
            </a:pPr>
            <a:endParaRPr lang="es-MX" sz="3200" dirty="0"/>
          </a:p>
          <a:p>
            <a:pPr marL="342900" lvl="0" indent="-342900">
              <a:buFont typeface="Arial" panose="020B0604020202020204" pitchFamily="34" charset="0"/>
              <a:buChar char="•"/>
            </a:pPr>
            <a:r>
              <a:rPr lang="es-MX" sz="3200" dirty="0"/>
              <a:t>Observación y análisis de práctica en contextos escolares</a:t>
            </a:r>
          </a:p>
          <a:p>
            <a:pPr marL="342900" lvl="0" indent="-342900">
              <a:buFont typeface="Arial" panose="020B0604020202020204" pitchFamily="34" charset="0"/>
              <a:buChar char="•"/>
            </a:pPr>
            <a:endParaRPr lang="es-MX" sz="3200" dirty="0"/>
          </a:p>
          <a:p>
            <a:pPr marL="342900" lvl="0" indent="-342900">
              <a:buFont typeface="Arial" panose="020B0604020202020204" pitchFamily="34" charset="0"/>
              <a:buChar char="•"/>
            </a:pPr>
            <a:r>
              <a:rPr lang="es-MX" sz="3200" dirty="0"/>
              <a:t>Iniciación al trabajo docente</a:t>
            </a:r>
          </a:p>
          <a:p>
            <a:pPr marL="342900" lvl="0" indent="-342900">
              <a:buFont typeface="Arial" panose="020B0604020202020204" pitchFamily="34" charset="0"/>
              <a:buChar char="•"/>
            </a:pPr>
            <a:endParaRPr lang="es-MX" sz="3200" dirty="0"/>
          </a:p>
          <a:p>
            <a:pPr marL="342900" lvl="0" indent="-342900">
              <a:buFont typeface="Arial" panose="020B0604020202020204" pitchFamily="34" charset="0"/>
              <a:buChar char="•"/>
            </a:pPr>
            <a:r>
              <a:rPr lang="es-MX" sz="3200" dirty="0"/>
              <a:t>Estrategias de trabajo docente</a:t>
            </a:r>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p:cNvSpPr txBox="1">
            <a:spLocks noChangeArrowheads="1"/>
          </p:cNvSpPr>
          <p:nvPr/>
        </p:nvSpPr>
        <p:spPr bwMode="auto">
          <a:xfrm>
            <a:off x="1002030" y="6147097"/>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8351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259236"/>
            <a:ext cx="10945091" cy="723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endParaRPr lang="es-MX" sz="2000" b="1" dirty="0"/>
          </a:p>
          <a:p>
            <a:pPr lvl="0" indent="0"/>
            <a:endParaRPr lang="es-MX" sz="2000" b="1" dirty="0"/>
          </a:p>
          <a:p>
            <a:pPr lvl="0" indent="0"/>
            <a:endParaRPr lang="es-MX" sz="2000" b="1" dirty="0"/>
          </a:p>
          <a:p>
            <a:pPr lvl="0" indent="0"/>
            <a:endParaRPr lang="es-MX" sz="2000" b="1" dirty="0"/>
          </a:p>
          <a:p>
            <a:pPr lvl="0" indent="0"/>
            <a:r>
              <a:rPr lang="es-MX" sz="3200" b="1" dirty="0">
                <a:latin typeface="+mn-lt"/>
              </a:rPr>
              <a:t>Cursos  subsecuentes</a:t>
            </a:r>
          </a:p>
          <a:p>
            <a:pPr lvl="0" indent="0"/>
            <a:endParaRPr lang="es-MX" sz="3200" dirty="0">
              <a:latin typeface="+mn-lt"/>
            </a:endParaRPr>
          </a:p>
          <a:p>
            <a:pPr marL="342900" lvl="0" indent="-342900">
              <a:buFont typeface="Arial" panose="020B0604020202020204" pitchFamily="34" charset="0"/>
              <a:buChar char="•"/>
            </a:pPr>
            <a:r>
              <a:rPr lang="es-MX" sz="3200" dirty="0">
                <a:latin typeface="+mn-lt"/>
              </a:rPr>
              <a:t>Trabajo docente y proyectos de mejora escolar.</a:t>
            </a:r>
          </a:p>
          <a:p>
            <a:pPr marL="342900" lvl="0" indent="-342900">
              <a:buFont typeface="Arial" panose="020B0604020202020204" pitchFamily="34" charset="0"/>
              <a:buChar char="•"/>
            </a:pPr>
            <a:endParaRPr lang="es-MX" sz="3200" dirty="0">
              <a:latin typeface="+mn-lt"/>
            </a:endParaRPr>
          </a:p>
          <a:p>
            <a:pPr marL="342900" lvl="0" indent="-342900">
              <a:buFont typeface="Arial" panose="020B0604020202020204" pitchFamily="34" charset="0"/>
              <a:buChar char="•"/>
            </a:pPr>
            <a:r>
              <a:rPr lang="es-MX" sz="3200" dirty="0">
                <a:latin typeface="+mn-lt"/>
              </a:rPr>
              <a:t>Aprendizaje en el servicio</a:t>
            </a:r>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1087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1952007"/>
            <a:ext cx="10945091" cy="10618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endParaRPr lang="es-MX" sz="2000" b="1" dirty="0" smtClean="0"/>
          </a:p>
          <a:p>
            <a:pPr lvl="0" indent="0"/>
            <a:endParaRPr lang="es-MX" sz="2000" b="1" dirty="0"/>
          </a:p>
          <a:p>
            <a:pPr lvl="0" indent="0"/>
            <a:endParaRPr lang="es-MX" sz="2000" b="1" dirty="0" smtClean="0"/>
          </a:p>
          <a:p>
            <a:pPr lvl="0" indent="0"/>
            <a:endParaRPr lang="es-MX" sz="2000" b="1" dirty="0"/>
          </a:p>
          <a:p>
            <a:pPr lvl="0" indent="0"/>
            <a:endParaRPr lang="es-MX" sz="2000" b="1" dirty="0" smtClean="0"/>
          </a:p>
          <a:p>
            <a:pPr lvl="0" indent="0" algn="ctr"/>
            <a:r>
              <a:rPr lang="es-MX" sz="2000" b="1" dirty="0" smtClean="0"/>
              <a:t>Relación </a:t>
            </a:r>
            <a:r>
              <a:rPr lang="es-MX" sz="2000" b="1" dirty="0"/>
              <a:t>de la materia con cursos del mismo semestre</a:t>
            </a:r>
          </a:p>
          <a:p>
            <a:pPr lvl="0" indent="0"/>
            <a:endParaRPr lang="es-MX" sz="2000" b="1" dirty="0"/>
          </a:p>
          <a:p>
            <a:pPr lvl="0" indent="0"/>
            <a:endParaRPr lang="es-MX" sz="2000" b="1" dirty="0"/>
          </a:p>
          <a:p>
            <a:pPr lvl="0" indent="0"/>
            <a:endParaRPr lang="es-MX" sz="2000" dirty="0"/>
          </a:p>
          <a:p>
            <a:pPr marL="342900" lvl="0" indent="-342900">
              <a:buFont typeface="Arial" panose="020B0604020202020204" pitchFamily="34" charset="0"/>
              <a:buChar char="•"/>
            </a:pPr>
            <a:r>
              <a:rPr lang="es-MX" sz="3200" dirty="0">
                <a:latin typeface="+mn-lt"/>
              </a:rPr>
              <a:t>Educación inclusiva</a:t>
            </a:r>
          </a:p>
          <a:p>
            <a:pPr lvl="0" indent="0"/>
            <a:endParaRPr lang="es-MX" sz="3200" dirty="0">
              <a:latin typeface="+mn-lt"/>
            </a:endParaRPr>
          </a:p>
          <a:p>
            <a:pPr marL="342900" lvl="0" indent="-342900">
              <a:buFont typeface="Arial" panose="020B0604020202020204" pitchFamily="34" charset="0"/>
              <a:buChar char="•"/>
            </a:pPr>
            <a:r>
              <a:rPr lang="es-MX" sz="3200" dirty="0">
                <a:latin typeface="+mn-lt"/>
              </a:rPr>
              <a:t>Herramientas básicas para la investigación educativa</a:t>
            </a:r>
          </a:p>
          <a:p>
            <a:pPr lvl="0" indent="0"/>
            <a:endParaRPr lang="es-MX" sz="3200" dirty="0">
              <a:latin typeface="+mn-lt"/>
            </a:endParaRPr>
          </a:p>
          <a:p>
            <a:pPr marL="342900" lvl="0" indent="-342900">
              <a:buFont typeface="Arial" panose="020B0604020202020204" pitchFamily="34" charset="0"/>
              <a:buChar char="•"/>
            </a:pPr>
            <a:r>
              <a:rPr lang="es-MX" sz="3200" dirty="0">
                <a:latin typeface="+mn-lt"/>
              </a:rPr>
              <a:t>Literatura infantil</a:t>
            </a:r>
          </a:p>
          <a:p>
            <a:pPr lvl="0" indent="0"/>
            <a:endParaRPr lang="es-MX" sz="3200" dirty="0">
              <a:latin typeface="+mn-lt"/>
            </a:endParaRPr>
          </a:p>
          <a:p>
            <a:pPr marL="342900" lvl="0" indent="-342900">
              <a:buFont typeface="Arial" panose="020B0604020202020204" pitchFamily="34" charset="0"/>
              <a:buChar char="•"/>
            </a:pPr>
            <a:r>
              <a:rPr lang="es-MX" sz="3200" dirty="0">
                <a:latin typeface="+mn-lt"/>
              </a:rPr>
              <a:t>Música.</a:t>
            </a:r>
          </a:p>
          <a:p>
            <a:pPr lvl="0" indent="0"/>
            <a:endParaRPr lang="es-MX" sz="3200" dirty="0">
              <a:latin typeface="+mn-lt"/>
            </a:endParaRPr>
          </a:p>
          <a:p>
            <a:pPr marL="342900" lvl="0" indent="-342900">
              <a:buFont typeface="Arial" panose="020B0604020202020204" pitchFamily="34" charset="0"/>
              <a:buChar char="•"/>
            </a:pPr>
            <a:r>
              <a:rPr lang="es-MX" sz="3200" dirty="0">
                <a:latin typeface="+mn-lt"/>
              </a:rPr>
              <a:t> Expresión corporal y danza</a:t>
            </a:r>
          </a:p>
          <a:p>
            <a:pPr lvl="0" indent="0"/>
            <a:endParaRPr lang="es-MX" sz="3200" dirty="0">
              <a:latin typeface="+mn-lt"/>
            </a:endParaRPr>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302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46957" y="121920"/>
            <a:ext cx="11887199" cy="5262979"/>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Descripción de la asignatura.</a:t>
            </a:r>
          </a:p>
          <a:p>
            <a:endParaRPr lang="es-MX" sz="2400" dirty="0"/>
          </a:p>
          <a:p>
            <a:endParaRPr lang="es-MX" sz="2400" dirty="0"/>
          </a:p>
          <a:p>
            <a:r>
              <a:rPr lang="es-MX" sz="2800" dirty="0"/>
              <a:t>La educación y la docencia, están frente a escenarios inéditos, pocas veces pensados o incluso, imaginados. Los cambios que hemos experimentado en las últimas dos décadas en los ámbitos social, económico, cultural, ideológico, político, ecológico, tecnológico y ahora, en el de la salud pública no sólo han puesto en evidencia el desfase y desarticulación entre lo que se aprende en la escuela y lo que se requiere para sobrevivir en el mundo, sino también los vacíos estructurales de la institución y de una buena parte de las prácticas de enseñanza que se despliegan todos los días en las aulas</a:t>
            </a:r>
            <a:r>
              <a:rPr lang="es-MX" sz="2400" dirty="0"/>
              <a:t>. </a:t>
            </a:r>
          </a:p>
        </p:txBody>
      </p:sp>
      <p:pic>
        <p:nvPicPr>
          <p:cNvPr id="6" name="0 Imag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4811" y="22097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454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3F98FD-E019-52DF-6E47-23814E5B9F95}"/>
              </a:ext>
            </a:extLst>
          </p:cNvPr>
          <p:cNvSpPr>
            <a:spLocks noGrp="1"/>
          </p:cNvSpPr>
          <p:nvPr>
            <p:ph idx="1"/>
          </p:nvPr>
        </p:nvSpPr>
        <p:spPr>
          <a:xfrm>
            <a:off x="903890" y="388883"/>
            <a:ext cx="10449910" cy="5788080"/>
          </a:xfrm>
        </p:spPr>
        <p:txBody>
          <a:bodyPr/>
          <a:lstStyle/>
          <a:p>
            <a:pPr marL="0" indent="0">
              <a:buNone/>
            </a:pPr>
            <a:endParaRPr lang="es-MX" dirty="0"/>
          </a:p>
          <a:p>
            <a:pPr marL="0" indent="0">
              <a:buNone/>
            </a:pPr>
            <a:endParaRPr lang="es-MX" sz="2800" dirty="0"/>
          </a:p>
          <a:p>
            <a:pPr marL="0" indent="0">
              <a:buNone/>
            </a:pPr>
            <a:r>
              <a:rPr lang="es-MX" sz="2800" dirty="0"/>
              <a:t>Autores como Carbonell (2001), señalaron hace varios años que la escuela, al igual que la iglesia como institución, “se tambalea, pero no se derrumba”, tiene la capacidad de resistir, de adaptarse, aunque eso no necesariamente implique cambiar. En cierto modo, se puede afirmar que ha sido permeable a las múltiples transformaciones e innovaciones, por lo que pedagogías alternativas y las tecnologías aplicadas a la educación tienen una escasa resonancia en ella, en la docencia de los profesores y, en consecuencia, en el aprendizaje de los alumnos.</a:t>
            </a:r>
            <a:endParaRPr lang="es-ES_tradnl" altLang="es-ES" sz="2800" b="1" dirty="0">
              <a:ea typeface="Calibri" panose="020F050202020403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10421228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10836</TotalTime>
  <Words>2884</Words>
  <Application>Microsoft Office PowerPoint</Application>
  <PresentationFormat>Panorámica</PresentationFormat>
  <Paragraphs>406</Paragraphs>
  <Slides>37</Slides>
  <Notes>20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37</vt:i4>
      </vt:variant>
    </vt:vector>
  </HeadingPairs>
  <TitlesOfParts>
    <vt:vector size="44" baseType="lpstr">
      <vt:lpstr>Arial</vt:lpstr>
      <vt:lpstr>Calibri</vt:lpstr>
      <vt:lpstr>Calibri Light</vt:lpstr>
      <vt:lpstr>MS Mincho</vt:lpstr>
      <vt:lpstr>Symbol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Gracias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Usuario de Windows</cp:lastModifiedBy>
  <cp:revision>169</cp:revision>
  <dcterms:created xsi:type="dcterms:W3CDTF">2017-01-24T02:36:06Z</dcterms:created>
  <dcterms:modified xsi:type="dcterms:W3CDTF">2022-08-28T16:59:28Z</dcterms:modified>
</cp:coreProperties>
</file>