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23"/>
  </p:notesMasterIdLst>
  <p:sldIdLst>
    <p:sldId id="329" r:id="rId2"/>
    <p:sldId id="294" r:id="rId3"/>
    <p:sldId id="326" r:id="rId4"/>
    <p:sldId id="304" r:id="rId5"/>
    <p:sldId id="295" r:id="rId6"/>
    <p:sldId id="298" r:id="rId7"/>
    <p:sldId id="332" r:id="rId8"/>
    <p:sldId id="333" r:id="rId9"/>
    <p:sldId id="353" r:id="rId10"/>
    <p:sldId id="334" r:id="rId11"/>
    <p:sldId id="354" r:id="rId12"/>
    <p:sldId id="355" r:id="rId13"/>
    <p:sldId id="301" r:id="rId14"/>
    <p:sldId id="356" r:id="rId15"/>
    <p:sldId id="303" r:id="rId16"/>
    <p:sldId id="297" r:id="rId17"/>
    <p:sldId id="315" r:id="rId18"/>
    <p:sldId id="342" r:id="rId19"/>
    <p:sldId id="335" r:id="rId20"/>
    <p:sldId id="352" r:id="rId21"/>
    <p:sldId id="317"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 initials="f" lastIdx="0" clrIdx="0"/>
  <p:cmAuthor id="2" name="yikie laguna" initials="yl" lastIdx="1" clrIdx="1">
    <p:extLst>
      <p:ext uri="{19B8F6BF-5375-455C-9EA6-DF929625EA0E}">
        <p15:presenceInfo xmlns:p15="http://schemas.microsoft.com/office/powerpoint/2012/main" userId="ed6948958fabe8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6" autoAdjust="0"/>
    <p:restoredTop sz="86456" autoAdjust="0"/>
  </p:normalViewPr>
  <p:slideViewPr>
    <p:cSldViewPr>
      <p:cViewPr varScale="1">
        <p:scale>
          <a:sx n="91" d="100"/>
          <a:sy n="91" d="100"/>
        </p:scale>
        <p:origin x="366" y="90"/>
      </p:cViewPr>
      <p:guideLst>
        <p:guide orient="horz" pos="2160"/>
        <p:guide pos="2880"/>
      </p:guideLst>
    </p:cSldViewPr>
  </p:slideViewPr>
  <p:outlineViewPr>
    <p:cViewPr>
      <p:scale>
        <a:sx n="33" d="100"/>
        <a:sy n="33" d="100"/>
      </p:scale>
      <p:origin x="0" y="-13488"/>
    </p:cViewPr>
  </p:outlineViewPr>
  <p:notesTextViewPr>
    <p:cViewPr>
      <p:scale>
        <a:sx n="125" d="100"/>
        <a:sy n="125" d="100"/>
      </p:scale>
      <p:origin x="0" y="0"/>
    </p:cViewPr>
  </p:notesTextViewPr>
  <p:sorterViewPr>
    <p:cViewPr>
      <p:scale>
        <a:sx n="130" d="100"/>
        <a:sy n="130" d="100"/>
      </p:scale>
      <p:origin x="0" y="-105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43F14-65F2-4D9D-B968-ED60BADB8462}" type="datetimeFigureOut">
              <a:rPr lang="es-ES" smtClean="0"/>
              <a:t>30/08/2022</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1E9C4-AA76-464A-AB1A-FD626D640B8F}" type="slidenum">
              <a:rPr lang="es-ES" smtClean="0"/>
              <a:t>‹Nº›</a:t>
            </a:fld>
            <a:endParaRPr lang="es-ES" dirty="0"/>
          </a:p>
        </p:txBody>
      </p:sp>
    </p:spTree>
    <p:extLst>
      <p:ext uri="{BB962C8B-B14F-4D97-AF65-F5344CB8AC3E}">
        <p14:creationId xmlns:p14="http://schemas.microsoft.com/office/powerpoint/2010/main" val="227018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210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028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23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029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4887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367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897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86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390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129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499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885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514352" y="2861733"/>
            <a:ext cx="3816534"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4495477" y="2861733"/>
            <a:ext cx="3816535"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11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930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070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33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704652-59A1-403F-9DEC-24079D8F3826}" type="datetimeFigureOut">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30/08/2022</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3E21EC-D3EB-44DE-B06F-AE848FD2B2D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5886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971601" y="59428"/>
            <a:ext cx="1818005" cy="899795"/>
          </a:xfrm>
          <a:prstGeom prst="rect">
            <a:avLst/>
          </a:prstGeom>
          <a:noFill/>
        </p:spPr>
      </p:pic>
      <p:pic>
        <p:nvPicPr>
          <p:cNvPr id="6" name="Imagen 5" descr="logo chi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13878"/>
            <a:ext cx="402972" cy="339601"/>
          </a:xfrm>
          <a:prstGeom prst="rect">
            <a:avLst/>
          </a:prstGeom>
          <a:noFill/>
          <a:ln>
            <a:noFill/>
          </a:ln>
        </p:spPr>
      </p:pic>
      <p:sp>
        <p:nvSpPr>
          <p:cNvPr id="9" name="8 Rectángulo"/>
          <p:cNvSpPr/>
          <p:nvPr/>
        </p:nvSpPr>
        <p:spPr>
          <a:xfrm>
            <a:off x="3385860" y="476672"/>
            <a:ext cx="2732378" cy="246221"/>
          </a:xfrm>
          <a:prstGeom prst="rect">
            <a:avLst/>
          </a:prstGeom>
        </p:spPr>
        <p:txBody>
          <a:bodyPr wrap="square">
            <a:spAutoFit/>
          </a:bodyPr>
          <a:lstStyle/>
          <a:p>
            <a:pPr lvl="0" algn="ctr">
              <a:defRPr/>
            </a:pPr>
            <a:r>
              <a:rPr lang="es-MX" sz="1000" b="1" dirty="0"/>
              <a:t>CICLO ESCOLAR </a:t>
            </a:r>
            <a:r>
              <a:rPr lang="es-MX" sz="1000" b="1" dirty="0" smtClean="0"/>
              <a:t>2022-2023</a:t>
            </a:r>
            <a:r>
              <a:rPr lang="es-MX" sz="1000" b="1" dirty="0" smtClean="0">
                <a:solidFill>
                  <a:prstClr val="black"/>
                </a:solidFill>
                <a:latin typeface="Times New Roman" panose="02020603050405020304" pitchFamily="18" charset="0"/>
                <a:cs typeface="Times New Roman" panose="02020603050405020304" pitchFamily="18" charset="0"/>
              </a:rPr>
              <a:t> </a:t>
            </a:r>
            <a:endParaRPr lang="es-MX" sz="1000" b="1" dirty="0">
              <a:solidFill>
                <a:prstClr val="black"/>
              </a:solidFill>
              <a:latin typeface="Times New Roman" panose="02020603050405020304" pitchFamily="18" charset="0"/>
              <a:cs typeface="Times New Roman" panose="02020603050405020304" pitchFamily="18" charset="0"/>
            </a:endParaRPr>
          </a:p>
        </p:txBody>
      </p:sp>
      <p:sp>
        <p:nvSpPr>
          <p:cNvPr id="10" name="9 Rectángulo"/>
          <p:cNvSpPr/>
          <p:nvPr/>
        </p:nvSpPr>
        <p:spPr>
          <a:xfrm>
            <a:off x="971601" y="982470"/>
            <a:ext cx="6624736" cy="646331"/>
          </a:xfrm>
          <a:prstGeom prst="rect">
            <a:avLst/>
          </a:prstGeom>
        </p:spPr>
        <p:txBody>
          <a:bodyPr wrap="square">
            <a:spAutoFit/>
          </a:bodyPr>
          <a:lstStyle/>
          <a:p>
            <a:pPr lvl="0" algn="ctr">
              <a:defRPr/>
            </a:pPr>
            <a:r>
              <a:rPr lang="es-MX" b="1" dirty="0">
                <a:solidFill>
                  <a:prstClr val="black"/>
                </a:solidFill>
                <a:latin typeface="Swis721 Cn BT" panose="020B0506020202030204" pitchFamily="34" charset="0"/>
                <a:cs typeface="Times New Roman" panose="02020603050405020304" pitchFamily="18" charset="0"/>
              </a:rPr>
              <a:t>ESCUELA NORMAL DE EDUCACIÓN PREESCOLAR</a:t>
            </a:r>
          </a:p>
          <a:p>
            <a:pPr lvl="0" algn="ctr">
              <a:defRPr/>
            </a:pPr>
            <a:r>
              <a:rPr lang="es-MX" b="1" dirty="0">
                <a:solidFill>
                  <a:prstClr val="black"/>
                </a:solidFill>
                <a:latin typeface="Swis721 Cn BT" panose="020B0506020202030204" pitchFamily="34" charset="0"/>
                <a:cs typeface="Times New Roman" panose="02020603050405020304" pitchFamily="18" charset="0"/>
              </a:rPr>
              <a:t>Licenciatura en Educación Preescolar</a:t>
            </a:r>
          </a:p>
        </p:txBody>
      </p:sp>
      <p:sp>
        <p:nvSpPr>
          <p:cNvPr id="11" name="10 Rectángulo"/>
          <p:cNvSpPr/>
          <p:nvPr/>
        </p:nvSpPr>
        <p:spPr>
          <a:xfrm>
            <a:off x="467544" y="1628801"/>
            <a:ext cx="7920904" cy="800219"/>
          </a:xfrm>
          <a:prstGeom prst="rect">
            <a:avLst/>
          </a:prstGeom>
        </p:spPr>
        <p:txBody>
          <a:bodyPr wrap="square">
            <a:spAutoFit/>
          </a:bodyPr>
          <a:lstStyle/>
          <a:p>
            <a:pPr lvl="0" algn="ctr">
              <a:defRPr/>
            </a:pPr>
            <a:r>
              <a:rPr lang="es-MX" sz="1400" b="1" dirty="0">
                <a:solidFill>
                  <a:prstClr val="black"/>
                </a:solidFill>
                <a:latin typeface="Swis721 Cn BT" panose="020B0506020202030204" pitchFamily="34" charset="0"/>
                <a:cs typeface="Times New Roman" panose="02020603050405020304" pitchFamily="18" charset="0"/>
              </a:rPr>
              <a:t>CURSO</a:t>
            </a:r>
          </a:p>
          <a:p>
            <a:pPr lvl="0" algn="ctr">
              <a:defRPr/>
            </a:pPr>
            <a:r>
              <a:rPr lang="es-MX" b="1" dirty="0">
                <a:solidFill>
                  <a:prstClr val="black"/>
                </a:solidFill>
                <a:latin typeface="Swis721 Cn BT" panose="020B0506020202030204" pitchFamily="34" charset="0"/>
                <a:cs typeface="Times New Roman" panose="02020603050405020304" pitchFamily="18" charset="0"/>
              </a:rPr>
              <a:t>Educación Física y Hábitos saludables</a:t>
            </a:r>
          </a:p>
          <a:p>
            <a:pPr lvl="0" algn="ctr">
              <a:defRPr/>
            </a:pPr>
            <a:r>
              <a:rPr lang="es-MX" sz="1400" b="1" dirty="0" smtClean="0">
                <a:solidFill>
                  <a:prstClr val="black"/>
                </a:solidFill>
                <a:latin typeface="Swis721 Cn BT" panose="020B0506020202030204" pitchFamily="34" charset="0"/>
                <a:cs typeface="Times New Roman" panose="02020603050405020304" pitchFamily="18" charset="0"/>
              </a:rPr>
              <a:t>DOCENTE: Silvia Erika Sagahón Solís</a:t>
            </a:r>
            <a:endParaRPr lang="es-MX" sz="1400" b="1" dirty="0">
              <a:solidFill>
                <a:prstClr val="black"/>
              </a:solidFill>
              <a:latin typeface="Swis721 Cn BT" panose="020B0506020202030204" pitchFamily="34" charset="0"/>
              <a:cs typeface="Times New Roman" panose="02020603050405020304" pitchFamily="18" charset="0"/>
            </a:endParaRPr>
          </a:p>
        </p:txBody>
      </p:sp>
      <p:sp>
        <p:nvSpPr>
          <p:cNvPr id="12" name="11 Rectángulo"/>
          <p:cNvSpPr/>
          <p:nvPr/>
        </p:nvSpPr>
        <p:spPr>
          <a:xfrm>
            <a:off x="1115616" y="2804448"/>
            <a:ext cx="6683614" cy="338554"/>
          </a:xfrm>
          <a:prstGeom prst="rect">
            <a:avLst/>
          </a:prstGeom>
        </p:spPr>
        <p:txBody>
          <a:bodyPr wrap="square">
            <a:spAutoFit/>
          </a:bodyPr>
          <a:lstStyle/>
          <a:p>
            <a:pPr algn="ctr">
              <a:defRPr/>
            </a:pPr>
            <a:r>
              <a:rPr lang="es-MX" sz="1600" dirty="0">
                <a:solidFill>
                  <a:prstClr val="black"/>
                </a:solidFill>
                <a:latin typeface="Swis721 Cn BT" panose="020B0506020202030204" pitchFamily="34" charset="0"/>
                <a:cs typeface="Times New Roman" panose="02020603050405020304" pitchFamily="18" charset="0"/>
              </a:rPr>
              <a:t>SÉPTIMO SEMESTRE  PLAN DE ESTUDIOS 2018</a:t>
            </a:r>
          </a:p>
        </p:txBody>
      </p:sp>
      <p:sp>
        <p:nvSpPr>
          <p:cNvPr id="14" name="13 Rectángulo"/>
          <p:cNvSpPr/>
          <p:nvPr/>
        </p:nvSpPr>
        <p:spPr>
          <a:xfrm>
            <a:off x="755576" y="5651956"/>
            <a:ext cx="7632872" cy="307777"/>
          </a:xfrm>
          <a:prstGeom prst="rect">
            <a:avLst/>
          </a:prstGeom>
        </p:spPr>
        <p:txBody>
          <a:bodyPr wrap="square">
            <a:spAutoFit/>
          </a:bodyPr>
          <a:lstStyle/>
          <a:p>
            <a:pPr lvl="0" algn="ctr">
              <a:defRPr/>
            </a:pPr>
            <a:r>
              <a:rPr lang="es-MX" sz="1400" b="1" dirty="0">
                <a:solidFill>
                  <a:prstClr val="black"/>
                </a:solidFill>
                <a:latin typeface="Swis721 Cn BT" panose="020B0506020202030204" pitchFamily="34" charset="0"/>
                <a:cs typeface="Times New Roman" panose="02020603050405020304" pitchFamily="18" charset="0"/>
              </a:rPr>
              <a:t>Saltillo Coahuila de Zaragoza  a  </a:t>
            </a:r>
            <a:r>
              <a:rPr lang="es-MX" sz="1400" b="1" dirty="0" smtClean="0">
                <a:solidFill>
                  <a:prstClr val="black"/>
                </a:solidFill>
                <a:latin typeface="Swis721 Cn BT" panose="020B0506020202030204" pitchFamily="34" charset="0"/>
                <a:cs typeface="Times New Roman" panose="02020603050405020304" pitchFamily="18" charset="0"/>
              </a:rPr>
              <a:t>29 </a:t>
            </a:r>
            <a:r>
              <a:rPr lang="es-MX" sz="1400" b="1" dirty="0">
                <a:solidFill>
                  <a:prstClr val="black"/>
                </a:solidFill>
                <a:latin typeface="Swis721 Cn BT" panose="020B0506020202030204" pitchFamily="34" charset="0"/>
                <a:cs typeface="Times New Roman" panose="02020603050405020304" pitchFamily="18" charset="0"/>
              </a:rPr>
              <a:t>agosto de </a:t>
            </a:r>
            <a:r>
              <a:rPr lang="es-MX" sz="1400" b="1" dirty="0" smtClean="0">
                <a:solidFill>
                  <a:prstClr val="black"/>
                </a:solidFill>
                <a:latin typeface="Swis721 Cn BT" panose="020B0506020202030204" pitchFamily="34" charset="0"/>
                <a:cs typeface="Times New Roman" panose="02020603050405020304" pitchFamily="18" charset="0"/>
              </a:rPr>
              <a:t>2022</a:t>
            </a:r>
            <a:endParaRPr lang="es-MX" sz="1400" b="1" dirty="0">
              <a:solidFill>
                <a:prstClr val="black"/>
              </a:solidFill>
              <a:latin typeface="Swis721 Cn BT" panose="020B0506020202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pic>
        <p:nvPicPr>
          <p:cNvPr id="13" name="25 Imagen" descr="Descripción: Logo">
            <a:extLst>
              <a:ext uri="{FF2B5EF4-FFF2-40B4-BE49-F238E27FC236}">
                <a16:creationId xmlns:a16="http://schemas.microsoft.com/office/drawing/2014/main" id="{EFA231DE-E036-492A-89D7-B980823F33D1}"/>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a:extLst>
              <a:ext uri="{FF2B5EF4-FFF2-40B4-BE49-F238E27FC236}">
                <a16:creationId xmlns:a16="http://schemas.microsoft.com/office/drawing/2014/main" id="{DA8A834D-10BB-4560-A191-D810845F7C9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924080" y="113543"/>
            <a:ext cx="1457325" cy="288031"/>
          </a:xfrm>
          <a:prstGeom prst="rect">
            <a:avLst/>
          </a:prstGeom>
          <a:noFill/>
        </p:spPr>
      </p:pic>
      <p:pic>
        <p:nvPicPr>
          <p:cNvPr id="5" name="Imagen 4" descr="Un grupo de niños jugando fútbol en el pasto&#10;&#10;Descripción generada automáticamente">
            <a:extLst>
              <a:ext uri="{FF2B5EF4-FFF2-40B4-BE49-F238E27FC236}">
                <a16:creationId xmlns:a16="http://schemas.microsoft.com/office/drawing/2014/main" id="{520C3B9E-85B9-4F81-B767-C4877BBF9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856" y="3231847"/>
            <a:ext cx="2842382" cy="2246478"/>
          </a:xfrm>
          <a:prstGeom prst="rect">
            <a:avLst/>
          </a:prstGeom>
        </p:spPr>
      </p:pic>
    </p:spTree>
    <p:extLst>
      <p:ext uri="{BB962C8B-B14F-4D97-AF65-F5344CB8AC3E}">
        <p14:creationId xmlns:p14="http://schemas.microsoft.com/office/powerpoint/2010/main" val="418094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490917"/>
            <a:ext cx="7886700" cy="1070001"/>
          </a:xfrm>
        </p:spPr>
        <p:txBody>
          <a:bodyPr>
            <a:normAutofit fontScale="90000"/>
          </a:bodyPr>
          <a:lstStyle/>
          <a:p>
            <a:pPr algn="ctr"/>
            <a:r>
              <a:rPr lang="es-MX" sz="1600" b="1" dirty="0">
                <a:latin typeface="Arial" panose="020B0604020202020204" pitchFamily="34" charset="0"/>
                <a:cs typeface="Arial" panose="020B0604020202020204" pitchFamily="34" charset="0"/>
              </a:rPr>
              <a:t/>
            </a:r>
            <a:br>
              <a:rPr lang="es-MX" sz="1600" b="1" dirty="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
            </a:r>
            <a:br>
              <a:rPr lang="es-MX" sz="1800" b="1" dirty="0">
                <a:latin typeface="Arial" panose="020B0604020202020204" pitchFamily="34" charset="0"/>
                <a:cs typeface="Arial" panose="020B0604020202020204" pitchFamily="34" charset="0"/>
              </a:rPr>
            </a:br>
            <a:r>
              <a:rPr lang="es-MX" sz="1600" b="1" dirty="0">
                <a:latin typeface="Arial" panose="020B0604020202020204" pitchFamily="34" charset="0"/>
                <a:cs typeface="Arial" panose="020B0604020202020204" pitchFamily="34" charset="0"/>
              </a:rPr>
              <a:t>Unidad de aprendizaje III. Referentes para la planeación didáctica de la Educación Física.</a:t>
            </a:r>
            <a:br>
              <a:rPr lang="es-MX" sz="1600" b="1" dirty="0">
                <a:latin typeface="Arial" panose="020B0604020202020204" pitchFamily="34" charset="0"/>
                <a:cs typeface="Arial" panose="020B0604020202020204" pitchFamily="34" charset="0"/>
              </a:rPr>
            </a:br>
            <a:r>
              <a:rPr lang="es-MX" sz="1600" b="1" dirty="0">
                <a:latin typeface="Arial" panose="020B0604020202020204" pitchFamily="34" charset="0"/>
                <a:cs typeface="Arial" panose="020B0604020202020204" pitchFamily="34" charset="0"/>
              </a:rPr>
              <a:t>Competencias de la unidad de aprendiza</a:t>
            </a:r>
            <a:r>
              <a:rPr lang="es-MX" sz="1800" b="1" dirty="0">
                <a:latin typeface="Arial" panose="020B0604020202020204" pitchFamily="34" charset="0"/>
                <a:cs typeface="Arial" panose="020B0604020202020204" pitchFamily="34" charset="0"/>
              </a:rPr>
              <a:t>je </a:t>
            </a:r>
            <a:r>
              <a:rPr lang="es-MX" sz="1400" dirty="0">
                <a:latin typeface="Arial" panose="020B0604020202020204" pitchFamily="34" charset="0"/>
                <a:cs typeface="Arial" panose="020B0604020202020204" pitchFamily="34" charset="0"/>
              </a:rPr>
              <a:t/>
            </a:r>
            <a:br>
              <a:rPr lang="es-MX" sz="1400" dirty="0">
                <a:latin typeface="Arial" panose="020B0604020202020204" pitchFamily="34" charset="0"/>
                <a:cs typeface="Arial" panose="020B0604020202020204" pitchFamily="34" charset="0"/>
              </a:rPr>
            </a:br>
            <a:endParaRPr lang="es-MX" sz="1400" dirty="0">
              <a:latin typeface="Arial" panose="020B0604020202020204" pitchFamily="34" charset="0"/>
              <a:cs typeface="Arial" panose="020B0604020202020204" pitchFamily="34" charset="0"/>
            </a:endParaRPr>
          </a:p>
        </p:txBody>
      </p:sp>
      <p:sp>
        <p:nvSpPr>
          <p:cNvPr id="3" name="2 Marcador de contenido"/>
          <p:cNvSpPr>
            <a:spLocks noGrp="1"/>
          </p:cNvSpPr>
          <p:nvPr>
            <p:ph sz="quarter" idx="13"/>
          </p:nvPr>
        </p:nvSpPr>
        <p:spPr>
          <a:xfrm>
            <a:off x="509954" y="1628801"/>
            <a:ext cx="8005396" cy="4248472"/>
          </a:xfrm>
        </p:spPr>
        <p:txBody>
          <a:bodyPr>
            <a:noAutofit/>
          </a:bodyPr>
          <a:lstStyle/>
          <a:p>
            <a:pPr>
              <a:buFont typeface="Wingdings" panose="05000000000000000000" pitchFamily="2" charset="2"/>
              <a:buChar char="§"/>
            </a:pPr>
            <a:r>
              <a:rPr lang="es-MX" sz="1400" dirty="0">
                <a:latin typeface="Arial" panose="020B0604020202020204" pitchFamily="34" charset="0"/>
                <a:cs typeface="Arial" panose="020B0604020202020204" pitchFamily="34" charset="0"/>
              </a:rPr>
              <a:t>Detecta los procesos de aprendizaje de sus alumnos para favorecer su desarrollo cognitivo y socioemocional</a:t>
            </a:r>
            <a:r>
              <a:rPr lang="es-MX" sz="1400" dirty="0" smtClean="0">
                <a:latin typeface="Arial" panose="020B0604020202020204" pitchFamily="34" charset="0"/>
                <a:cs typeface="Arial" panose="020B0604020202020204" pitchFamily="34" charset="0"/>
              </a:rPr>
              <a:t>.</a:t>
            </a:r>
          </a:p>
          <a:p>
            <a:r>
              <a:rPr lang="es-MX" sz="1200" cap="none" dirty="0" smtClean="0">
                <a:latin typeface="Arial" panose="020B0604020202020204" pitchFamily="34" charset="0"/>
                <a:cs typeface="Arial" panose="020B0604020202020204" pitchFamily="34" charset="0"/>
              </a:rPr>
              <a:t>plantea las necesidades formativas  de los alumnos de acuerdo con sus procesos de desarrollo y de aprendizaje, con base en los nuevos enfoques pedagógicos.</a:t>
            </a:r>
          </a:p>
          <a:p>
            <a:r>
              <a:rPr lang="es-MX" sz="1200" cap="none" dirty="0" smtClean="0">
                <a:latin typeface="Arial" panose="020B0604020202020204" pitchFamily="34" charset="0"/>
                <a:cs typeface="Arial" panose="020B0604020202020204" pitchFamily="34" charset="0"/>
              </a:rPr>
              <a:t>establece relaciones entre los principios, conceptos disciplinarios y contenidos del plan y programas de estudio en función del logro de los aprendizajes de los alumnos, asegurando la coherencia y continuidad entre los distintos grados  y niveles educativos.</a:t>
            </a:r>
          </a:p>
          <a:p>
            <a:pPr>
              <a:buFont typeface="Wingdings" panose="05000000000000000000" pitchFamily="2" charset="2"/>
              <a:buChar char="§"/>
            </a:pPr>
            <a:r>
              <a:rPr lang="es-MX" sz="1200" dirty="0" smtClean="0">
                <a:latin typeface="Arial" panose="020B0604020202020204" pitchFamily="34" charset="0"/>
                <a:cs typeface="Arial" panose="020B0604020202020204" pitchFamily="34" charset="0"/>
              </a:rPr>
              <a:t>Aplica </a:t>
            </a:r>
            <a:r>
              <a:rPr lang="es-MX" sz="1200" dirty="0">
                <a:latin typeface="Arial" panose="020B0604020202020204" pitchFamily="34" charset="0"/>
                <a:cs typeface="Arial" panose="020B0604020202020204" pitchFamily="34" charset="0"/>
              </a:rPr>
              <a:t>el plan y programas de estudio para alcanzar los propósitos educativos y contribuir al pleno desenvolvimiento de las capacidades de sus alumnos</a:t>
            </a:r>
            <a:r>
              <a:rPr lang="es-MX" sz="1200" dirty="0" smtClean="0">
                <a:latin typeface="Arial" panose="020B0604020202020204" pitchFamily="34" charset="0"/>
                <a:cs typeface="Arial" panose="020B0604020202020204" pitchFamily="34" charset="0"/>
              </a:rPr>
              <a:t>.</a:t>
            </a:r>
          </a:p>
          <a:p>
            <a:r>
              <a:rPr lang="es-MX" sz="1200" cap="none" dirty="0" smtClean="0">
                <a:latin typeface="Arial" panose="020B0604020202020204" pitchFamily="34" charset="0"/>
                <a:cs typeface="Arial" panose="020B0604020202020204" pitchFamily="34" charset="0"/>
              </a:rPr>
              <a:t>utiliza metodologías pertinentes y actualizadas para promover el aprendizaje de los alumnos en los diferentes campos , áreas y ámbitos que propone el currículum, considerando los contextos y su desarrollo.</a:t>
            </a:r>
          </a:p>
          <a:p>
            <a:r>
              <a:rPr lang="es-MX" sz="1200" cap="none" dirty="0" smtClean="0">
                <a:latin typeface="Arial" panose="020B0604020202020204" pitchFamily="34" charset="0"/>
                <a:cs typeface="Arial" panose="020B0604020202020204" pitchFamily="34" charset="0"/>
              </a:rPr>
              <a:t>incorpora los recursos y medios didácticos idóneos para favorecer el aprendizaje de acuerdo con el conocimiento de los procesos de desarrollo cognitivo y socioemocional de sus alumnos.</a:t>
            </a:r>
            <a:endParaRPr lang="es-MX" sz="1200" cap="none" dirty="0">
              <a:latin typeface="Arial" panose="020B0604020202020204" pitchFamily="34" charset="0"/>
              <a:cs typeface="Arial" panose="020B0604020202020204" pitchFamily="34" charset="0"/>
            </a:endParaRPr>
          </a:p>
        </p:txBody>
      </p:sp>
      <p:pic>
        <p:nvPicPr>
          <p:cNvPr id="4" name="Imagen 9"/>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589812"/>
          </a:xfrm>
          <a:prstGeom prst="rect">
            <a:avLst/>
          </a:prstGeom>
          <a:noFill/>
        </p:spPr>
      </p:pic>
      <p:pic>
        <p:nvPicPr>
          <p:cNvPr id="6" name="Imagen 5" descr="logo chi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68" y="6265836"/>
            <a:ext cx="402972" cy="339601"/>
          </a:xfrm>
          <a:prstGeom prst="rect">
            <a:avLst/>
          </a:prstGeom>
          <a:noFill/>
          <a:ln>
            <a:noFill/>
          </a:ln>
        </p:spPr>
      </p:pic>
      <p:sp>
        <p:nvSpPr>
          <p:cNvPr id="8" name="CuadroTexto 1"/>
          <p:cNvSpPr txBox="1">
            <a:spLocks noChangeArrowheads="1"/>
          </p:cNvSpPr>
          <p:nvPr/>
        </p:nvSpPr>
        <p:spPr bwMode="auto">
          <a:xfrm>
            <a:off x="899592" y="6106713"/>
            <a:ext cx="1656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900" dirty="0">
                <a:solidFill>
                  <a:srgbClr val="000000"/>
                </a:solidFill>
                <a:latin typeface="Arial" panose="020B0604020202020204" pitchFamily="34" charset="0"/>
                <a:ea typeface="MS Mincho" panose="02020609040205080304" pitchFamily="49" charset="-128"/>
              </a:rPr>
              <a:t>V 21-22</a:t>
            </a:r>
            <a:endParaRPr lang="es-MX" sz="900" dirty="0">
              <a:latin typeface="Times New Roman" panose="02020603050405020304" pitchFamily="18" charset="0"/>
              <a:ea typeface="MS Mincho" panose="02020609040205080304" pitchFamily="49" charset="-128"/>
            </a:endParaRPr>
          </a:p>
          <a:p>
            <a:r>
              <a:rPr lang="es-MX" sz="900" dirty="0">
                <a:solidFill>
                  <a:srgbClr val="000000"/>
                </a:solidFill>
                <a:latin typeface="Arial" panose="020B0604020202020204" pitchFamily="34" charset="0"/>
                <a:ea typeface="MS Mincho" panose="02020609040205080304" pitchFamily="49" charset="-128"/>
              </a:rPr>
              <a:t>CGENAD-F-SAA-43</a:t>
            </a:r>
            <a:endParaRPr lang="es-MX" sz="900" dirty="0">
              <a:latin typeface="Times New Roman" panose="02020603050405020304" pitchFamily="18" charset="0"/>
              <a:ea typeface="MS Mincho" panose="020206090402050803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pic>
        <p:nvPicPr>
          <p:cNvPr id="9" name="25 Imagen" descr="Descripción: Logo">
            <a:extLst>
              <a:ext uri="{FF2B5EF4-FFF2-40B4-BE49-F238E27FC236}">
                <a16:creationId xmlns:a16="http://schemas.microsoft.com/office/drawing/2014/main" id="{F70DE561-5569-4A7D-943B-E568675AFA8C}"/>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05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39552" y="476672"/>
            <a:ext cx="7886700" cy="5688632"/>
          </a:xfrm>
        </p:spPr>
        <p:txBody>
          <a:bodyPr>
            <a:normAutofit fontScale="77500" lnSpcReduction="20000"/>
          </a:bodyPr>
          <a:lstStyle/>
          <a:p>
            <a:pPr algn="just">
              <a:buFont typeface="Wingdings" panose="05000000000000000000" pitchFamily="2" charset="2"/>
              <a:buChar char="§"/>
            </a:pPr>
            <a:r>
              <a:rPr lang="es-MX" sz="1500" dirty="0">
                <a:latin typeface="Arial" panose="020B0604020202020204" pitchFamily="34" charset="0"/>
                <a:cs typeface="Arial" panose="020B0604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r>
              <a:rPr lang="es-MX" sz="1800" dirty="0"/>
              <a:t>. </a:t>
            </a:r>
            <a:endParaRPr lang="es-MX" sz="1800" dirty="0" smtClean="0"/>
          </a:p>
          <a:p>
            <a:pPr algn="just"/>
            <a:r>
              <a:rPr lang="es-MX" sz="1500" cap="none" dirty="0" smtClean="0">
                <a:latin typeface="Arial" panose="020B0604020202020204" pitchFamily="34" charset="0"/>
                <a:cs typeface="Arial" panose="020B0604020202020204" pitchFamily="34" charset="0"/>
              </a:rPr>
              <a:t>elabora diagnósticos de los intereses, motivaciones y necesidades formativas de los alumnos para organizar las actividades de aprendizaje, así como las adecuaciones curriculares y didácticas pertinentes</a:t>
            </a:r>
          </a:p>
          <a:p>
            <a:pPr algn="just"/>
            <a:r>
              <a:rPr lang="es-MX" sz="1500" cap="none" dirty="0" smtClean="0">
                <a:latin typeface="Arial" panose="020B0604020202020204" pitchFamily="34" charset="0"/>
                <a:cs typeface="Arial" panose="020B0604020202020204" pitchFamily="34" charset="0"/>
              </a:rPr>
              <a:t>selecciona estrategias que favorecen el desarrollo intelectual, físico, social y emocional de los alumnos para procurar el logro de los aprendizajes.</a:t>
            </a:r>
          </a:p>
          <a:p>
            <a:pPr algn="just"/>
            <a:r>
              <a:rPr lang="es-MX" sz="1500" cap="none" dirty="0" smtClean="0">
                <a:latin typeface="Arial" panose="020B0604020202020204" pitchFamily="34" charset="0"/>
                <a:cs typeface="Arial" panose="020B0604020202020204" pitchFamily="34" charset="0"/>
              </a:rPr>
              <a:t>construye escenarios y experiencias de aprendizaje utilizando diversos recursos metodológicos y tecnológicos para favorecer la educación inclusiva</a:t>
            </a:r>
            <a:r>
              <a:rPr lang="es-MX" sz="1500" dirty="0" smtClean="0">
                <a:latin typeface="Arial" panose="020B0604020202020204" pitchFamily="34" charset="0"/>
                <a:cs typeface="Arial" panose="020B0604020202020204" pitchFamily="34" charset="0"/>
              </a:rPr>
              <a:t>.</a:t>
            </a:r>
          </a:p>
          <a:p>
            <a:pPr marL="0" indent="0" algn="just">
              <a:buNone/>
            </a:pPr>
            <a:endParaRPr lang="es-MX" sz="15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MX" sz="1500" dirty="0" smtClean="0">
                <a:latin typeface="Arial" panose="020B0604020202020204" pitchFamily="34" charset="0"/>
                <a:cs typeface="Arial" panose="020B0604020202020204" pitchFamily="34" charset="0"/>
              </a:rPr>
              <a:t>Emplea </a:t>
            </a:r>
            <a:r>
              <a:rPr lang="es-MX" sz="1500" dirty="0">
                <a:latin typeface="Arial" panose="020B0604020202020204" pitchFamily="34" charset="0"/>
                <a:cs typeface="Arial" panose="020B0604020202020204" pitchFamily="34" charset="0"/>
              </a:rPr>
              <a:t>la evaluación para intervenir en los diferentes ámbitos y momentos de la tarea educativa  para mejorar los aprendizajes  de sus alumnos</a:t>
            </a:r>
            <a:r>
              <a:rPr lang="es-MX" sz="1500" dirty="0" smtClean="0">
                <a:latin typeface="Arial" panose="020B0604020202020204" pitchFamily="34" charset="0"/>
                <a:cs typeface="Arial" panose="020B0604020202020204" pitchFamily="34" charset="0"/>
              </a:rPr>
              <a:t>.</a:t>
            </a:r>
          </a:p>
          <a:p>
            <a:pPr algn="just"/>
            <a:r>
              <a:rPr lang="es-MX" sz="1500" cap="none" dirty="0" smtClean="0">
                <a:latin typeface="Arial" panose="020B0604020202020204" pitchFamily="34" charset="0"/>
                <a:cs typeface="Arial" panose="020B0604020202020204" pitchFamily="34" charset="0"/>
              </a:rPr>
              <a:t>evalúa el aprendizaje de sus alumnos mediante la aplicación de distintas teorías, métodos e instrumentos considerando las áreas, campos y ámbitos de conocimiento, así como los saberes correspondientes al grado y nivel educativo.</a:t>
            </a:r>
          </a:p>
          <a:p>
            <a:pPr algn="just"/>
            <a:endParaRPr lang="es-MX" sz="1800" cap="none" dirty="0" smtClean="0"/>
          </a:p>
          <a:p>
            <a:pPr marL="285750" indent="-285750" algn="just"/>
            <a:r>
              <a:rPr lang="es-MX" sz="1500" dirty="0" smtClean="0">
                <a:latin typeface="Arial" panose="020B0604020202020204" pitchFamily="34" charset="0"/>
                <a:cs typeface="Arial" panose="020B0604020202020204" pitchFamily="34" charset="0"/>
              </a:rPr>
              <a:t>Integra </a:t>
            </a:r>
            <a:r>
              <a:rPr lang="es-MX" sz="1500" dirty="0">
                <a:latin typeface="Arial" panose="020B0604020202020204" pitchFamily="34" charset="0"/>
                <a:cs typeface="Arial" panose="020B0604020202020204" pitchFamily="34" charset="0"/>
              </a:rPr>
              <a:t>recursos de la investigación educativa para enriquecer su práctica profesional, expresando su interés por el conocimiento, la ciencia y la mejora de la  educación. </a:t>
            </a:r>
            <a:endParaRPr lang="es-MX" sz="1500" dirty="0" smtClean="0">
              <a:latin typeface="Arial" panose="020B0604020202020204" pitchFamily="34" charset="0"/>
              <a:cs typeface="Arial" panose="020B0604020202020204" pitchFamily="34" charset="0"/>
            </a:endParaRPr>
          </a:p>
          <a:p>
            <a:pPr marL="285750" indent="-285750" algn="just"/>
            <a:r>
              <a:rPr lang="es-MX" sz="1500" cap="none" dirty="0" smtClean="0">
                <a:latin typeface="Arial" panose="020B0604020202020204" pitchFamily="34" charset="0"/>
                <a:cs typeface="Arial" panose="020B0604020202020204" pitchFamily="34" charset="0"/>
              </a:rPr>
              <a:t>emplea los medios tecnológicos y las fuentes de información científica disponibles para mantenerse actualizado respecto a los diversos campos de conocimiento que intervienen en su trabajo docente.</a:t>
            </a:r>
          </a:p>
          <a:p>
            <a:pPr marL="285750" indent="-285750" algn="just"/>
            <a:endParaRPr lang="es-MX" sz="1500" cap="none" dirty="0" smtClean="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54932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3568" y="332656"/>
            <a:ext cx="7886700" cy="4351338"/>
          </a:xfrm>
        </p:spPr>
        <p:txBody>
          <a:bodyPr/>
          <a:lstStyle/>
          <a:p>
            <a:pPr marL="285750" indent="-285750" algn="just"/>
            <a:endParaRPr lang="es-MX" sz="1800" dirty="0"/>
          </a:p>
          <a:p>
            <a:endParaRPr lang="es-MX" sz="1800" dirty="0" smtClean="0"/>
          </a:p>
          <a:p>
            <a:endParaRPr lang="es-MX" sz="1800" dirty="0"/>
          </a:p>
          <a:p>
            <a:r>
              <a:rPr lang="es-MX" sz="1600" dirty="0" smtClean="0">
                <a:latin typeface="Arial" panose="020B0604020202020204" pitchFamily="34" charset="0"/>
                <a:cs typeface="Arial" panose="020B0604020202020204" pitchFamily="34" charset="0"/>
              </a:rPr>
              <a:t>Actúa </a:t>
            </a:r>
            <a:r>
              <a:rPr lang="es-MX" sz="1600" dirty="0">
                <a:latin typeface="Arial" panose="020B0604020202020204" pitchFamily="34" charset="0"/>
                <a:cs typeface="Arial" panose="020B0604020202020204" pitchFamily="34" charset="0"/>
              </a:rPr>
              <a:t>de manera ética ante la diversidad de situaciones que se presentan en  la práctica profesional</a:t>
            </a:r>
            <a:r>
              <a:rPr lang="es-MX" sz="1600" dirty="0" smtClean="0">
                <a:latin typeface="Arial" panose="020B0604020202020204" pitchFamily="34" charset="0"/>
                <a:cs typeface="Arial" panose="020B0604020202020204" pitchFamily="34" charset="0"/>
              </a:rPr>
              <a:t>.</a:t>
            </a:r>
          </a:p>
          <a:p>
            <a:pPr algn="just"/>
            <a:r>
              <a:rPr lang="es-MX" sz="1200" cap="none" dirty="0" smtClean="0">
                <a:latin typeface="Arial" panose="020B0604020202020204" pitchFamily="34" charset="0"/>
                <a:cs typeface="Arial" panose="020B0604020202020204" pitchFamily="34" charset="0"/>
              </a:rPr>
              <a:t>orienta su actuación profesional con sentido ético- valoral  y asume los diversos principios y reglas que aseguran una mejor convivencia institucional y social, en beneficio de los alumnos y de la comunidad escolar.</a:t>
            </a:r>
          </a:p>
          <a:p>
            <a:pPr algn="just"/>
            <a:r>
              <a:rPr lang="es-MX" sz="1200" cap="none" dirty="0" smtClean="0">
                <a:latin typeface="Arial" panose="020B0604020202020204" pitchFamily="34" charset="0"/>
                <a:cs typeface="Arial" panose="020B0604020202020204" pitchFamily="34" charset="0"/>
              </a:rPr>
              <a:t>decide las estrategias pedagógicas para minimizar o eliminar las barreras para el aprendizaje y la participación asegurando una educación inclusiva. </a:t>
            </a:r>
          </a:p>
          <a:p>
            <a:pPr algn="just">
              <a:buFont typeface="Wingdings" panose="05000000000000000000" pitchFamily="2" charset="2"/>
              <a:buChar char="§"/>
            </a:pPr>
            <a:endParaRPr lang="es-MX" sz="1400" dirty="0"/>
          </a:p>
          <a:p>
            <a:endParaRPr lang="es-MX" sz="1800" dirty="0"/>
          </a:p>
          <a:p>
            <a:endParaRPr lang="es-MX" dirty="0"/>
          </a:p>
        </p:txBody>
      </p:sp>
    </p:spTree>
    <p:extLst>
      <p:ext uri="{BB962C8B-B14F-4D97-AF65-F5344CB8AC3E}">
        <p14:creationId xmlns:p14="http://schemas.microsoft.com/office/powerpoint/2010/main" val="95489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68" y="6265836"/>
            <a:ext cx="402972" cy="339601"/>
          </a:xfrm>
          <a:prstGeom prst="rect">
            <a:avLst/>
          </a:prstGeom>
          <a:noFill/>
          <a:ln>
            <a:noFill/>
          </a:ln>
        </p:spPr>
      </p:pic>
      <p:sp>
        <p:nvSpPr>
          <p:cNvPr id="7" name="Rectangle 1">
            <a:extLst>
              <a:ext uri="{FF2B5EF4-FFF2-40B4-BE49-F238E27FC236}">
                <a16:creationId xmlns:a16="http://schemas.microsoft.com/office/drawing/2014/main" id="{0898472D-9B46-4DB5-AF56-328B92BFA74C}"/>
              </a:ext>
            </a:extLst>
          </p:cNvPr>
          <p:cNvSpPr/>
          <p:nvPr/>
        </p:nvSpPr>
        <p:spPr>
          <a:xfrm>
            <a:off x="827584" y="425103"/>
            <a:ext cx="7488832" cy="1107996"/>
          </a:xfrm>
          <a:prstGeom prst="rect">
            <a:avLst/>
          </a:prstGeom>
        </p:spPr>
        <p:txBody>
          <a:bodyPr wrap="square">
            <a:spAutoFit/>
          </a:bodyPr>
          <a:lstStyle/>
          <a:p>
            <a:pPr algn="ctr">
              <a:lnSpc>
                <a:spcPct val="150000"/>
              </a:lnSpc>
            </a:pPr>
            <a:r>
              <a:rPr lang="es-MX" sz="2400" dirty="0">
                <a:latin typeface="Arial" panose="020B0604020202020204" pitchFamily="34" charset="0"/>
                <a:cs typeface="Arial" panose="020B0604020202020204" pitchFamily="34" charset="0"/>
              </a:rPr>
              <a:t>Estructura del Curso </a:t>
            </a:r>
          </a:p>
          <a:p>
            <a:pPr>
              <a:lnSpc>
                <a:spcPct val="150000"/>
              </a:lnSpc>
            </a:pPr>
            <a:r>
              <a:rPr lang="es-MX" sz="2000" dirty="0">
                <a:solidFill>
                  <a:prstClr val="black"/>
                </a:solidFill>
                <a:latin typeface="Arial" panose="020B0604020202020204" pitchFamily="34" charset="0"/>
                <a:cs typeface="Arial" panose="020B0604020202020204" pitchFamily="34" charset="0"/>
              </a:rPr>
              <a:t> </a:t>
            </a:r>
          </a:p>
        </p:txBody>
      </p:sp>
      <p:sp>
        <p:nvSpPr>
          <p:cNvPr id="3" name="Rectángulo 2"/>
          <p:cNvSpPr/>
          <p:nvPr/>
        </p:nvSpPr>
        <p:spPr>
          <a:xfrm>
            <a:off x="509954" y="1196752"/>
            <a:ext cx="7806462" cy="3847207"/>
          </a:xfrm>
          <a:prstGeom prst="rect">
            <a:avLst/>
          </a:prstGeom>
        </p:spPr>
        <p:txBody>
          <a:bodyPr wrap="square">
            <a:spAutoFit/>
          </a:bodyPr>
          <a:lstStyle/>
          <a:p>
            <a:r>
              <a:rPr lang="es-MX" sz="2000" b="1" dirty="0">
                <a:latin typeface="Arial" panose="020B0604020202020204" pitchFamily="34" charset="0"/>
                <a:cs typeface="Arial" panose="020B0604020202020204" pitchFamily="34" charset="0"/>
              </a:rPr>
              <a:t>Unidad de aprendizaje I. Hábitos saludables</a:t>
            </a:r>
            <a:endParaRPr lang="es-MX" sz="2000" dirty="0">
              <a:latin typeface="Arial" panose="020B0604020202020204" pitchFamily="34" charset="0"/>
              <a:cs typeface="Arial" panose="020B0604020202020204" pitchFamily="34" charset="0"/>
            </a:endParaRPr>
          </a:p>
          <a:p>
            <a:r>
              <a:rPr lang="es-MX" sz="2000" i="1" dirty="0" smtClean="0">
                <a:latin typeface="Arial" panose="020B0604020202020204" pitchFamily="34" charset="0"/>
                <a:cs typeface="Arial" panose="020B0604020202020204" pitchFamily="34" charset="0"/>
              </a:rPr>
              <a:t>Contenidos:</a:t>
            </a:r>
            <a:endParaRPr lang="es-MX"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1600" dirty="0" smtClean="0">
                <a:latin typeface="Arial" panose="020B0604020202020204" pitchFamily="34" charset="0"/>
                <a:cs typeface="Arial" panose="020B0604020202020204" pitchFamily="34" charset="0"/>
              </a:rPr>
              <a:t>la salud del niño y la niña del preescolar</a:t>
            </a:r>
          </a:p>
          <a:p>
            <a:pPr marL="342900" indent="-342900">
              <a:buFont typeface="Arial" panose="020B0604020202020204" pitchFamily="34" charset="0"/>
              <a:buChar char="•"/>
            </a:pPr>
            <a:r>
              <a:rPr lang="es-MX" sz="1600" dirty="0" smtClean="0">
                <a:latin typeface="Arial" panose="020B0604020202020204" pitchFamily="34" charset="0"/>
                <a:cs typeface="Arial" panose="020B0604020202020204" pitchFamily="34" charset="0"/>
              </a:rPr>
              <a:t>prácticas culturales para  el cuidado de la salud</a:t>
            </a:r>
          </a:p>
          <a:p>
            <a:pPr marL="342900" indent="-342900">
              <a:buFont typeface="Arial" panose="020B0604020202020204" pitchFamily="34" charset="0"/>
              <a:buChar char="•"/>
            </a:pPr>
            <a:r>
              <a:rPr lang="es-MX" sz="1600" dirty="0" smtClean="0">
                <a:latin typeface="Arial" panose="020B0604020202020204" pitchFamily="34" charset="0"/>
                <a:cs typeface="Arial" panose="020B0604020202020204" pitchFamily="34" charset="0"/>
              </a:rPr>
              <a:t> alimentación y nutrición en educación preescolar con pertinencia cultural</a:t>
            </a:r>
          </a:p>
          <a:p>
            <a:pPr marL="342900" indent="-342900">
              <a:buFont typeface="Arial" panose="020B0604020202020204" pitchFamily="34" charset="0"/>
              <a:buChar char="•"/>
            </a:pPr>
            <a:endParaRPr lang="es-MX" sz="2000" dirty="0"/>
          </a:p>
          <a:p>
            <a:pPr marL="342900" indent="-342900">
              <a:buFont typeface="Arial" panose="020B0604020202020204" pitchFamily="34" charset="0"/>
              <a:buChar char="•"/>
            </a:pPr>
            <a:r>
              <a:rPr lang="es-MX" sz="2000" b="1" dirty="0">
                <a:latin typeface="Arial" panose="020B0604020202020204" pitchFamily="34" charset="0"/>
                <a:cs typeface="Arial" panose="020B0604020202020204" pitchFamily="34" charset="0"/>
              </a:rPr>
              <a:t>Propósito de la unidad de aprendizaje  I </a:t>
            </a:r>
            <a:endParaRPr lang="es-MX" sz="20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1600" dirty="0" smtClean="0">
                <a:latin typeface="Arial" panose="020B0604020202020204" pitchFamily="34" charset="0"/>
                <a:cs typeface="Arial" panose="020B0604020202020204" pitchFamily="34" charset="0"/>
              </a:rPr>
              <a:t>Al </a:t>
            </a:r>
            <a:r>
              <a:rPr lang="es-MX" sz="1600" dirty="0">
                <a:latin typeface="Arial" panose="020B0604020202020204" pitchFamily="34" charset="0"/>
                <a:cs typeface="Arial" panose="020B0604020202020204" pitchFamily="34" charset="0"/>
              </a:rPr>
              <a:t>término de esta unidad el estudiante normalista reconocerá qué es un hábito de vida saludable, su vínculo con la educación preescolar y de qué manera la intervención docente puede atender desde una reflexión que reconoce su complejidad al desarrollo de prácticas de alimentación y vida saludable con pertinencia cultural, como parte de la formación integral de los niños y niñas de preescolar</a:t>
            </a:r>
            <a:r>
              <a:rPr lang="es-MX" sz="1600" dirty="0" smtClean="0">
                <a:latin typeface="Arial" panose="020B0604020202020204" pitchFamily="34" charset="0"/>
                <a:cs typeface="Arial" panose="020B0604020202020204" pitchFamily="34" charset="0"/>
              </a:rPr>
              <a:t>.</a:t>
            </a:r>
          </a:p>
          <a:p>
            <a:endParaRPr lang="es-MX" sz="2000" dirty="0"/>
          </a:p>
        </p:txBody>
      </p:sp>
      <p:sp>
        <p:nvSpPr>
          <p:cNvPr id="2" name="CuadroTexto 1"/>
          <p:cNvSpPr txBox="1"/>
          <p:nvPr/>
        </p:nvSpPr>
        <p:spPr>
          <a:xfrm>
            <a:off x="261917" y="3599146"/>
            <a:ext cx="8699838" cy="707886"/>
          </a:xfrm>
          <a:prstGeom prst="rect">
            <a:avLst/>
          </a:prstGeom>
          <a:noFill/>
        </p:spPr>
        <p:txBody>
          <a:bodyPr wrap="square" rtlCol="0">
            <a:spAutoFit/>
          </a:bodyPr>
          <a:lstStyle/>
          <a:p>
            <a:endParaRPr lang="es-MX" sz="2000" b="1" dirty="0"/>
          </a:p>
          <a:p>
            <a:pPr lvl="0"/>
            <a:r>
              <a:rPr lang="es-MX" sz="2000" dirty="0">
                <a:solidFill>
                  <a:prstClr val="black"/>
                </a:solidFill>
              </a:rPr>
              <a:t> </a:t>
            </a:r>
          </a:p>
        </p:txBody>
      </p:sp>
      <p:pic>
        <p:nvPicPr>
          <p:cNvPr id="10" name="Imagen 9"/>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3" name="25 Imagen" descr="Descripción: Logo">
            <a:extLst>
              <a:ext uri="{FF2B5EF4-FFF2-40B4-BE49-F238E27FC236}">
                <a16:creationId xmlns:a16="http://schemas.microsoft.com/office/drawing/2014/main" id="{2DFA8B7A-9473-45AD-8CFF-6F61578AFFF1}"/>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77261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28650" y="476672"/>
            <a:ext cx="7886700" cy="5700291"/>
          </a:xfrm>
        </p:spPr>
        <p:txBody>
          <a:bodyPr>
            <a:normAutofit fontScale="62500" lnSpcReduction="20000"/>
          </a:bodyPr>
          <a:lstStyle/>
          <a:p>
            <a:r>
              <a:rPr lang="es-MX" sz="2600" b="1" dirty="0">
                <a:solidFill>
                  <a:prstClr val="black"/>
                </a:solidFill>
                <a:latin typeface="Arial" panose="020B0604020202020204" pitchFamily="34" charset="0"/>
                <a:cs typeface="Arial" panose="020B0604020202020204" pitchFamily="34" charset="0"/>
              </a:rPr>
              <a:t>Unidad de aprendizaje II </a:t>
            </a:r>
            <a:r>
              <a:rPr lang="es-MX" sz="2600" dirty="0">
                <a:latin typeface="Arial" panose="020B0604020202020204" pitchFamily="34" charset="0"/>
                <a:cs typeface="Arial" panose="020B0604020202020204" pitchFamily="34" charset="0"/>
              </a:rPr>
              <a:t>Conceptos básicos y contenidos que se  desarrollan en la Educación Física en la educación Preescolar.</a:t>
            </a:r>
            <a:r>
              <a:rPr lang="es-MX" sz="2600" dirty="0">
                <a:solidFill>
                  <a:prstClr val="black"/>
                </a:solidFill>
                <a:latin typeface="Arial" panose="020B0604020202020204" pitchFamily="34" charset="0"/>
                <a:cs typeface="Arial" panose="020B0604020202020204" pitchFamily="34" charset="0"/>
              </a:rPr>
              <a:t> </a:t>
            </a:r>
          </a:p>
          <a:p>
            <a:r>
              <a:rPr lang="es-MX" sz="2600" i="1" dirty="0">
                <a:solidFill>
                  <a:prstClr val="black"/>
                </a:solidFill>
                <a:latin typeface="Arial" panose="020B0604020202020204" pitchFamily="34" charset="0"/>
                <a:cs typeface="Arial" panose="020B0604020202020204" pitchFamily="34" charset="0"/>
              </a:rPr>
              <a:t>Contenidos:</a:t>
            </a:r>
          </a:p>
          <a:p>
            <a:pPr marL="285750" indent="-285750"/>
            <a:r>
              <a:rPr lang="es-MX" sz="2600" cap="none" dirty="0" smtClean="0">
                <a:latin typeface="Arial" panose="020B0604020202020204" pitchFamily="34" charset="0"/>
                <a:cs typeface="Arial" panose="020B0604020202020204" pitchFamily="34" charset="0"/>
              </a:rPr>
              <a:t>¿ Qué es la educación física?</a:t>
            </a:r>
          </a:p>
          <a:p>
            <a:pPr marL="285750" indent="-285750"/>
            <a:r>
              <a:rPr lang="es-MX" sz="2600" cap="none" dirty="0" smtClean="0">
                <a:latin typeface="Arial" panose="020B0604020202020204" pitchFamily="34" charset="0"/>
                <a:cs typeface="Arial" panose="020B0604020202020204" pitchFamily="34" charset="0"/>
              </a:rPr>
              <a:t>la interacción de las capacidades, habilidades y destrezas que promueve la educación física.</a:t>
            </a:r>
          </a:p>
          <a:p>
            <a:pPr marL="285750" indent="-285750"/>
            <a:r>
              <a:rPr lang="es-MX" sz="2600" cap="none" dirty="0" smtClean="0">
                <a:latin typeface="Arial" panose="020B0604020202020204" pitchFamily="34" charset="0"/>
                <a:cs typeface="Arial" panose="020B0604020202020204" pitchFamily="34" charset="0"/>
              </a:rPr>
              <a:t>la edificación de la competencia motriz</a:t>
            </a:r>
            <a:r>
              <a:rPr lang="es-MX" sz="2600" dirty="0" smtClean="0">
                <a:latin typeface="Arial" panose="020B0604020202020204" pitchFamily="34" charset="0"/>
                <a:cs typeface="Arial" panose="020B0604020202020204" pitchFamily="34" charset="0"/>
              </a:rPr>
              <a:t>.</a:t>
            </a:r>
          </a:p>
          <a:p>
            <a:pPr marL="0" indent="0">
              <a:buNone/>
            </a:pPr>
            <a:endParaRPr lang="es-MX" sz="2600" dirty="0" smtClean="0">
              <a:latin typeface="Arial" panose="020B0604020202020204" pitchFamily="34" charset="0"/>
              <a:cs typeface="Arial" panose="020B0604020202020204" pitchFamily="34" charset="0"/>
            </a:endParaRPr>
          </a:p>
          <a:p>
            <a:pPr marL="285750" indent="-285750"/>
            <a:r>
              <a:rPr lang="es-MX" sz="2600" b="1" dirty="0">
                <a:latin typeface="Arial" panose="020B0604020202020204" pitchFamily="34" charset="0"/>
                <a:cs typeface="Arial" panose="020B0604020202020204" pitchFamily="34" charset="0"/>
              </a:rPr>
              <a:t>Propósito de la unidad de aprendizaje  II </a:t>
            </a:r>
            <a:endParaRPr lang="es-MX" sz="2600" b="1" dirty="0" smtClean="0">
              <a:latin typeface="Arial" panose="020B0604020202020204" pitchFamily="34" charset="0"/>
              <a:cs typeface="Arial" panose="020B0604020202020204" pitchFamily="34" charset="0"/>
            </a:endParaRPr>
          </a:p>
          <a:p>
            <a:pPr marL="285750" indent="-285750" algn="just"/>
            <a:r>
              <a:rPr lang="es-MX" sz="2600" cap="none" dirty="0" smtClean="0">
                <a:latin typeface="Arial" panose="020B0604020202020204" pitchFamily="34" charset="0"/>
                <a:cs typeface="Arial" panose="020B0604020202020204" pitchFamily="34" charset="0"/>
              </a:rPr>
              <a:t>qué  las estudiantes normalistas conozcan las posibilidades de intervención de la educación física en el nivel de preescolar, desde la conformación de la educación física en los procesos educativos hasta la edificación de la competencia motriz. asimismo podrá intervenir y favorecer el desarrollo de las competencias genéricas y profesionales  para promover el desarrollo físico- motriz de los niños del nivel de preescolar a través de la investigación, diseño e implementación de estrategias didácticas que le permitan complementar eficazmente el proceso de enseñanza y aprendizaje en este nivel de educación básica.</a:t>
            </a:r>
          </a:p>
          <a:p>
            <a:pPr marL="285750" indent="-285750"/>
            <a:endParaRPr lang="es-MX" sz="2600" dirty="0">
              <a:latin typeface="Arial" panose="020B0604020202020204" pitchFamily="34" charset="0"/>
              <a:cs typeface="Arial" panose="020B0604020202020204" pitchFamily="34" charset="0"/>
            </a:endParaRPr>
          </a:p>
          <a:p>
            <a:endParaRPr lang="es-MX" b="1" dirty="0"/>
          </a:p>
          <a:p>
            <a:endParaRPr lang="es-MX" dirty="0"/>
          </a:p>
        </p:txBody>
      </p:sp>
    </p:spTree>
    <p:extLst>
      <p:ext uri="{BB962C8B-B14F-4D97-AF65-F5344CB8AC3E}">
        <p14:creationId xmlns:p14="http://schemas.microsoft.com/office/powerpoint/2010/main" val="17051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12" y="6180999"/>
            <a:ext cx="402972" cy="339601"/>
          </a:xfrm>
          <a:prstGeom prst="rect">
            <a:avLst/>
          </a:prstGeom>
          <a:noFill/>
          <a:ln>
            <a:noFill/>
          </a:ln>
        </p:spPr>
      </p:pic>
      <p:sp>
        <p:nvSpPr>
          <p:cNvPr id="7" name="Rectángulo 6"/>
          <p:cNvSpPr/>
          <p:nvPr/>
        </p:nvSpPr>
        <p:spPr>
          <a:xfrm>
            <a:off x="942946" y="993463"/>
            <a:ext cx="7776864" cy="2139560"/>
          </a:xfrm>
          <a:prstGeom prst="rect">
            <a:avLst/>
          </a:prstGeom>
        </p:spPr>
        <p:txBody>
          <a:bodyPr wrap="square">
            <a:spAutoFit/>
          </a:bodyPr>
          <a:lstStyle/>
          <a:p>
            <a:pPr lvl="0"/>
            <a:r>
              <a:rPr lang="es-MX" sz="1600" b="1" dirty="0">
                <a:latin typeface="Arial" panose="020B0604020202020204" pitchFamily="34" charset="0"/>
                <a:cs typeface="Arial" panose="020B0604020202020204" pitchFamily="34" charset="0"/>
              </a:rPr>
              <a:t>Unidad de aprendizaje III.</a:t>
            </a:r>
            <a:r>
              <a:rPr lang="es-MX" sz="1600" b="1" dirty="0">
                <a:solidFill>
                  <a:prstClr val="black"/>
                </a:solidFill>
                <a:latin typeface="Arial" panose="020B0604020202020204" pitchFamily="34" charset="0"/>
                <a:cs typeface="Arial" panose="020B0604020202020204" pitchFamily="34" charset="0"/>
              </a:rPr>
              <a:t>  Referentes para la planeación didáctica de la Educación Física.</a:t>
            </a:r>
          </a:p>
          <a:p>
            <a:pPr lvl="0"/>
            <a:r>
              <a:rPr lang="es-MX" sz="1600" b="1" dirty="0">
                <a:solidFill>
                  <a:prstClr val="black"/>
                </a:solidFill>
                <a:latin typeface="Arial" panose="020B0604020202020204" pitchFamily="34" charset="0"/>
                <a:cs typeface="Arial" panose="020B0604020202020204" pitchFamily="34" charset="0"/>
              </a:rPr>
              <a:t> </a:t>
            </a:r>
          </a:p>
          <a:p>
            <a:pPr lvl="0"/>
            <a:r>
              <a:rPr lang="es-MX" sz="1600" b="1" dirty="0" smtClean="0">
                <a:solidFill>
                  <a:prstClr val="black"/>
                </a:solidFill>
                <a:latin typeface="Arial" panose="020B0604020202020204" pitchFamily="34" charset="0"/>
                <a:cs typeface="Arial" panose="020B0604020202020204" pitchFamily="34" charset="0"/>
              </a:rPr>
              <a:t>Contenidos:</a:t>
            </a:r>
            <a:endParaRPr lang="es-MX" sz="1600" b="1" dirty="0">
              <a:solidFill>
                <a:prstClr val="black"/>
              </a:solidFill>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s-MX" sz="1600" dirty="0">
                <a:solidFill>
                  <a:prstClr val="black"/>
                </a:solidFill>
                <a:latin typeface="Arial" panose="020B0604020202020204" pitchFamily="34" charset="0"/>
                <a:cs typeface="Arial" panose="020B0604020202020204" pitchFamily="34" charset="0"/>
              </a:rPr>
              <a:t>El currículum y la planeación</a:t>
            </a:r>
          </a:p>
          <a:p>
            <a:pPr marL="342900" lvl="0" indent="-342900">
              <a:lnSpc>
                <a:spcPct val="150000"/>
              </a:lnSpc>
              <a:buFont typeface="Arial" panose="020B0604020202020204" pitchFamily="34" charset="0"/>
              <a:buChar char="•"/>
            </a:pPr>
            <a:r>
              <a:rPr lang="es-MX" sz="1600" dirty="0">
                <a:solidFill>
                  <a:prstClr val="black"/>
                </a:solidFill>
                <a:latin typeface="Arial" panose="020B0604020202020204" pitchFamily="34" charset="0"/>
                <a:cs typeface="Arial" panose="020B0604020202020204" pitchFamily="34" charset="0"/>
              </a:rPr>
              <a:t> Ambientes de aprendizaje de la educación física</a:t>
            </a:r>
          </a:p>
          <a:p>
            <a:pPr marL="342900" lvl="0" indent="-342900">
              <a:lnSpc>
                <a:spcPct val="150000"/>
              </a:lnSpc>
              <a:buFont typeface="Arial" panose="020B0604020202020204" pitchFamily="34" charset="0"/>
              <a:buChar char="•"/>
            </a:pPr>
            <a:r>
              <a:rPr lang="es-MX" sz="1600" dirty="0">
                <a:solidFill>
                  <a:prstClr val="black"/>
                </a:solidFill>
                <a:latin typeface="Arial" panose="020B0604020202020204" pitchFamily="34" charset="0"/>
                <a:cs typeface="Arial" panose="020B0604020202020204" pitchFamily="34" charset="0"/>
              </a:rPr>
              <a:t>Planeación didáctica situada</a:t>
            </a:r>
            <a:endParaRPr lang="es-MX" sz="1600" dirty="0">
              <a:latin typeface="Arial" panose="020B0604020202020204" pitchFamily="34" charset="0"/>
              <a:cs typeface="Arial" panose="020B0604020202020204" pitchFamily="34"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sp>
        <p:nvSpPr>
          <p:cNvPr id="11" name="CuadroTexto 1"/>
          <p:cNvSpPr txBox="1">
            <a:spLocks noChangeArrowheads="1"/>
          </p:cNvSpPr>
          <p:nvPr/>
        </p:nvSpPr>
        <p:spPr bwMode="auto">
          <a:xfrm>
            <a:off x="813046" y="6200477"/>
            <a:ext cx="24628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s-MX" sz="900" dirty="0">
                <a:solidFill>
                  <a:srgbClr val="000000"/>
                </a:solidFill>
                <a:latin typeface="Arial" panose="020B0604020202020204" pitchFamily="34" charset="0"/>
                <a:ea typeface="MS Mincho" panose="02020609040205080304" pitchFamily="49" charset="-128"/>
              </a:rPr>
              <a:t>V 21-22</a:t>
            </a:r>
            <a:endParaRPr lang="es-MX" sz="900" dirty="0">
              <a:latin typeface="Times New Roman" panose="02020603050405020304" pitchFamily="18" charset="0"/>
              <a:ea typeface="MS Mincho" panose="02020609040205080304" pitchFamily="49" charset="-128"/>
            </a:endParaRPr>
          </a:p>
          <a:p>
            <a:r>
              <a:rPr lang="es-MX" sz="900" dirty="0">
                <a:solidFill>
                  <a:srgbClr val="000000"/>
                </a:solidFill>
                <a:latin typeface="Arial" panose="020B0604020202020204" pitchFamily="34" charset="0"/>
                <a:ea typeface="MS Mincho" panose="02020609040205080304" pitchFamily="49" charset="-128"/>
              </a:rPr>
              <a:t>CGENAD-F-SAA-43</a:t>
            </a:r>
            <a:endParaRPr lang="es-MX" sz="900" dirty="0">
              <a:latin typeface="Times New Roman" panose="02020603050405020304" pitchFamily="18" charset="0"/>
              <a:ea typeface="MS Mincho" panose="020206090402050803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anose="020B0604020202020204" pitchFamily="34" charset="0"/>
            </a:endParaRPr>
          </a:p>
        </p:txBody>
      </p:sp>
      <p:pic>
        <p:nvPicPr>
          <p:cNvPr id="13" name="25 Imagen" descr="Descripción: Logo">
            <a:extLst>
              <a:ext uri="{FF2B5EF4-FFF2-40B4-BE49-F238E27FC236}">
                <a16:creationId xmlns:a16="http://schemas.microsoft.com/office/drawing/2014/main" id="{03F45C50-5BCC-4A5D-9783-4B8A363D5CF7}"/>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14493" y="3210760"/>
            <a:ext cx="7845897" cy="1569660"/>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Propósito de la unidad de aprendizaje  III </a:t>
            </a:r>
            <a:endParaRPr lang="es-MX" sz="1600" b="1" dirty="0" smtClean="0">
              <a:latin typeface="Arial" panose="020B0604020202020204" pitchFamily="34" charset="0"/>
              <a:cs typeface="Arial" panose="020B0604020202020204" pitchFamily="34" charset="0"/>
            </a:endParaRPr>
          </a:p>
          <a:p>
            <a:r>
              <a:rPr lang="es-MX" sz="1600" dirty="0" smtClean="0">
                <a:latin typeface="Arial" panose="020B0604020202020204" pitchFamily="34" charset="0"/>
                <a:cs typeface="Arial" panose="020B0604020202020204" pitchFamily="34" charset="0"/>
              </a:rPr>
              <a:t>Qué </a:t>
            </a:r>
            <a:r>
              <a:rPr lang="es-MX" sz="1600" dirty="0">
                <a:latin typeface="Arial" panose="020B0604020202020204" pitchFamily="34" charset="0"/>
                <a:cs typeface="Arial" panose="020B0604020202020204" pitchFamily="34" charset="0"/>
              </a:rPr>
              <a:t>las estudiantes  normalistas planeen estrategias didácticas en las que adapte los elementos  del juego motor y el deporte educativo a diversas necesidades de desarrollo infantil a partir de comprender los elementos estructurales de la planificación y evaluación, los componentes y diseñar escenarios situados formativos pedagógicos y didácticos de la educación física.</a:t>
            </a:r>
          </a:p>
        </p:txBody>
      </p:sp>
    </p:spTree>
    <p:extLst>
      <p:ext uri="{BB962C8B-B14F-4D97-AF65-F5344CB8AC3E}">
        <p14:creationId xmlns:p14="http://schemas.microsoft.com/office/powerpoint/2010/main" val="282974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211527"/>
            <a:ext cx="402972" cy="339601"/>
          </a:xfrm>
          <a:prstGeom prst="rect">
            <a:avLst/>
          </a:prstGeom>
          <a:noFill/>
          <a:ln>
            <a:noFill/>
          </a:ln>
        </p:spPr>
      </p:pic>
      <p:sp>
        <p:nvSpPr>
          <p:cNvPr id="7" name="Rectangle 1">
            <a:extLst>
              <a:ext uri="{FF2B5EF4-FFF2-40B4-BE49-F238E27FC236}">
                <a16:creationId xmlns:a16="http://schemas.microsoft.com/office/drawing/2014/main" id="{A28029B9-9B78-43A1-9596-E42BFC36D45B}"/>
              </a:ext>
            </a:extLst>
          </p:cNvPr>
          <p:cNvSpPr/>
          <p:nvPr/>
        </p:nvSpPr>
        <p:spPr>
          <a:xfrm>
            <a:off x="899592" y="2672083"/>
            <a:ext cx="7056784" cy="463075"/>
          </a:xfrm>
          <a:prstGeom prst="rect">
            <a:avLst/>
          </a:prstGeom>
        </p:spPr>
        <p:txBody>
          <a:bodyPr wrap="square">
            <a:spAutoFit/>
          </a:bodyPr>
          <a:lstStyle/>
          <a:p>
            <a:pPr>
              <a:lnSpc>
                <a:spcPct val="150000"/>
              </a:lnSpc>
            </a:pPr>
            <a:r>
              <a:rPr lang="es-MX" dirty="0">
                <a:solidFill>
                  <a:prstClr val="black"/>
                </a:solidFill>
                <a:latin typeface="Arial" panose="020B0604020202020204" pitchFamily="34" charset="0"/>
                <a:cs typeface="Arial" panose="020B0604020202020204" pitchFamily="34" charset="0"/>
              </a:rPr>
              <a:t>  </a:t>
            </a:r>
            <a:endParaRPr lang="es-MX" dirty="0">
              <a:solidFill>
                <a:prstClr val="black"/>
              </a:solidFill>
              <a:latin typeface="Calibri"/>
            </a:endParaRPr>
          </a:p>
        </p:txBody>
      </p:sp>
      <p:sp>
        <p:nvSpPr>
          <p:cNvPr id="2" name="CuadroTexto 1"/>
          <p:cNvSpPr txBox="1"/>
          <p:nvPr/>
        </p:nvSpPr>
        <p:spPr>
          <a:xfrm>
            <a:off x="461180" y="810739"/>
            <a:ext cx="8352928" cy="4185761"/>
          </a:xfrm>
          <a:prstGeom prst="rect">
            <a:avLst/>
          </a:prstGeom>
          <a:noFill/>
        </p:spPr>
        <p:txBody>
          <a:bodyPr wrap="square" rtlCol="0">
            <a:spAutoFit/>
          </a:bodyPr>
          <a:lstStyle/>
          <a:p>
            <a:pPr algn="ctr"/>
            <a:r>
              <a:rPr lang="es-MX" altLang="es-ES" b="1" dirty="0">
                <a:latin typeface="Arial" panose="020B0604020202020204" pitchFamily="34" charset="0"/>
                <a:ea typeface="Calibri" panose="020F0502020204030204" pitchFamily="34" charset="0"/>
                <a:cs typeface="Arial" panose="020B0604020202020204" pitchFamily="34" charset="0"/>
              </a:rPr>
              <a:t>Evidencias de aprendizaje por unidad y global </a:t>
            </a:r>
          </a:p>
          <a:p>
            <a:pPr algn="ctr"/>
            <a:r>
              <a:rPr lang="es-MX" altLang="es-ES" b="1" dirty="0">
                <a:latin typeface="Arial" panose="020B0604020202020204" pitchFamily="34" charset="0"/>
                <a:ea typeface="Calibri" panose="020F0502020204030204" pitchFamily="34" charset="0"/>
                <a:cs typeface="Arial" panose="020B0604020202020204" pitchFamily="34" charset="0"/>
              </a:rPr>
              <a:t>con su respectiva rúbrica</a:t>
            </a:r>
            <a:endParaRPr lang="es-MX" altLang="es-ES" b="1" dirty="0">
              <a:latin typeface="Arial" panose="020B0604020202020204" pitchFamily="34" charset="0"/>
              <a:cs typeface="Arial" panose="020B0604020202020204" pitchFamily="34" charset="0"/>
            </a:endParaRPr>
          </a:p>
          <a:p>
            <a:endParaRPr lang="es-MX" altLang="es-ES" b="1"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EVIDENCIA UNIDAD I:</a:t>
            </a:r>
            <a:r>
              <a:rPr lang="es-MX" sz="1600" dirty="0">
                <a:effectLst/>
                <a:latin typeface="Arial" panose="020B0604020202020204" pitchFamily="34" charset="0"/>
                <a:ea typeface="Calibri" panose="020F0502020204030204" pitchFamily="34" charset="0"/>
                <a:cs typeface="Arial" panose="020B0604020202020204" pitchFamily="34" charset="0"/>
              </a:rPr>
              <a:t> Elaboración de </a:t>
            </a:r>
            <a:r>
              <a:rPr lang="es-MX" sz="1600" dirty="0" smtClean="0">
                <a:effectLst/>
                <a:latin typeface="Arial" panose="020B0604020202020204" pitchFamily="34" charset="0"/>
                <a:ea typeface="Calibri" panose="020F0502020204030204" pitchFamily="34" charset="0"/>
                <a:cs typeface="Arial" panose="020B0604020202020204" pitchFamily="34" charset="0"/>
              </a:rPr>
              <a:t>una narrativa de </a:t>
            </a:r>
            <a:r>
              <a:rPr lang="es-MX" sz="1600" dirty="0">
                <a:effectLst/>
                <a:latin typeface="Arial" panose="020B0604020202020204" pitchFamily="34" charset="0"/>
                <a:ea typeface="Calibri" panose="020F0502020204030204" pitchFamily="34" charset="0"/>
                <a:cs typeface="Arial" panose="020B0604020202020204" pitchFamily="34" charset="0"/>
              </a:rPr>
              <a:t>resultados obtenidos en la jornada de práctica sobre los hábitos y estilos de vida saludables, higiene y prevención de enfermedades en los alumnos de preescolar.</a:t>
            </a:r>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EVIDENCIA UNIDAD  </a:t>
            </a:r>
            <a:r>
              <a:rPr lang="es-MX" sz="1600" dirty="0">
                <a:latin typeface="Arial" panose="020B0604020202020204" pitchFamily="34" charset="0"/>
                <a:cs typeface="Arial" panose="020B0604020202020204" pitchFamily="34" charset="0"/>
              </a:rPr>
              <a:t>II</a:t>
            </a:r>
            <a:r>
              <a:rPr lang="es-MX" sz="1600" dirty="0" smtClean="0">
                <a:latin typeface="Arial" panose="020B0604020202020204" pitchFamily="34" charset="0"/>
                <a:cs typeface="Arial" panose="020B0604020202020204" pitchFamily="34" charset="0"/>
              </a:rPr>
              <a:t>: Diseña </a:t>
            </a:r>
            <a:r>
              <a:rPr lang="es-MX" sz="1600" dirty="0">
                <a:latin typeface="Arial" panose="020B0604020202020204" pitchFamily="34" charset="0"/>
                <a:cs typeface="Arial" panose="020B0604020202020204" pitchFamily="34" charset="0"/>
              </a:rPr>
              <a:t>planeaciones  didácticas que vinculen los contenidos curriculares  con actividades de educación física.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EVIDENCIA UNIDAD  III  </a:t>
            </a:r>
            <a:r>
              <a:rPr lang="es-MX" sz="1600" dirty="0">
                <a:latin typeface="Arial" panose="020B0604020202020204" pitchFamily="34" charset="0"/>
                <a:cs typeface="Arial" panose="020B0604020202020204" pitchFamily="34" charset="0"/>
              </a:rPr>
              <a:t>Fichero o compendio de actividades o juegos  que favorezcan el desarrollo de la competencia motriz en niños y niñas del nivel de preescolar.</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EVIDENCIA GLOBAL:  </a:t>
            </a:r>
            <a:r>
              <a:rPr lang="es-MX" sz="1600" dirty="0" smtClean="0">
                <a:latin typeface="Arial" panose="020B0604020202020204" pitchFamily="34" charset="0"/>
                <a:cs typeface="Arial" panose="020B0604020202020204" pitchFamily="34" charset="0"/>
              </a:rPr>
              <a:t>informe </a:t>
            </a:r>
            <a:r>
              <a:rPr lang="es-MX" sz="1600" dirty="0" smtClean="0">
                <a:effectLst/>
                <a:latin typeface="Arial" panose="020B0604020202020204" pitchFamily="34" charset="0"/>
                <a:ea typeface="Calibri" panose="020F0502020204030204" pitchFamily="34" charset="0"/>
                <a:cs typeface="Arial" panose="020B0604020202020204" pitchFamily="34" charset="0"/>
              </a:rPr>
              <a:t>de </a:t>
            </a:r>
            <a:r>
              <a:rPr lang="es-MX" sz="1600" dirty="0">
                <a:effectLst/>
                <a:latin typeface="Arial" panose="020B0604020202020204" pitchFamily="34" charset="0"/>
                <a:ea typeface="Calibri" panose="020F0502020204030204" pitchFamily="34" charset="0"/>
                <a:cs typeface="Arial" panose="020B0604020202020204" pitchFamily="34" charset="0"/>
              </a:rPr>
              <a:t>Prácticas profesionales   como resultado de diversas experiencias de aprendizaje.</a:t>
            </a:r>
            <a:endParaRPr lang="es-MX" sz="1600" dirty="0">
              <a:latin typeface="Arial" panose="020B0604020202020204" pitchFamily="34" charset="0"/>
              <a:cs typeface="Arial" panose="020B0604020202020204" pitchFamily="34" charset="0"/>
            </a:endParaRPr>
          </a:p>
          <a:p>
            <a:endParaRPr lang="es-ES" altLang="es-ES" sz="1600" b="1" dirty="0"/>
          </a:p>
          <a:p>
            <a:endParaRPr lang="es-MX" sz="2000" b="1" dirty="0"/>
          </a:p>
        </p:txBody>
      </p:sp>
      <p:pic>
        <p:nvPicPr>
          <p:cNvPr id="12" name="Imagen 11"/>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5" name="25 Imagen" descr="Descripción: Logo">
            <a:extLst>
              <a:ext uri="{FF2B5EF4-FFF2-40B4-BE49-F238E27FC236}">
                <a16:creationId xmlns:a16="http://schemas.microsoft.com/office/drawing/2014/main" id="{93E9D552-4ED3-45E8-8032-49047F1F3ED3}"/>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5520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172317"/>
            <a:ext cx="402972" cy="339601"/>
          </a:xfrm>
          <a:prstGeom prst="rect">
            <a:avLst/>
          </a:prstGeom>
          <a:noFill/>
          <a:ln>
            <a:noFill/>
          </a:ln>
        </p:spPr>
      </p:pic>
      <p:sp>
        <p:nvSpPr>
          <p:cNvPr id="2" name="CuadroTexto 1"/>
          <p:cNvSpPr txBox="1"/>
          <p:nvPr/>
        </p:nvSpPr>
        <p:spPr>
          <a:xfrm>
            <a:off x="1997517" y="437200"/>
            <a:ext cx="5544616" cy="646331"/>
          </a:xfrm>
          <a:prstGeom prst="rect">
            <a:avLst/>
          </a:prstGeom>
          <a:noFill/>
        </p:spPr>
        <p:txBody>
          <a:bodyPr wrap="square" rtlCol="0">
            <a:spAutoFit/>
          </a:bodyPr>
          <a:lstStyle/>
          <a:p>
            <a:endParaRPr lang="es-MX" altLang="es-ES" b="1" dirty="0">
              <a:latin typeface="Arial" panose="020B0604020202020204" pitchFamily="34" charset="0"/>
              <a:ea typeface="Calibri" panose="020F0502020204030204" pitchFamily="34" charset="0"/>
              <a:cs typeface="Arial" panose="020B0604020202020204" pitchFamily="34" charset="0"/>
            </a:endParaRPr>
          </a:p>
          <a:p>
            <a:pPr algn="ctr"/>
            <a:endParaRPr lang="es-MX" altLang="es-ES" dirty="0">
              <a:latin typeface="Arial" panose="020B0604020202020204" pitchFamily="34" charset="0"/>
              <a:cs typeface="Arial" panose="020B0604020202020204" pitchFamily="34" charset="0"/>
            </a:endParaRPr>
          </a:p>
        </p:txBody>
      </p:sp>
      <p:sp>
        <p:nvSpPr>
          <p:cNvPr id="4" name="CuadroTexto 3"/>
          <p:cNvSpPr txBox="1"/>
          <p:nvPr/>
        </p:nvSpPr>
        <p:spPr>
          <a:xfrm>
            <a:off x="669030" y="1023197"/>
            <a:ext cx="7860435" cy="5570756"/>
          </a:xfrm>
          <a:prstGeom prst="rect">
            <a:avLst/>
          </a:prstGeom>
          <a:noFill/>
        </p:spPr>
        <p:txBody>
          <a:bodyPr wrap="square" rtlCol="0">
            <a:spAutoFit/>
          </a:bodyPr>
          <a:lstStyle/>
          <a:p>
            <a:r>
              <a:rPr lang="es-MX" altLang="es-ES" b="1" dirty="0">
                <a:latin typeface="Arial" panose="020B0604020202020204" pitchFamily="34" charset="0"/>
                <a:ea typeface="Calibri" panose="020F0502020204030204" pitchFamily="34" charset="0"/>
                <a:cs typeface="Arial" panose="020B0604020202020204" pitchFamily="34" charset="0"/>
              </a:rPr>
              <a:t>FECHAS DE EVALUACIÓN:</a:t>
            </a:r>
          </a:p>
          <a:p>
            <a:endParaRPr lang="es-MX" altLang="es-ES" sz="1000" dirty="0">
              <a:latin typeface="Arial" panose="020B0604020202020204" pitchFamily="34" charset="0"/>
              <a:ea typeface="Calibri" panose="020F050202020403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1era. </a:t>
            </a:r>
            <a:r>
              <a:rPr lang="es-MX" sz="1400" dirty="0" smtClean="0">
                <a:latin typeface="Arial" panose="020B0604020202020204" pitchFamily="34" charset="0"/>
                <a:cs typeface="Arial" panose="020B0604020202020204" pitchFamily="34" charset="0"/>
              </a:rPr>
              <a:t> Del 5 al 7 octubre</a:t>
            </a:r>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 2da.  </a:t>
            </a:r>
            <a:r>
              <a:rPr lang="es-MX" sz="1400" dirty="0" smtClean="0">
                <a:latin typeface="Arial" panose="020B0604020202020204" pitchFamily="34" charset="0"/>
                <a:cs typeface="Arial" panose="020B0604020202020204" pitchFamily="34" charset="0"/>
              </a:rPr>
              <a:t> Del 23 al 25 noviembre</a:t>
            </a:r>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 3era. </a:t>
            </a:r>
            <a:r>
              <a:rPr lang="es-MX" sz="1400" dirty="0" smtClean="0">
                <a:latin typeface="Arial" panose="020B0604020202020204" pitchFamily="34" charset="0"/>
                <a:cs typeface="Arial" panose="020B0604020202020204" pitchFamily="34" charset="0"/>
              </a:rPr>
              <a:t>23 y 24 Enero 2023</a:t>
            </a:r>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 4ta.   </a:t>
            </a:r>
            <a:r>
              <a:rPr lang="es-MX" sz="1400" dirty="0" smtClean="0">
                <a:latin typeface="Arial" panose="020B0604020202020204" pitchFamily="34" charset="0"/>
                <a:cs typeface="Arial" panose="020B0604020202020204" pitchFamily="34" charset="0"/>
              </a:rPr>
              <a:t>evidencia global: 25 y 26 de </a:t>
            </a:r>
            <a:r>
              <a:rPr lang="es-MX" sz="1400" dirty="0">
                <a:latin typeface="Arial" panose="020B0604020202020204" pitchFamily="34" charset="0"/>
                <a:cs typeface="Arial" panose="020B0604020202020204" pitchFamily="34" charset="0"/>
              </a:rPr>
              <a:t>enero </a:t>
            </a:r>
            <a:r>
              <a:rPr lang="es-MX" sz="1400" dirty="0" smtClean="0">
                <a:latin typeface="Arial" panose="020B0604020202020204" pitchFamily="34" charset="0"/>
                <a:cs typeface="Arial" panose="020B0604020202020204" pitchFamily="34" charset="0"/>
              </a:rPr>
              <a:t>2023</a:t>
            </a:r>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r>
              <a:rPr lang="es-MX" sz="1400" i="1" dirty="0">
                <a:latin typeface="Arial" panose="020B0604020202020204" pitchFamily="34" charset="0"/>
                <a:cs typeface="Arial" panose="020B0604020202020204" pitchFamily="34" charset="0"/>
              </a:rPr>
              <a:t>JORNADA DE </a:t>
            </a:r>
            <a:r>
              <a:rPr lang="es-MX" sz="1400" i="1" dirty="0" smtClean="0">
                <a:latin typeface="Arial" panose="020B0604020202020204" pitchFamily="34" charset="0"/>
                <a:cs typeface="Arial" panose="020B0604020202020204" pitchFamily="34" charset="0"/>
              </a:rPr>
              <a:t>PRÁCTICAS PROFESIONALES</a:t>
            </a:r>
          </a:p>
          <a:p>
            <a:r>
              <a:rPr lang="es-MX" sz="1400" dirty="0" smtClean="0">
                <a:latin typeface="Arial" panose="020B0604020202020204" pitchFamily="34" charset="0"/>
                <a:cs typeface="Arial" panose="020B0604020202020204" pitchFamily="34" charset="0"/>
              </a:rPr>
              <a:t>1ª 15 AL 19 DE agosto</a:t>
            </a:r>
          </a:p>
          <a:p>
            <a:r>
              <a:rPr lang="es-MX" sz="1400" dirty="0" smtClean="0">
                <a:latin typeface="Arial" panose="020B0604020202020204" pitchFamily="34" charset="0"/>
                <a:cs typeface="Arial" panose="020B0604020202020204" pitchFamily="34" charset="0"/>
              </a:rPr>
              <a:t>2ª  22 al 26 agosto</a:t>
            </a:r>
          </a:p>
          <a:p>
            <a:r>
              <a:rPr lang="es-MX" sz="1400" dirty="0" smtClean="0">
                <a:latin typeface="Arial" panose="020B0604020202020204" pitchFamily="34" charset="0"/>
                <a:cs typeface="Arial" panose="020B0604020202020204" pitchFamily="34" charset="0"/>
              </a:rPr>
              <a:t>3ª 29 de agosto al 2 de septiembre</a:t>
            </a:r>
          </a:p>
          <a:p>
            <a:r>
              <a:rPr lang="es-MX" sz="1400" dirty="0" smtClean="0">
                <a:latin typeface="Arial" panose="020B0604020202020204" pitchFamily="34" charset="0"/>
                <a:cs typeface="Arial" panose="020B0604020202020204" pitchFamily="34" charset="0"/>
              </a:rPr>
              <a:t>4ª 5 al 9 de septiembre</a:t>
            </a:r>
          </a:p>
          <a:p>
            <a:endParaRPr lang="es-MX" sz="1400" dirty="0" smtClean="0">
              <a:latin typeface="Arial" panose="020B0604020202020204" pitchFamily="34" charset="0"/>
              <a:cs typeface="Arial" panose="020B0604020202020204" pitchFamily="34" charset="0"/>
            </a:endParaRPr>
          </a:p>
          <a:p>
            <a:r>
              <a:rPr lang="es-MX" sz="1400" i="1" dirty="0" smtClean="0">
                <a:latin typeface="Arial" panose="020B0604020202020204" pitchFamily="34" charset="0"/>
                <a:cs typeface="Arial" panose="020B0604020202020204" pitchFamily="34" charset="0"/>
              </a:rPr>
              <a:t>2DA JORNADA DE P´RÁCTICA PROFESIONAL</a:t>
            </a:r>
          </a:p>
          <a:p>
            <a:r>
              <a:rPr lang="es-MX" sz="1400" dirty="0" smtClean="0">
                <a:latin typeface="Arial" panose="020B0604020202020204" pitchFamily="34" charset="0"/>
                <a:cs typeface="Arial" panose="020B0604020202020204" pitchFamily="34" charset="0"/>
              </a:rPr>
              <a:t>3 AL 7  de octubre</a:t>
            </a:r>
          </a:p>
          <a:p>
            <a:r>
              <a:rPr lang="es-MX" sz="1400" dirty="0" smtClean="0">
                <a:latin typeface="Arial" panose="020B0604020202020204" pitchFamily="34" charset="0"/>
                <a:cs typeface="Arial" panose="020B0604020202020204" pitchFamily="34" charset="0"/>
              </a:rPr>
              <a:t>10 al 14 de octubre</a:t>
            </a:r>
          </a:p>
          <a:p>
            <a:endParaRPr lang="es-MX" sz="1400" dirty="0" smtClean="0">
              <a:latin typeface="Arial" panose="020B0604020202020204" pitchFamily="34" charset="0"/>
              <a:cs typeface="Arial" panose="020B0604020202020204" pitchFamily="34" charset="0"/>
            </a:endParaRPr>
          </a:p>
          <a:p>
            <a:r>
              <a:rPr lang="es-MX" sz="1400" dirty="0" smtClean="0">
                <a:latin typeface="Arial" panose="020B0604020202020204" pitchFamily="34" charset="0"/>
                <a:cs typeface="Arial" panose="020B0604020202020204" pitchFamily="34" charset="0"/>
              </a:rPr>
              <a:t>3ER JORNADA DE PRÁCTICA PROFESIONAL</a:t>
            </a:r>
            <a:endParaRPr lang="es-MX" sz="1400" dirty="0">
              <a:latin typeface="Arial" panose="020B0604020202020204" pitchFamily="34" charset="0"/>
              <a:cs typeface="Arial" panose="020B0604020202020204" pitchFamily="34" charset="0"/>
            </a:endParaRPr>
          </a:p>
          <a:p>
            <a:r>
              <a:rPr lang="es-MX" sz="1400" dirty="0" smtClean="0">
                <a:latin typeface="Arial" panose="020B0604020202020204" pitchFamily="34" charset="0"/>
                <a:cs typeface="Arial" panose="020B0604020202020204" pitchFamily="34" charset="0"/>
              </a:rPr>
              <a:t>21 al 25 Noviembre</a:t>
            </a:r>
          </a:p>
          <a:p>
            <a:r>
              <a:rPr lang="es-MX" sz="1400" dirty="0" smtClean="0">
                <a:latin typeface="Arial" panose="020B0604020202020204" pitchFamily="34" charset="0"/>
                <a:cs typeface="Arial" panose="020B0604020202020204" pitchFamily="34" charset="0"/>
              </a:rPr>
              <a:t>28 de noviembre al 2 de Diciembre</a:t>
            </a:r>
          </a:p>
          <a:p>
            <a:r>
              <a:rPr lang="es-MX" sz="1400" dirty="0" smtClean="0">
                <a:latin typeface="Arial" panose="020B0604020202020204" pitchFamily="34" charset="0"/>
                <a:cs typeface="Arial" panose="020B0604020202020204" pitchFamily="34" charset="0"/>
              </a:rPr>
              <a:t>5 al 9 de Diciembre</a:t>
            </a:r>
          </a:p>
          <a:p>
            <a:endParaRPr lang="es-MX" sz="1400" dirty="0" smtClean="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endParaRPr lang="es-MX" sz="1600" b="1" dirty="0">
              <a:latin typeface="Arial" panose="020B0604020202020204" pitchFamily="34" charset="0"/>
              <a:cs typeface="Arial" panose="020B0604020202020204" pitchFamily="34" charset="0"/>
            </a:endParaRPr>
          </a:p>
          <a:p>
            <a:endParaRPr lang="es-MX" sz="1600" b="1" dirty="0">
              <a:latin typeface="Arial" panose="020B0604020202020204" pitchFamily="34" charset="0"/>
              <a:cs typeface="Arial" panose="020B0604020202020204" pitchFamily="34" charset="0"/>
            </a:endParaRPr>
          </a:p>
        </p:txBody>
      </p:sp>
      <p:pic>
        <p:nvPicPr>
          <p:cNvPr id="8" name="Imagen 7"/>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2" name="25 Imagen" descr="Descripción: Logo">
            <a:extLst>
              <a:ext uri="{FF2B5EF4-FFF2-40B4-BE49-F238E27FC236}">
                <a16:creationId xmlns:a16="http://schemas.microsoft.com/office/drawing/2014/main" id="{E3515364-9670-48EA-9583-E7A34139345D}"/>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114316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225396"/>
            <a:ext cx="402972" cy="339601"/>
          </a:xfrm>
          <a:prstGeom prst="rect">
            <a:avLst/>
          </a:prstGeom>
          <a:noFill/>
          <a:ln>
            <a:noFill/>
          </a:ln>
        </p:spPr>
      </p:pic>
      <p:sp>
        <p:nvSpPr>
          <p:cNvPr id="8" name="Rectangle 2">
            <a:extLst>
              <a:ext uri="{FF2B5EF4-FFF2-40B4-BE49-F238E27FC236}">
                <a16:creationId xmlns:a16="http://schemas.microsoft.com/office/drawing/2014/main" id="{CF60016F-EA2B-4F14-9341-97352B5857CB}"/>
              </a:ext>
            </a:extLst>
          </p:cNvPr>
          <p:cNvSpPr/>
          <p:nvPr/>
        </p:nvSpPr>
        <p:spPr>
          <a:xfrm>
            <a:off x="1331640" y="1024468"/>
            <a:ext cx="7060196" cy="923330"/>
          </a:xfrm>
          <a:prstGeom prst="rect">
            <a:avLst/>
          </a:prstGeom>
        </p:spPr>
        <p:txBody>
          <a:bodyPr wrap="square">
            <a:spAutoFit/>
          </a:bodyPr>
          <a:lstStyle/>
          <a:p>
            <a:endParaRPr lang="es-MX" dirty="0">
              <a:solidFill>
                <a:prstClr val="black"/>
              </a:solidFill>
              <a:latin typeface="Arial" panose="020B0604020202020204" pitchFamily="34" charset="0"/>
              <a:cs typeface="Arial" panose="020B0604020202020204" pitchFamily="34" charset="0"/>
            </a:endParaRPr>
          </a:p>
          <a:p>
            <a:pPr marL="342900" indent="-342900">
              <a:buFont typeface="Wingdings" pitchFamily="2" charset="2"/>
              <a:buChar char="ü"/>
            </a:pPr>
            <a:endParaRPr lang="es-MX" dirty="0">
              <a:solidFill>
                <a:prstClr val="black"/>
              </a:solidFill>
              <a:latin typeface="Arial" panose="020B0604020202020204" pitchFamily="34" charset="0"/>
              <a:cs typeface="Arial" panose="020B0604020202020204" pitchFamily="34" charset="0"/>
            </a:endParaRPr>
          </a:p>
          <a:p>
            <a:endParaRPr lang="es-MX" dirty="0">
              <a:solidFill>
                <a:prstClr val="black"/>
              </a:solidFill>
              <a:latin typeface="Arial" panose="020B0604020202020204" pitchFamily="34" charset="0"/>
              <a:cs typeface="Arial" panose="020B0604020202020204" pitchFamily="34" charset="0"/>
            </a:endParaRPr>
          </a:p>
        </p:txBody>
      </p:sp>
      <p:pic>
        <p:nvPicPr>
          <p:cNvPr id="11" name="Imagen 10"/>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sp>
        <p:nvSpPr>
          <p:cNvPr id="2" name="1 Título"/>
          <p:cNvSpPr>
            <a:spLocks noGrp="1"/>
          </p:cNvSpPr>
          <p:nvPr>
            <p:ph type="title"/>
          </p:nvPr>
        </p:nvSpPr>
        <p:spPr>
          <a:xfrm>
            <a:off x="628650" y="790894"/>
            <a:ext cx="7886700" cy="666417"/>
          </a:xfrm>
        </p:spPr>
        <p:txBody>
          <a:bodyPr>
            <a:normAutofit/>
          </a:bodyPr>
          <a:lstStyle/>
          <a:p>
            <a:pPr algn="ctr"/>
            <a:r>
              <a:rPr lang="es-MX" sz="2400" dirty="0">
                <a:solidFill>
                  <a:schemeClr val="accent1"/>
                </a:solidFill>
                <a:latin typeface="Arial" panose="020B0604020202020204" pitchFamily="34" charset="0"/>
                <a:cs typeface="Arial" panose="020B0604020202020204" pitchFamily="34" charset="0"/>
              </a:rPr>
              <a:t>REGLAMENTO Y ACUERDOS INTERNOS</a:t>
            </a:r>
            <a:endParaRPr lang="es-MX" sz="2400" dirty="0">
              <a:latin typeface="Arial" panose="020B0604020202020204" pitchFamily="34" charset="0"/>
              <a:cs typeface="Arial" panose="020B0604020202020204" pitchFamily="34" charset="0"/>
            </a:endParaRPr>
          </a:p>
        </p:txBody>
      </p:sp>
      <p:sp>
        <p:nvSpPr>
          <p:cNvPr id="3" name="2 Marcador de contenido"/>
          <p:cNvSpPr>
            <a:spLocks noGrp="1"/>
          </p:cNvSpPr>
          <p:nvPr>
            <p:ph sz="quarter" idx="13"/>
          </p:nvPr>
        </p:nvSpPr>
        <p:spPr>
          <a:xfrm>
            <a:off x="481130" y="1776403"/>
            <a:ext cx="7796030" cy="3311189"/>
          </a:xfrm>
        </p:spPr>
        <p:txBody>
          <a:bodyPr>
            <a:noAutofit/>
          </a:bodyPr>
          <a:lstStyle/>
          <a:p>
            <a:r>
              <a:rPr lang="es-ES_tradnl" sz="1600" cap="none" dirty="0">
                <a:latin typeface="Arial" pitchFamily="34" charset="0"/>
                <a:cs typeface="Arial" pitchFamily="34" charset="0"/>
              </a:rPr>
              <a:t>E</a:t>
            </a:r>
            <a:r>
              <a:rPr lang="es-ES_tradnl" sz="1600" cap="none" dirty="0" smtClean="0">
                <a:latin typeface="Arial" pitchFamily="34" charset="0"/>
                <a:cs typeface="Arial" pitchFamily="34" charset="0"/>
              </a:rPr>
              <a:t>stablecer compromisos de trabajo en el encuadre.</a:t>
            </a:r>
          </a:p>
          <a:p>
            <a:r>
              <a:rPr lang="es-ES_tradnl" sz="1600" cap="none" dirty="0">
                <a:latin typeface="Arial" pitchFamily="34" charset="0"/>
                <a:cs typeface="Arial" pitchFamily="34" charset="0"/>
              </a:rPr>
              <a:t>C</a:t>
            </a:r>
            <a:r>
              <a:rPr lang="es-ES_tradnl" sz="1600" cap="none" dirty="0" smtClean="0">
                <a:latin typeface="Arial" pitchFamily="34" charset="0"/>
                <a:cs typeface="Arial" pitchFamily="34" charset="0"/>
              </a:rPr>
              <a:t>rear un ambiente de trabajo colaborativo de estudio de análisis y reflexión.</a:t>
            </a:r>
          </a:p>
          <a:p>
            <a:r>
              <a:rPr lang="es-ES_tradnl" sz="1600" cap="none" dirty="0">
                <a:latin typeface="Arial" pitchFamily="34" charset="0"/>
                <a:cs typeface="Arial" pitchFamily="34" charset="0"/>
              </a:rPr>
              <a:t>P</a:t>
            </a:r>
            <a:r>
              <a:rPr lang="es-ES_tradnl" sz="1600" cap="none" dirty="0" smtClean="0">
                <a:latin typeface="Arial" pitchFamily="34" charset="0"/>
                <a:cs typeface="Arial" pitchFamily="34" charset="0"/>
              </a:rPr>
              <a:t>articipación activa de las alumnas en lecturas y exposiciones .</a:t>
            </a:r>
          </a:p>
          <a:p>
            <a:r>
              <a:rPr lang="es-ES_tradnl" sz="1600" cap="none" dirty="0">
                <a:latin typeface="Arial" pitchFamily="34" charset="0"/>
                <a:cs typeface="Arial" pitchFamily="34" charset="0"/>
              </a:rPr>
              <a:t>C</a:t>
            </a:r>
            <a:r>
              <a:rPr lang="es-ES_tradnl" sz="1600" cap="none" dirty="0" smtClean="0">
                <a:latin typeface="Arial" pitchFamily="34" charset="0"/>
                <a:cs typeface="Arial" pitchFamily="34" charset="0"/>
              </a:rPr>
              <a:t>ompartir conocimientos en plenarias, por binas, equipos y grupal.</a:t>
            </a:r>
          </a:p>
          <a:p>
            <a:r>
              <a:rPr lang="es-ES_tradnl" sz="1600" cap="none" dirty="0">
                <a:latin typeface="Arial" pitchFamily="34" charset="0"/>
                <a:cs typeface="Arial" pitchFamily="34" charset="0"/>
              </a:rPr>
              <a:t>B</a:t>
            </a:r>
            <a:r>
              <a:rPr lang="es-ES_tradnl" sz="1600" cap="none" dirty="0" smtClean="0">
                <a:latin typeface="Arial" pitchFamily="34" charset="0"/>
                <a:cs typeface="Arial" pitchFamily="34" charset="0"/>
              </a:rPr>
              <a:t>uscar diferentes fuentes de información para  profundizar los contenidos de las lecturas.</a:t>
            </a:r>
          </a:p>
          <a:p>
            <a:r>
              <a:rPr lang="es-ES_tradnl" sz="1600" cap="none" dirty="0" smtClean="0">
                <a:latin typeface="Arial" pitchFamily="34" charset="0"/>
                <a:cs typeface="Arial" pitchFamily="34" charset="0"/>
              </a:rPr>
              <a:t>Apoyar el proceso de redacción de documentos con análisis y síntesis para el desarrollo de habilidades intelectuales.</a:t>
            </a:r>
          </a:p>
          <a:p>
            <a:r>
              <a:rPr lang="es-ES_tradnl" sz="1600" cap="none" dirty="0">
                <a:latin typeface="Arial" pitchFamily="34" charset="0"/>
                <a:cs typeface="Arial" pitchFamily="34" charset="0"/>
              </a:rPr>
              <a:t>D</a:t>
            </a:r>
            <a:r>
              <a:rPr lang="es-ES_tradnl" sz="1600" cap="none" dirty="0" smtClean="0">
                <a:latin typeface="Arial" pitchFamily="34" charset="0"/>
                <a:cs typeface="Arial" pitchFamily="34" charset="0"/>
              </a:rPr>
              <a:t>esarrollar habilidades en el uso  de tecnología educativa para mejorar el proceso de enseñanza- aprendizaje.</a:t>
            </a:r>
            <a:endParaRPr lang="es-MX" sz="1600" cap="none" dirty="0"/>
          </a:p>
        </p:txBody>
      </p:sp>
      <p:pic>
        <p:nvPicPr>
          <p:cNvPr id="13" name="25 Imagen" descr="Descripción: Logo">
            <a:extLst>
              <a:ext uri="{FF2B5EF4-FFF2-40B4-BE49-F238E27FC236}">
                <a16:creationId xmlns:a16="http://schemas.microsoft.com/office/drawing/2014/main" id="{5B59CD2C-9EF5-40BE-BE5A-0DD74885305B}"/>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5110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4871" y="815240"/>
            <a:ext cx="6978229" cy="454271"/>
          </a:xfrm>
        </p:spPr>
        <p:txBody>
          <a:bodyPr>
            <a:normAutofit fontScale="90000"/>
          </a:bodyPr>
          <a:lstStyle/>
          <a:p>
            <a:pPr algn="ctr"/>
            <a:r>
              <a:rPr lang="es-MX" dirty="0">
                <a:solidFill>
                  <a:srgbClr val="00B050"/>
                </a:solidFill>
              </a:rPr>
              <a:t/>
            </a:r>
            <a:br>
              <a:rPr lang="es-MX" dirty="0">
                <a:solidFill>
                  <a:srgbClr val="00B050"/>
                </a:solidFill>
              </a:rPr>
            </a:br>
            <a:r>
              <a:rPr lang="es-MX" sz="2200" dirty="0">
                <a:solidFill>
                  <a:srgbClr val="00B050"/>
                </a:solidFill>
                <a:latin typeface="Arial" panose="020B0604020202020204" pitchFamily="34" charset="0"/>
                <a:cs typeface="Arial" panose="020B0604020202020204" pitchFamily="34" charset="0"/>
              </a:rPr>
              <a:t>Políticas y Normatividad </a:t>
            </a:r>
            <a:br>
              <a:rPr lang="es-MX" sz="2200" dirty="0">
                <a:solidFill>
                  <a:srgbClr val="00B050"/>
                </a:solidFill>
                <a:latin typeface="Arial" panose="020B0604020202020204" pitchFamily="34" charset="0"/>
                <a:cs typeface="Arial" panose="020B0604020202020204" pitchFamily="34" charset="0"/>
              </a:rPr>
            </a:br>
            <a:r>
              <a:rPr lang="es-MX" dirty="0">
                <a:solidFill>
                  <a:srgbClr val="00B050"/>
                </a:solidFill>
              </a:rPr>
              <a:t> </a:t>
            </a:r>
          </a:p>
        </p:txBody>
      </p:sp>
      <p:sp>
        <p:nvSpPr>
          <p:cNvPr id="3" name="2 Marcador de contenido"/>
          <p:cNvSpPr>
            <a:spLocks noGrp="1"/>
          </p:cNvSpPr>
          <p:nvPr>
            <p:ph sz="quarter" idx="13"/>
          </p:nvPr>
        </p:nvSpPr>
        <p:spPr>
          <a:xfrm>
            <a:off x="628650" y="1412776"/>
            <a:ext cx="7886700" cy="4764187"/>
          </a:xfrm>
        </p:spPr>
        <p:txBody>
          <a:bodyPr>
            <a:normAutofit fontScale="25000" lnSpcReduction="20000"/>
          </a:bodyPr>
          <a:lstStyle/>
          <a:p>
            <a:pPr marL="285750" indent="-285750"/>
            <a:endParaRPr lang="es-ES_tradnl" sz="2200" dirty="0">
              <a:latin typeface="Arial" pitchFamily="34" charset="0"/>
              <a:cs typeface="Arial" pitchFamily="34" charset="0"/>
            </a:endParaRPr>
          </a:p>
          <a:p>
            <a:pPr algn="just"/>
            <a:r>
              <a:rPr lang="es-MX" sz="4800" cap="none" dirty="0">
                <a:latin typeface="Arial" panose="020B0604020202020204" pitchFamily="34" charset="0"/>
                <a:cs typeface="Arial" panose="020B0604020202020204" pitchFamily="34" charset="0"/>
              </a:rPr>
              <a:t>L</a:t>
            </a:r>
            <a:r>
              <a:rPr lang="es-MX" sz="4800" cap="none" dirty="0" smtClean="0">
                <a:latin typeface="Arial" panose="020B0604020202020204" pitchFamily="34" charset="0"/>
                <a:cs typeface="Arial" panose="020B0604020202020204" pitchFamily="34" charset="0"/>
              </a:rPr>
              <a:t>a buena actitud ,disposición y respeto serán factor determinante para a aprobación de los cursos.</a:t>
            </a:r>
          </a:p>
          <a:p>
            <a:pPr algn="just"/>
            <a:r>
              <a:rPr lang="es-MX" sz="4800" cap="none" dirty="0" smtClean="0">
                <a:latin typeface="Arial" panose="020B0604020202020204" pitchFamily="34" charset="0"/>
                <a:cs typeface="Arial" panose="020B0604020202020204" pitchFamily="34" charset="0"/>
              </a:rPr>
              <a:t>La participación  dependerá que  alumna tenga conocimiento de los contenidos que están abordando y de las características de las evidencias que se entregaran. todas las evidencias (desempeño, conocimiento y de producto) que muestre el alumno a través del portafolio, serán acompañadas de rúbricas, listas de cotejo y /o escalas de estimación que previamente dio a conocer el docente.</a:t>
            </a:r>
          </a:p>
          <a:p>
            <a:r>
              <a:rPr lang="es-MX" sz="4800" cap="none" dirty="0" smtClean="0">
                <a:latin typeface="Arial" panose="020B0604020202020204" pitchFamily="34" charset="0"/>
                <a:cs typeface="Arial" panose="020B0604020202020204" pitchFamily="34" charset="0"/>
              </a:rPr>
              <a:t>cada curso tendrá sus propios tiempos de entrega predeterminados para las entregas de actividades, foros y evaluaciones. </a:t>
            </a:r>
          </a:p>
          <a:p>
            <a:r>
              <a:rPr lang="es-MX" sz="4800" cap="none" dirty="0" smtClean="0">
                <a:latin typeface="Arial" panose="020B0604020202020204" pitchFamily="34" charset="0"/>
                <a:cs typeface="Arial" panose="020B0604020202020204" pitchFamily="34" charset="0"/>
              </a:rPr>
              <a:t>la asistencia deberá ser indispensable para la aprobación de los cursos, deberás tener el 85%como mínimo para aprobar el curso.</a:t>
            </a:r>
          </a:p>
          <a:p>
            <a:r>
              <a:rPr lang="es-MX" sz="4800" cap="none" dirty="0" smtClean="0">
                <a:latin typeface="Arial" panose="020B0604020202020204" pitchFamily="34" charset="0"/>
                <a:cs typeface="Arial" panose="020B0604020202020204" pitchFamily="34" charset="0"/>
              </a:rPr>
              <a:t>la participación en las clases no solo dependerá de la permanencia si no también la participación activa, sino de que la alumna tenga conocimiento de los contenidos que están abordando. </a:t>
            </a:r>
          </a:p>
          <a:p>
            <a:r>
              <a:rPr lang="es-MX" sz="4800" cap="none" dirty="0" smtClean="0">
                <a:latin typeface="Arial" panose="020B0604020202020204" pitchFamily="34" charset="0"/>
                <a:cs typeface="Arial" panose="020B0604020202020204" pitchFamily="34" charset="0"/>
              </a:rPr>
              <a:t>en cuanto a la asistencia contará como asistencia la entrega de los productos y la asistencia a las clases, portando el uniforme (diario: playera blanca o uniforme de diario blusa blanca y chaleco rojo calceta azul y zapato negro, uniforme deportivo: playera deportiva, pants, calceta y tenis blancos) y bien presentadas.  </a:t>
            </a:r>
          </a:p>
          <a:p>
            <a:r>
              <a:rPr lang="es-MX" sz="4800" cap="none" dirty="0" smtClean="0">
                <a:latin typeface="Arial" panose="020B0604020202020204" pitchFamily="34" charset="0"/>
                <a:cs typeface="Arial" panose="020B0604020202020204" pitchFamily="34" charset="0"/>
              </a:rPr>
              <a:t>trabajos escritos para la entrega de actividades, no habrá posibilidad de entregas tardías, alumna que no suba la actividad a escuela en red no se le contemplar la calificación.</a:t>
            </a:r>
          </a:p>
          <a:p>
            <a:pPr marL="0" indent="0" algn="just">
              <a:buNone/>
            </a:pPr>
            <a:endParaRPr lang="es-MX" sz="3400" cap="none" dirty="0" smtClean="0">
              <a:latin typeface="Arial" panose="020B0604020202020204" pitchFamily="34" charset="0"/>
              <a:cs typeface="Arial" panose="020B0604020202020204" pitchFamily="34" charset="0"/>
            </a:endParaRPr>
          </a:p>
          <a:p>
            <a:pPr marL="0" indent="0">
              <a:buNone/>
            </a:pPr>
            <a:r>
              <a:rPr lang="es-MX" sz="3400" cap="none" dirty="0" smtClean="0">
                <a:latin typeface="Arial" panose="020B0604020202020204" pitchFamily="34" charset="0"/>
                <a:cs typeface="Arial" panose="020B0604020202020204" pitchFamily="34" charset="0"/>
              </a:rPr>
              <a:t> </a:t>
            </a:r>
          </a:p>
          <a:p>
            <a:pPr marL="0" indent="0">
              <a:buNone/>
            </a:pPr>
            <a:endParaRPr lang="es-ES_tradnl" dirty="0">
              <a:latin typeface="Arial" pitchFamily="34" charset="0"/>
              <a:cs typeface="Arial" pitchFamily="34" charset="0"/>
            </a:endParaRPr>
          </a:p>
        </p:txBody>
      </p:sp>
      <p:pic>
        <p:nvPicPr>
          <p:cNvPr id="4" name="Imagen 10"/>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3" y="188640"/>
            <a:ext cx="1584176" cy="899795"/>
          </a:xfrm>
          <a:prstGeom prst="rect">
            <a:avLst/>
          </a:prstGeom>
          <a:noFill/>
        </p:spPr>
      </p:pic>
      <p:pic>
        <p:nvPicPr>
          <p:cNvPr id="5"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671887" y="239295"/>
            <a:ext cx="1800225" cy="575945"/>
          </a:xfrm>
          <a:prstGeom prst="rect">
            <a:avLst/>
          </a:prstGeom>
          <a:noFill/>
        </p:spPr>
      </p:pic>
      <p:pic>
        <p:nvPicPr>
          <p:cNvPr id="6" name="Imagen 5" descr="logo chiqui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58" y="6225396"/>
            <a:ext cx="402972" cy="339601"/>
          </a:xfrm>
          <a:prstGeom prst="rect">
            <a:avLst/>
          </a:prstGeom>
          <a:noFill/>
          <a:ln>
            <a:noFill/>
          </a:ln>
        </p:spPr>
      </p:pic>
      <p:pic>
        <p:nvPicPr>
          <p:cNvPr id="9" name="25 Imagen" descr="Descripción: Logo">
            <a:extLst>
              <a:ext uri="{FF2B5EF4-FFF2-40B4-BE49-F238E27FC236}">
                <a16:creationId xmlns:a16="http://schemas.microsoft.com/office/drawing/2014/main" id="{4C86ABB6-75D8-47EE-A7F5-7F0697AB6EC3}"/>
              </a:ext>
            </a:extLst>
          </p:cNvPr>
          <p:cNvPicPr/>
          <p:nvPr/>
        </p:nvPicPr>
        <p:blipFill>
          <a:blip r:embed="rId5">
            <a:extLst>
              <a:ext uri="{28A0092B-C50C-407E-A947-70E740481C1C}">
                <a14:useLocalDpi xmlns:a14="http://schemas.microsoft.com/office/drawing/2010/main" val="0"/>
              </a:ext>
            </a:extLst>
          </a:blip>
          <a:srcRect r="65378"/>
          <a:stretch>
            <a:fillRect/>
          </a:stretch>
        </p:blipFill>
        <p:spPr bwMode="auto">
          <a:xfrm>
            <a:off x="8000713" y="132370"/>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54707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57751"/>
            <a:ext cx="402972" cy="339601"/>
          </a:xfrm>
          <a:prstGeom prst="rect">
            <a:avLst/>
          </a:prstGeom>
          <a:noFill/>
          <a:ln>
            <a:noFill/>
          </a:ln>
        </p:spPr>
      </p:pic>
      <p:sp>
        <p:nvSpPr>
          <p:cNvPr id="11" name="Rectangle 1">
            <a:extLst>
              <a:ext uri="{FF2B5EF4-FFF2-40B4-BE49-F238E27FC236}">
                <a16:creationId xmlns:a16="http://schemas.microsoft.com/office/drawing/2014/main" id="{CA77736C-89BB-4E79-A0A9-D6353867AEF4}"/>
              </a:ext>
            </a:extLst>
          </p:cNvPr>
          <p:cNvSpPr/>
          <p:nvPr/>
        </p:nvSpPr>
        <p:spPr>
          <a:xfrm>
            <a:off x="359532" y="202507"/>
            <a:ext cx="8424936" cy="4585871"/>
          </a:xfrm>
          <a:prstGeom prst="rect">
            <a:avLst/>
          </a:prstGeom>
        </p:spPr>
        <p:txBody>
          <a:bodyPr wrap="square">
            <a:spAutoFit/>
          </a:bodyPr>
          <a:lstStyle/>
          <a:p>
            <a:pPr algn="ctr">
              <a:lnSpc>
                <a:spcPct val="150000"/>
              </a:lnSpc>
            </a:pPr>
            <a:endParaRPr lang="es-MX" sz="2800" b="1" dirty="0">
              <a:latin typeface="Arial" panose="020B0604020202020204" pitchFamily="34" charset="0"/>
              <a:cs typeface="Arial" panose="020B0604020202020204" pitchFamily="34" charset="0"/>
            </a:endParaRPr>
          </a:p>
          <a:p>
            <a:pPr algn="ctr">
              <a:lnSpc>
                <a:spcPct val="150000"/>
              </a:lnSpc>
            </a:pPr>
            <a:endParaRPr lang="es-MX" sz="2800" b="1"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Trayecto Formativo: </a:t>
            </a:r>
          </a:p>
          <a:p>
            <a:pPr algn="ctr"/>
            <a:r>
              <a:rPr lang="es-MX" sz="2400" b="1" dirty="0">
                <a:solidFill>
                  <a:prstClr val="black"/>
                </a:solidFill>
                <a:latin typeface="Arial" panose="020B0604020202020204" pitchFamily="34" charset="0"/>
                <a:cs typeface="Arial" panose="020B0604020202020204" pitchFamily="34" charset="0"/>
              </a:rPr>
              <a:t>Formación para la enseñanza y el aprendizaje</a:t>
            </a:r>
          </a:p>
          <a:p>
            <a:pPr algn="ctr"/>
            <a:endParaRPr lang="es-MX" sz="3200" b="1" dirty="0">
              <a:solidFill>
                <a:prstClr val="black"/>
              </a:solidFill>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Carácter del Curso: Obligatorio</a:t>
            </a:r>
          </a:p>
          <a:p>
            <a:pPr algn="ctr"/>
            <a:endParaRPr lang="es-MX" sz="3200" b="1"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Horas: 6 por semana</a:t>
            </a:r>
          </a:p>
          <a:p>
            <a:pPr algn="ctr"/>
            <a:endParaRPr lang="es-MX" sz="2400" dirty="0">
              <a:solidFill>
                <a:prstClr val="black"/>
              </a:solidFill>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Créditos: 6.75</a:t>
            </a:r>
          </a:p>
        </p:txBody>
      </p:sp>
      <p:pic>
        <p:nvPicPr>
          <p:cNvPr id="10" name="Imagen 9"/>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16632"/>
            <a:ext cx="1818005" cy="899795"/>
          </a:xfrm>
          <a:prstGeom prst="rect">
            <a:avLst/>
          </a:prstGeom>
          <a:noFill/>
        </p:spPr>
      </p:pic>
      <p:pic>
        <p:nvPicPr>
          <p:cNvPr id="13" name="25 Imagen" descr="Descripción: Logo">
            <a:extLst>
              <a:ext uri="{FF2B5EF4-FFF2-40B4-BE49-F238E27FC236}">
                <a16:creationId xmlns:a16="http://schemas.microsoft.com/office/drawing/2014/main" id="{64A3B07A-9134-44A0-8B52-DD79FBFA3580}"/>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8BB48889-1FAB-425B-8D76-BA4C5D4109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07904" y="448816"/>
            <a:ext cx="1457325" cy="387896"/>
          </a:xfrm>
          <a:prstGeom prst="rect">
            <a:avLst/>
          </a:prstGeom>
          <a:noFill/>
        </p:spPr>
      </p:pic>
      <p:sp>
        <p:nvSpPr>
          <p:cNvPr id="14" name="Rectángulo 13">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187352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7F44CA-E60A-46BA-945D-34541BC545DD}"/>
              </a:ext>
            </a:extLst>
          </p:cNvPr>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899795"/>
          </a:xfrm>
          <a:prstGeom prst="rect">
            <a:avLst/>
          </a:prstGeom>
          <a:noFill/>
        </p:spPr>
      </p:pic>
      <p:pic>
        <p:nvPicPr>
          <p:cNvPr id="6" name="25 Imagen" descr="Descripción: Logo">
            <a:extLst>
              <a:ext uri="{FF2B5EF4-FFF2-40B4-BE49-F238E27FC236}">
                <a16:creationId xmlns:a16="http://schemas.microsoft.com/office/drawing/2014/main" id="{6414BBEE-E90D-4091-98ED-13C119896F5E}"/>
              </a:ext>
            </a:extLst>
          </p:cNvPr>
          <p:cNvPicPr/>
          <p:nvPr/>
        </p:nvPicPr>
        <p:blipFill>
          <a:blip r:embed="rId3" cstate="print">
            <a:extLst>
              <a:ext uri="{28A0092B-C50C-407E-A947-70E740481C1C}">
                <a14:useLocalDpi xmlns:a14="http://schemas.microsoft.com/office/drawing/2010/main" val="0"/>
              </a:ext>
            </a:extLst>
          </a:blip>
          <a:srcRect r="65378"/>
          <a:stretch>
            <a:fillRect/>
          </a:stretch>
        </p:blipFill>
        <p:spPr bwMode="auto">
          <a:xfrm>
            <a:off x="8172400" y="296375"/>
            <a:ext cx="536886" cy="57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5" descr="logo chiquito">
            <a:extLst>
              <a:ext uri="{FF2B5EF4-FFF2-40B4-BE49-F238E27FC236}">
                <a16:creationId xmlns:a16="http://schemas.microsoft.com/office/drawing/2014/main" id="{F447FF70-5268-4E03-9AFC-AE146DF1EC6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58" y="6498480"/>
            <a:ext cx="273494" cy="222449"/>
          </a:xfrm>
          <a:prstGeom prst="rect">
            <a:avLst/>
          </a:prstGeom>
          <a:noFill/>
          <a:ln>
            <a:noFill/>
          </a:ln>
        </p:spPr>
      </p:pic>
      <p:pic>
        <p:nvPicPr>
          <p:cNvPr id="9" name="Imagen 5" descr="logo chiquito">
            <a:extLst>
              <a:ext uri="{FF2B5EF4-FFF2-40B4-BE49-F238E27FC236}">
                <a16:creationId xmlns:a16="http://schemas.microsoft.com/office/drawing/2014/main" id="{05C75D00-B9AD-43C3-A2CD-78283F3BF2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058" y="6428796"/>
            <a:ext cx="402972" cy="292133"/>
          </a:xfrm>
          <a:prstGeom prst="rect">
            <a:avLst/>
          </a:prstGeom>
          <a:noFill/>
          <a:ln>
            <a:noFill/>
          </a:ln>
        </p:spPr>
      </p:pic>
      <p:pic>
        <p:nvPicPr>
          <p:cNvPr id="2" name="Marcador de contenido 1"/>
          <p:cNvPicPr>
            <a:picLocks noGrp="1" noChangeAspect="1"/>
          </p:cNvPicPr>
          <p:nvPr>
            <p:ph sz="quarter" idx="13"/>
          </p:nvPr>
        </p:nvPicPr>
        <p:blipFill rotWithShape="1">
          <a:blip r:embed="rId6"/>
          <a:srcRect l="29000" t="22975" r="29000" b="33947"/>
          <a:stretch/>
        </p:blipFill>
        <p:spPr>
          <a:xfrm>
            <a:off x="467544" y="1484784"/>
            <a:ext cx="7488832" cy="4104455"/>
          </a:xfrm>
          <a:prstGeom prst="rect">
            <a:avLst/>
          </a:prstGeom>
        </p:spPr>
      </p:pic>
      <p:sp>
        <p:nvSpPr>
          <p:cNvPr id="10" name="Rectángulo 9">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
        <p:nvSpPr>
          <p:cNvPr id="11" name="Rectángulo 10"/>
          <p:cNvSpPr/>
          <p:nvPr/>
        </p:nvSpPr>
        <p:spPr>
          <a:xfrm>
            <a:off x="1115616" y="844750"/>
            <a:ext cx="6480720" cy="707886"/>
          </a:xfrm>
          <a:prstGeom prst="rect">
            <a:avLst/>
          </a:prstGeom>
        </p:spPr>
        <p:txBody>
          <a:bodyPr wrap="square">
            <a:spAutoFit/>
          </a:bodyPr>
          <a:lstStyle/>
          <a:p>
            <a:pPr algn="ctr"/>
            <a:r>
              <a:rPr lang="es-ES" altLang="es-ES" sz="2000" b="1" cap="all" dirty="0">
                <a:ln w="3175" cmpd="sng">
                  <a:noFill/>
                </a:ln>
                <a:solidFill>
                  <a:prstClr val="black"/>
                </a:solidFill>
                <a:latin typeface="Arial" panose="020B0604020202020204" pitchFamily="34" charset="0"/>
                <a:ea typeface="ヒラギノ角ゴ Pro W3" pitchFamily="123" charset="-128"/>
                <a:cs typeface="Arial" panose="020B0604020202020204" pitchFamily="34" charset="0"/>
              </a:rPr>
              <a:t>Acuerdos de evaluación PARA LA ACREDITACIÓN</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56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381328"/>
            <a:ext cx="402972" cy="339601"/>
          </a:xfrm>
          <a:prstGeom prst="rect">
            <a:avLst/>
          </a:prstGeom>
          <a:noFill/>
          <a:ln>
            <a:noFill/>
          </a:ln>
        </p:spPr>
      </p:pic>
      <p:pic>
        <p:nvPicPr>
          <p:cNvPr id="11" name="Imagen 10"/>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1251" y="129621"/>
            <a:ext cx="1818005" cy="899795"/>
          </a:xfrm>
          <a:prstGeom prst="rect">
            <a:avLst/>
          </a:prstGeom>
          <a:noFill/>
        </p:spPr>
      </p:pic>
      <p:pic>
        <p:nvPicPr>
          <p:cNvPr id="12" name="25 Imagen" descr="Descripción: Logo">
            <a:extLst>
              <a:ext uri="{FF2B5EF4-FFF2-40B4-BE49-F238E27FC236}">
                <a16:creationId xmlns:a16="http://schemas.microsoft.com/office/drawing/2014/main" id="{D7031F94-E5C2-41C1-A819-EE25BD493D86}"/>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
        <p:nvSpPr>
          <p:cNvPr id="2" name="CuadroTexto 1"/>
          <p:cNvSpPr txBox="1"/>
          <p:nvPr/>
        </p:nvSpPr>
        <p:spPr>
          <a:xfrm>
            <a:off x="755576" y="1844824"/>
            <a:ext cx="6840760" cy="1107996"/>
          </a:xfrm>
          <a:prstGeom prst="rect">
            <a:avLst/>
          </a:prstGeom>
          <a:noFill/>
        </p:spPr>
        <p:txBody>
          <a:bodyPr wrap="square" rtlCol="0">
            <a:spAutoFit/>
          </a:bodyPr>
          <a:lstStyle/>
          <a:p>
            <a:r>
              <a:rPr lang="es-MX" sz="6600" dirty="0" smtClean="0">
                <a:latin typeface="Arial" panose="020B0604020202020204" pitchFamily="34" charset="0"/>
                <a:cs typeface="Arial" panose="020B0604020202020204" pitchFamily="34" charset="0"/>
              </a:rPr>
              <a:t>GRACIAS!!!!</a:t>
            </a:r>
            <a:endParaRPr lang="es-MX"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28289"/>
            <a:ext cx="7886700" cy="1325563"/>
          </a:xfrm>
        </p:spPr>
        <p:txBody>
          <a:bodyPr>
            <a:normAutofit/>
          </a:bodyPr>
          <a:lstStyle/>
          <a:p>
            <a:pPr algn="ctr"/>
            <a:r>
              <a:rPr lang="es-MX" sz="3200" b="1" dirty="0" smtClean="0"/>
              <a:t>Propósito:</a:t>
            </a:r>
            <a:r>
              <a:rPr lang="es-MX" sz="3600" b="1" u="sng" dirty="0" smtClean="0"/>
              <a:t> </a:t>
            </a:r>
            <a:endParaRPr lang="es-MX" sz="3600" b="1" u="sng" dirty="0"/>
          </a:p>
        </p:txBody>
      </p:sp>
      <p:sp>
        <p:nvSpPr>
          <p:cNvPr id="10" name="Marcador de contenido 9">
            <a:extLst>
              <a:ext uri="{FF2B5EF4-FFF2-40B4-BE49-F238E27FC236}">
                <a16:creationId xmlns:a16="http://schemas.microsoft.com/office/drawing/2014/main" id="{CC42D005-0E2C-4CD1-81DB-5E345A69E83A}"/>
              </a:ext>
            </a:extLst>
          </p:cNvPr>
          <p:cNvSpPr>
            <a:spLocks noGrp="1"/>
          </p:cNvSpPr>
          <p:nvPr>
            <p:ph sz="quarter" idx="13"/>
          </p:nvPr>
        </p:nvSpPr>
        <p:spPr/>
        <p:txBody>
          <a:bodyPr>
            <a:normAutofit fontScale="77500" lnSpcReduction="20000"/>
          </a:bodyPr>
          <a:lstStyle/>
          <a:p>
            <a:endParaRPr lang="es-MX" sz="1800" dirty="0"/>
          </a:p>
          <a:p>
            <a:pPr algn="just"/>
            <a:r>
              <a:rPr lang="es-MX" sz="1800" dirty="0">
                <a:effectLst/>
                <a:latin typeface="Arial" panose="020B0604020202020204" pitchFamily="34" charset="0"/>
                <a:ea typeface="Calibri" panose="020F0502020204030204" pitchFamily="34" charset="0"/>
                <a:cs typeface="Arial" panose="020B0604020202020204" pitchFamily="34" charset="0"/>
              </a:rPr>
              <a:t>Qué las estudiantes comprendan el papel de la educación física como una forma de intervención educativa que se manifiesta como una práctica social y cultural que utiliza la motricidad desde sus distintas manifestaciones para el logro de sus propósitos en la escuela, el desarrollo integral de los niños y el fomento a la salud. </a:t>
            </a:r>
            <a:endParaRPr lang="es-MX"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 Desarrollar  capacidades para promover el cuidado en las niñas y los niños, el cuidado de su cuerpo hacia una vida saludable y su desarrollo motriz desde los primeros años de vida a través del conocimiento y práctica de la educación física.</a:t>
            </a:r>
          </a:p>
          <a:p>
            <a:pPr algn="just"/>
            <a:r>
              <a:rPr lang="es-MX" sz="1800" dirty="0">
                <a:latin typeface="Arial" panose="020B0604020202020204" pitchFamily="34" charset="0"/>
                <a:cs typeface="Arial" panose="020B0604020202020204" pitchFamily="34" charset="0"/>
              </a:rPr>
              <a:t>Favorecer la creación de ambientes  de aprendizaje orientados hacia el respeto ala diferencia y la participación mediante propuestas acordes al contexto las características y demandas  de los alumnos.</a:t>
            </a:r>
          </a:p>
          <a:p>
            <a:endParaRPr lang="es-MX" sz="2400" dirty="0"/>
          </a:p>
        </p:txBody>
      </p:sp>
      <p:pic>
        <p:nvPicPr>
          <p:cNvPr id="5" name="Imagen 4"/>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827584" y="188640"/>
            <a:ext cx="1818005" cy="899795"/>
          </a:xfrm>
          <a:prstGeom prst="rect">
            <a:avLst/>
          </a:prstGeom>
          <a:noFill/>
        </p:spPr>
      </p:pic>
      <p:pic>
        <p:nvPicPr>
          <p:cNvPr id="8" name="Imagen 5" descr="logo chi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016856"/>
            <a:ext cx="402972" cy="339601"/>
          </a:xfrm>
          <a:prstGeom prst="rect">
            <a:avLst/>
          </a:prstGeom>
          <a:noFill/>
          <a:ln>
            <a:noFill/>
          </a:ln>
        </p:spPr>
      </p:pic>
      <p:pic>
        <p:nvPicPr>
          <p:cNvPr id="9" name="25 Imagen" descr="Descripción: Logo">
            <a:extLst>
              <a:ext uri="{FF2B5EF4-FFF2-40B4-BE49-F238E27FC236}">
                <a16:creationId xmlns:a16="http://schemas.microsoft.com/office/drawing/2014/main" id="{3BE27C6F-E0D8-4A1F-AAAF-E6B4E79C55C3}"/>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78621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58" y="6211527"/>
            <a:ext cx="402972" cy="339601"/>
          </a:xfrm>
          <a:prstGeom prst="rect">
            <a:avLst/>
          </a:prstGeom>
          <a:noFill/>
          <a:ln>
            <a:noFill/>
          </a:ln>
        </p:spPr>
      </p:pic>
      <p:sp>
        <p:nvSpPr>
          <p:cNvPr id="8" name="Rectangle 2">
            <a:extLst>
              <a:ext uri="{FF2B5EF4-FFF2-40B4-BE49-F238E27FC236}">
                <a16:creationId xmlns:a16="http://schemas.microsoft.com/office/drawing/2014/main" id="{DD0A713C-1633-4514-894E-97AE3CCEBE10}"/>
              </a:ext>
            </a:extLst>
          </p:cNvPr>
          <p:cNvSpPr/>
          <p:nvPr/>
        </p:nvSpPr>
        <p:spPr>
          <a:xfrm>
            <a:off x="539552" y="856215"/>
            <a:ext cx="8439474" cy="5232202"/>
          </a:xfrm>
          <a:prstGeom prst="rect">
            <a:avLst/>
          </a:prstGeom>
        </p:spPr>
        <p:txBody>
          <a:bodyPr wrap="square">
            <a:spAutoFit/>
          </a:bodyPr>
          <a:lstStyle/>
          <a:p>
            <a:pPr algn="ctr"/>
            <a:endParaRPr lang="es-MX" sz="2400" b="1" dirty="0">
              <a:latin typeface="Arial" panose="020B0604020202020204" pitchFamily="34" charset="0"/>
              <a:cs typeface="Arial" panose="020B0604020202020204" pitchFamily="34" charset="0"/>
            </a:endParaRPr>
          </a:p>
          <a:p>
            <a:pPr algn="ctr"/>
            <a:r>
              <a:rPr lang="es-MX" sz="2000" b="1" dirty="0">
                <a:latin typeface="Arial" panose="020B0604020202020204" pitchFamily="34" charset="0"/>
                <a:cs typeface="Arial" panose="020B0604020202020204" pitchFamily="34" charset="0"/>
              </a:rPr>
              <a:t>Curso antecedente: </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Desarrollo  y aprendizaje</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Planeación y evaluación de la enseñanza y el aprendizaje</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Educación socioemocional</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Atención a la diversidad</a:t>
            </a: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rPr>
              <a:t>Educación Inclusiva</a:t>
            </a:r>
            <a:endParaRPr lang="es-MX" sz="2000" b="1" dirty="0">
              <a:latin typeface="Arial" panose="020B0604020202020204" pitchFamily="34" charset="0"/>
              <a:cs typeface="Arial" panose="020B0604020202020204" pitchFamily="34" charset="0"/>
            </a:endParaRPr>
          </a:p>
          <a:p>
            <a:pPr algn="ctr"/>
            <a:endParaRPr lang="es-MX" sz="2000" b="1" dirty="0">
              <a:latin typeface="Arial" panose="020B0604020202020204" pitchFamily="34" charset="0"/>
              <a:cs typeface="Arial" panose="020B0604020202020204" pitchFamily="34" charset="0"/>
            </a:endParaRPr>
          </a:p>
          <a:p>
            <a:pPr algn="ctr"/>
            <a:r>
              <a:rPr lang="es-MX" sz="2000" b="1" dirty="0">
                <a:latin typeface="Arial" panose="020B0604020202020204" pitchFamily="34" charset="0"/>
                <a:cs typeface="Arial" panose="020B0604020202020204" pitchFamily="34" charset="0"/>
              </a:rPr>
              <a:t>Cursos Subsecuente:</a:t>
            </a:r>
            <a:endParaRPr lang="es-MX" sz="2000" dirty="0">
              <a:latin typeface="Arial" panose="020B0604020202020204" pitchFamily="34" charset="0"/>
              <a:cs typeface="Arial" panose="020B0604020202020204" pitchFamily="34" charset="0"/>
            </a:endParaRPr>
          </a:p>
          <a:p>
            <a:pPr algn="ctr">
              <a:lnSpc>
                <a:spcPct val="150000"/>
              </a:lnSpc>
            </a:pPr>
            <a:r>
              <a:rPr lang="es-MX" sz="2000" dirty="0">
                <a:cs typeface="Arial" panose="020B0604020202020204" pitchFamily="34" charset="0"/>
              </a:rPr>
              <a:t> </a:t>
            </a:r>
            <a:r>
              <a:rPr lang="es-MX" sz="2000" b="1" dirty="0">
                <a:cs typeface="Arial" panose="020B0604020202020204" pitchFamily="34" charset="0"/>
              </a:rPr>
              <a:t>Vinculación del curso con otros del mismo semestre:</a:t>
            </a:r>
          </a:p>
          <a:p>
            <a:pPr marL="342900" indent="-342900">
              <a:lnSpc>
                <a:spcPct val="150000"/>
              </a:lnSpc>
              <a:buFont typeface="Arial" panose="020B0604020202020204" pitchFamily="34" charset="0"/>
              <a:buChar char="•"/>
            </a:pPr>
            <a:r>
              <a:rPr lang="es-MX" sz="2000" b="1" dirty="0">
                <a:cs typeface="Arial" panose="020B0604020202020204" pitchFamily="34" charset="0"/>
              </a:rPr>
              <a:t> </a:t>
            </a:r>
            <a:r>
              <a:rPr lang="es-MX" sz="2000" dirty="0">
                <a:cs typeface="Arial" panose="020B0604020202020204" pitchFamily="34" charset="0"/>
              </a:rPr>
              <a:t>Aprendizaje en el servicio.</a:t>
            </a:r>
          </a:p>
          <a:p>
            <a:pPr marL="342900" indent="-342900">
              <a:lnSpc>
                <a:spcPct val="150000"/>
              </a:lnSpc>
              <a:buFont typeface="Arial" panose="020B0604020202020204" pitchFamily="34" charset="0"/>
              <a:buChar char="•"/>
            </a:pPr>
            <a:r>
              <a:rPr lang="es-MX" sz="2000" b="0" i="0" dirty="0">
                <a:solidFill>
                  <a:srgbClr val="000000"/>
                </a:solidFill>
                <a:effectLst/>
              </a:rPr>
              <a:t>Gestión educativa centrada en la mejora del aprendizaje</a:t>
            </a:r>
            <a:endParaRPr lang="es-MX" sz="2000" b="1" dirty="0">
              <a:cs typeface="Arial" panose="020B0604020202020204" pitchFamily="34" charset="0"/>
            </a:endParaRPr>
          </a:p>
          <a:p>
            <a:pPr>
              <a:lnSpc>
                <a:spcPct val="150000"/>
              </a:lnSpc>
            </a:pPr>
            <a:endParaRPr lang="es-MX" sz="1200" b="1" dirty="0">
              <a:latin typeface="Arial" panose="020B0604020202020204" pitchFamily="34" charset="0"/>
              <a:cs typeface="Arial" panose="020B0604020202020204" pitchFamily="34" charset="0"/>
            </a:endParaRPr>
          </a:p>
          <a:p>
            <a:pPr>
              <a:lnSpc>
                <a:spcPct val="150000"/>
              </a:lnSpc>
            </a:pPr>
            <a:endParaRPr lang="es-MX" sz="2800" dirty="0">
              <a:solidFill>
                <a:prstClr val="black"/>
              </a:solidFill>
              <a:latin typeface="Arial" panose="020B0604020202020204" pitchFamily="34" charset="0"/>
              <a:cs typeface="Arial" panose="020B0604020202020204" pitchFamily="34"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3" name="25 Imagen" descr="Descripción: Logo">
            <a:extLst>
              <a:ext uri="{FF2B5EF4-FFF2-40B4-BE49-F238E27FC236}">
                <a16:creationId xmlns:a16="http://schemas.microsoft.com/office/drawing/2014/main" id="{0468093F-51C4-45ED-A962-A88DCA1E7611}"/>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62948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5980670"/>
            <a:ext cx="941419" cy="400658"/>
          </a:xfrm>
          <a:prstGeom prst="rect">
            <a:avLst/>
          </a:prstGeom>
          <a:noFill/>
        </p:spPr>
        <p:txBody>
          <a:bodyPr wrap="square" rtlCol="0">
            <a:spAutoFit/>
          </a:bodyPr>
          <a:lstStyle/>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ENEP-ST19</a:t>
            </a:r>
          </a:p>
          <a:p>
            <a:pPr eaLnBrk="0" fontAlgn="base" hangingPunct="0">
              <a:spcBef>
                <a:spcPct val="0"/>
              </a:spcBef>
              <a:spcAft>
                <a:spcPct val="0"/>
              </a:spcAft>
            </a:pPr>
            <a:r>
              <a:rPr lang="es-ES_tradnl" sz="1000" dirty="0">
                <a:solidFill>
                  <a:prstClr val="white"/>
                </a:solidFill>
                <a:latin typeface="News Gothic MT" charset="0"/>
                <a:ea typeface="ヒラギノ角ゴ Pro W3" pitchFamily="123" charset="-128"/>
              </a:rPr>
              <a:t>V00/012017</a:t>
            </a:r>
            <a:endParaRPr lang="es-ES" sz="1000" dirty="0">
              <a:solidFill>
                <a:prstClr val="white"/>
              </a:solidFill>
              <a:latin typeface="News Gothic MT" charset="0"/>
              <a:ea typeface="ヒラギノ角ゴ Pro W3" pitchFamily="123" charset="-128"/>
            </a:endParaRPr>
          </a:p>
        </p:txBody>
      </p:sp>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980671"/>
            <a:ext cx="402972" cy="400658"/>
          </a:xfrm>
          <a:prstGeom prst="rect">
            <a:avLst/>
          </a:prstGeom>
          <a:noFill/>
          <a:ln>
            <a:noFill/>
          </a:ln>
        </p:spPr>
      </p:pic>
      <p:sp>
        <p:nvSpPr>
          <p:cNvPr id="7" name="Rectangle 2">
            <a:extLst>
              <a:ext uri="{FF2B5EF4-FFF2-40B4-BE49-F238E27FC236}">
                <a16:creationId xmlns:a16="http://schemas.microsoft.com/office/drawing/2014/main" id="{2294000F-85A3-49F0-B502-928DFACA0C3F}"/>
              </a:ext>
            </a:extLst>
          </p:cNvPr>
          <p:cNvSpPr/>
          <p:nvPr/>
        </p:nvSpPr>
        <p:spPr>
          <a:xfrm>
            <a:off x="976297" y="614293"/>
            <a:ext cx="7181565" cy="8217634"/>
          </a:xfrm>
          <a:prstGeom prst="rect">
            <a:avLst/>
          </a:prstGeom>
        </p:spPr>
        <p:txBody>
          <a:bodyPr wrap="square">
            <a:spAutoFit/>
          </a:bodyPr>
          <a:lstStyle/>
          <a:p>
            <a:pPr algn="ctr"/>
            <a:r>
              <a:rPr lang="es-MX" dirty="0">
                <a:solidFill>
                  <a:prstClr val="black"/>
                </a:solidFill>
                <a:latin typeface="Calibri"/>
              </a:rPr>
              <a:t> </a:t>
            </a:r>
            <a:endParaRPr lang="es-MX" sz="2400" b="1" dirty="0">
              <a:solidFill>
                <a:srgbClr val="FF0000"/>
              </a:solidFill>
              <a:latin typeface="Arial" panose="020B0604020202020204" pitchFamily="34" charset="0"/>
              <a:cs typeface="Arial" panose="020B0604020202020204" pitchFamily="34" charset="0"/>
            </a:endParaRPr>
          </a:p>
          <a:p>
            <a:pPr lvl="0" algn="ctr"/>
            <a:r>
              <a:rPr lang="es-MX" sz="2000" dirty="0">
                <a:solidFill>
                  <a:prstClr val="black"/>
                </a:solidFill>
                <a:latin typeface="Arial" panose="020B0604020202020204" pitchFamily="34" charset="0"/>
                <a:cs typeface="Arial" panose="020B0604020202020204" pitchFamily="34" charset="0"/>
              </a:rPr>
              <a:t> </a:t>
            </a:r>
            <a:r>
              <a:rPr lang="es-MX" sz="2400" b="1" dirty="0">
                <a:latin typeface="Arial" panose="020B0604020202020204" pitchFamily="34" charset="0"/>
                <a:cs typeface="Arial" panose="020B0604020202020204" pitchFamily="34" charset="0"/>
              </a:rPr>
              <a:t>Descripción General del Curso</a:t>
            </a:r>
          </a:p>
          <a:p>
            <a:pPr lvl="0"/>
            <a:endParaRPr lang="es-MX" sz="2400" b="1" dirty="0">
              <a:latin typeface="Arial" panose="020B0604020202020204" pitchFamily="34" charset="0"/>
              <a:cs typeface="Arial" panose="020B0604020202020204" pitchFamily="34" charset="0"/>
            </a:endParaRPr>
          </a:p>
          <a:p>
            <a:pPr lvl="0" algn="just"/>
            <a:r>
              <a:rPr lang="es-MX" sz="1600" dirty="0">
                <a:latin typeface="Arial" panose="020B0604020202020204" pitchFamily="34" charset="0"/>
                <a:cs typeface="Arial" panose="020B0604020202020204" pitchFamily="34" charset="0"/>
              </a:rPr>
              <a:t>El curso aporta perspectivas teóricas recientes para que el estudiante  comprenda el papel de la educación física como una forma de intervención educativa que se manifieste como una práctica social y cultural que utiliza la motricidad desde sus distintas manifestaciones para el logro de sus propósitos en la escuela  el desarrollo integral de los niños y el fomento de la salud.</a:t>
            </a:r>
          </a:p>
          <a:p>
            <a:pPr lvl="0" algn="just"/>
            <a:r>
              <a:rPr lang="es-MX" sz="1600" dirty="0">
                <a:latin typeface="Arial" panose="020B0604020202020204" pitchFamily="34" charset="0"/>
                <a:cs typeface="Arial" panose="020B0604020202020204" pitchFamily="34" charset="0"/>
              </a:rPr>
              <a:t>Ofrece  herramientas para la intervención pedagógica en la se promueva el desarrollo motriz del niño en el preescolar a través de diversas estrategias como el juego motor y actividades ludo motrices. Desde esta perspectiva se busca contribuir a la formación  profesional del estudiante normalista a partir de una visión integradora que articule los aspectos físicos y motrices con la práctica .así  como los aprendizajes  y saberes propios del campo disciplinar.</a:t>
            </a: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a:p>
            <a:pPr lvl="0" algn="ctr"/>
            <a:endParaRPr lang="es-MX" b="1" u="sng" dirty="0">
              <a:latin typeface="Arial" panose="020B0604020202020204" pitchFamily="34" charset="0"/>
              <a:cs typeface="Arial" panose="020B0604020202020204" pitchFamily="34"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3" name="25 Imagen" descr="Descripción: Logo">
            <a:extLst>
              <a:ext uri="{FF2B5EF4-FFF2-40B4-BE49-F238E27FC236}">
                <a16:creationId xmlns:a16="http://schemas.microsoft.com/office/drawing/2014/main" id="{223D3AC4-82B8-4BF7-9894-44E1B81A4CCA}"/>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67928"/>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84948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descr="logo chiquit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329759"/>
            <a:ext cx="402972" cy="339601"/>
          </a:xfrm>
          <a:prstGeom prst="rect">
            <a:avLst/>
          </a:prstGeom>
          <a:noFill/>
          <a:ln>
            <a:noFill/>
          </a:ln>
        </p:spPr>
      </p:pic>
      <p:sp>
        <p:nvSpPr>
          <p:cNvPr id="3" name="Rectángulo 2"/>
          <p:cNvSpPr/>
          <p:nvPr/>
        </p:nvSpPr>
        <p:spPr>
          <a:xfrm>
            <a:off x="654492" y="1021732"/>
            <a:ext cx="8064896" cy="5262979"/>
          </a:xfrm>
          <a:prstGeom prst="rect">
            <a:avLst/>
          </a:prstGeom>
        </p:spPr>
        <p:txBody>
          <a:bodyPr wrap="square">
            <a:spAutoFit/>
          </a:bodyPr>
          <a:lstStyle/>
          <a:p>
            <a:pPr algn="just"/>
            <a:r>
              <a:rPr lang="es-MX" sz="1400" dirty="0">
                <a:latin typeface="Arial" panose="020B0604020202020204" pitchFamily="34" charset="0"/>
                <a:cs typeface="Arial" panose="020B0604020202020204" pitchFamily="34" charset="0"/>
              </a:rPr>
              <a:t>Competencias del perfil de egreso a las que contribuye el curso </a:t>
            </a:r>
          </a:p>
          <a:p>
            <a:pPr algn="just"/>
            <a:r>
              <a:rPr lang="es-MX" sz="1400" dirty="0">
                <a:latin typeface="Arial" panose="020B0604020202020204" pitchFamily="34" charset="0"/>
                <a:cs typeface="Arial" panose="020B0604020202020204" pitchFamily="34" charset="0"/>
              </a:rPr>
              <a:t>Competencias genéricas.</a:t>
            </a:r>
          </a:p>
          <a:p>
            <a:pPr algn="just"/>
            <a:r>
              <a:rPr lang="es-MX" sz="1400" dirty="0" smtClean="0">
                <a:latin typeface="Arial" panose="020B0604020202020204" pitchFamily="34" charset="0"/>
                <a:cs typeface="Arial" panose="020B0604020202020204" pitchFamily="34" charset="0"/>
              </a:rPr>
              <a:t>*Soluciona </a:t>
            </a:r>
            <a:r>
              <a:rPr lang="es-MX" sz="1400" dirty="0">
                <a:latin typeface="Arial" panose="020B0604020202020204" pitchFamily="34" charset="0"/>
                <a:cs typeface="Arial" panose="020B0604020202020204" pitchFamily="34" charset="0"/>
              </a:rPr>
              <a:t>problemas y toma decisiones utilizando su pensamiento crítico y </a:t>
            </a:r>
          </a:p>
          <a:p>
            <a:pPr algn="just"/>
            <a:r>
              <a:rPr lang="es-MX" sz="1400" dirty="0">
                <a:latin typeface="Arial" panose="020B0604020202020204" pitchFamily="34" charset="0"/>
                <a:cs typeface="Arial" panose="020B0604020202020204" pitchFamily="34" charset="0"/>
              </a:rPr>
              <a:t>  creativo. </a:t>
            </a:r>
            <a:endParaRPr lang="es-MX" sz="1400" dirty="0" smtClean="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*Aprende </a:t>
            </a:r>
            <a:r>
              <a:rPr lang="es-MX" sz="1400" dirty="0">
                <a:latin typeface="Arial" panose="020B0604020202020204" pitchFamily="34" charset="0"/>
                <a:cs typeface="Arial" panose="020B0604020202020204" pitchFamily="34" charset="0"/>
              </a:rPr>
              <a:t>de manera autónoma y muestra iniciativa para autorregularse y </a:t>
            </a:r>
            <a:r>
              <a:rPr lang="es-MX" sz="1400" dirty="0" smtClean="0">
                <a:latin typeface="Arial" panose="020B0604020202020204" pitchFamily="34" charset="0"/>
                <a:cs typeface="Arial" panose="020B0604020202020204" pitchFamily="34" charset="0"/>
              </a:rPr>
              <a:t>fortalecer  </a:t>
            </a:r>
            <a:r>
              <a:rPr lang="es-MX" sz="1400" dirty="0">
                <a:latin typeface="Arial" panose="020B0604020202020204" pitchFamily="34" charset="0"/>
                <a:cs typeface="Arial" panose="020B0604020202020204" pitchFamily="34" charset="0"/>
              </a:rPr>
              <a:t>su desarrollo personal.</a:t>
            </a:r>
          </a:p>
          <a:p>
            <a:pPr algn="just"/>
            <a:r>
              <a:rPr lang="es-MX" sz="1400" dirty="0" smtClean="0">
                <a:latin typeface="Arial" panose="020B0604020202020204" pitchFamily="34" charset="0"/>
                <a:cs typeface="Arial" panose="020B0604020202020204" pitchFamily="34" charset="0"/>
              </a:rPr>
              <a:t>*Colabora </a:t>
            </a:r>
            <a:r>
              <a:rPr lang="es-MX" sz="1400" dirty="0">
                <a:latin typeface="Arial" panose="020B0604020202020204" pitchFamily="34" charset="0"/>
                <a:cs typeface="Arial" panose="020B0604020202020204" pitchFamily="34" charset="0"/>
              </a:rPr>
              <a:t>con diversos actores para generar proyectos innovadores de impacto social y </a:t>
            </a:r>
            <a:r>
              <a:rPr lang="es-MX" sz="1400" dirty="0" smtClean="0">
                <a:latin typeface="Arial" panose="020B0604020202020204" pitchFamily="34" charset="0"/>
                <a:cs typeface="Arial" panose="020B0604020202020204" pitchFamily="34" charset="0"/>
              </a:rPr>
              <a:t>educativo.</a:t>
            </a:r>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Utiliza las tecnologías de la información y la comunicación de manera crítica. </a:t>
            </a:r>
          </a:p>
          <a:p>
            <a:pPr algn="just"/>
            <a:r>
              <a:rPr lang="es-MX" sz="1400" dirty="0" smtClean="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Aplica sus habilidades lingüísticas y comunicativas en diversos contextos. </a:t>
            </a:r>
          </a:p>
          <a:p>
            <a:pPr algn="just"/>
            <a:r>
              <a:rPr lang="es-MX" sz="1400" b="1" dirty="0" smtClean="0">
                <a:latin typeface="Arial" panose="020B0604020202020204" pitchFamily="34" charset="0"/>
                <a:cs typeface="Arial" panose="020B0604020202020204" pitchFamily="34" charset="0"/>
              </a:rPr>
              <a:t>Competencias profesionales</a:t>
            </a:r>
          </a:p>
          <a:p>
            <a:pPr algn="just"/>
            <a:r>
              <a:rPr lang="es-MX" sz="1400" b="1" dirty="0">
                <a:latin typeface="Arial" panose="020B0604020202020204" pitchFamily="34" charset="0"/>
                <a:cs typeface="Arial" panose="020B0604020202020204" pitchFamily="34" charset="0"/>
              </a:rPr>
              <a:t>*</a:t>
            </a:r>
            <a:r>
              <a:rPr lang="es-MX" sz="1400" dirty="0" smtClean="0">
                <a:latin typeface="Arial" panose="020B0604020202020204" pitchFamily="34" charset="0"/>
                <a:cs typeface="Arial" panose="020B0604020202020204" pitchFamily="34" charset="0"/>
              </a:rPr>
              <a:t>Detecta </a:t>
            </a:r>
            <a:r>
              <a:rPr lang="es-MX" sz="1400" dirty="0">
                <a:latin typeface="Arial" panose="020B0604020202020204" pitchFamily="34" charset="0"/>
                <a:cs typeface="Arial" panose="020B0604020202020204" pitchFamily="34" charset="0"/>
              </a:rPr>
              <a:t>los procesos de aprendizaje de sus alumnos para favorecer su desarrollo cognitivo y socioemocional.</a:t>
            </a:r>
          </a:p>
          <a:p>
            <a:pPr algn="just"/>
            <a:r>
              <a:rPr lang="es-MX" sz="1400" dirty="0" smtClean="0">
                <a:latin typeface="Arial" panose="020B0604020202020204" pitchFamily="34" charset="0"/>
                <a:cs typeface="Arial" panose="020B0604020202020204" pitchFamily="34" charset="0"/>
              </a:rPr>
              <a:t>*Aplica </a:t>
            </a:r>
            <a:r>
              <a:rPr lang="es-MX" sz="1400" dirty="0">
                <a:latin typeface="Arial" panose="020B0604020202020204" pitchFamily="34" charset="0"/>
                <a:cs typeface="Arial" panose="020B0604020202020204" pitchFamily="34" charset="0"/>
              </a:rPr>
              <a:t>el plan y programas de estudio para alcanzar los propósitos </a:t>
            </a:r>
            <a:r>
              <a:rPr lang="es-MX" sz="1400" dirty="0" smtClean="0">
                <a:latin typeface="Arial" panose="020B0604020202020204" pitchFamily="34" charset="0"/>
                <a:cs typeface="Arial" panose="020B0604020202020204" pitchFamily="34" charset="0"/>
              </a:rPr>
              <a:t>educativos  </a:t>
            </a:r>
            <a:r>
              <a:rPr lang="es-MX" sz="1400" dirty="0">
                <a:latin typeface="Arial" panose="020B0604020202020204" pitchFamily="34" charset="0"/>
                <a:cs typeface="Arial" panose="020B0604020202020204" pitchFamily="34" charset="0"/>
              </a:rPr>
              <a:t>y contribuir al pleno desenvolvimiento de las capacidades de sus alumnos.</a:t>
            </a:r>
          </a:p>
          <a:p>
            <a:pPr algn="just"/>
            <a:r>
              <a:rPr lang="es-MX" sz="1400" dirty="0" smtClean="0">
                <a:latin typeface="Arial" panose="020B0604020202020204" pitchFamily="34" charset="0"/>
                <a:cs typeface="Arial" panose="020B0604020202020204" pitchFamily="34" charset="0"/>
              </a:rPr>
              <a:t>*Diseña </a:t>
            </a:r>
            <a:r>
              <a:rPr lang="es-MX" sz="1400" dirty="0">
                <a:latin typeface="Arial" panose="020B0604020202020204" pitchFamily="34" charset="0"/>
                <a:cs typeface="Arial" panose="020B0604020202020204" pitchFamily="34" charset="0"/>
              </a:rPr>
              <a:t>planeaciones aplicando sus conocimientos curriculares, psicopedagógicos</a:t>
            </a:r>
            <a:r>
              <a:rPr lang="es-MX" sz="1400" dirty="0" smtClean="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disciplinares, didácticos y tecnológicos para propiciar espacios de </a:t>
            </a:r>
            <a:r>
              <a:rPr lang="es-MX" sz="1400" dirty="0" smtClean="0">
                <a:latin typeface="Arial" panose="020B0604020202020204" pitchFamily="34" charset="0"/>
                <a:cs typeface="Arial" panose="020B0604020202020204" pitchFamily="34" charset="0"/>
              </a:rPr>
              <a:t>aprendizaje  </a:t>
            </a:r>
            <a:r>
              <a:rPr lang="es-MX" sz="1400" dirty="0">
                <a:latin typeface="Arial" panose="020B0604020202020204" pitchFamily="34" charset="0"/>
                <a:cs typeface="Arial" panose="020B0604020202020204" pitchFamily="34" charset="0"/>
              </a:rPr>
              <a:t>incluyentes que respondan a las necesidades de todos los alumnos en el marco </a:t>
            </a:r>
            <a:r>
              <a:rPr lang="es-MX" sz="1400" dirty="0" smtClean="0">
                <a:latin typeface="Arial" panose="020B0604020202020204" pitchFamily="34" charset="0"/>
                <a:cs typeface="Arial" panose="020B0604020202020204" pitchFamily="34" charset="0"/>
              </a:rPr>
              <a:t>del  </a:t>
            </a:r>
            <a:r>
              <a:rPr lang="es-MX" sz="1400" dirty="0">
                <a:latin typeface="Arial" panose="020B0604020202020204" pitchFamily="34" charset="0"/>
                <a:cs typeface="Arial" panose="020B0604020202020204" pitchFamily="34" charset="0"/>
              </a:rPr>
              <a:t>plan y programas de estudio. </a:t>
            </a:r>
          </a:p>
          <a:p>
            <a:pPr algn="just"/>
            <a:r>
              <a:rPr lang="es-MX" sz="1400" dirty="0" smtClean="0">
                <a:latin typeface="Arial" panose="020B0604020202020204" pitchFamily="34" charset="0"/>
                <a:cs typeface="Arial" panose="020B0604020202020204" pitchFamily="34" charset="0"/>
              </a:rPr>
              <a:t>*Emplea </a:t>
            </a:r>
            <a:r>
              <a:rPr lang="es-MX" sz="1400" dirty="0">
                <a:latin typeface="Arial" panose="020B0604020202020204" pitchFamily="34" charset="0"/>
                <a:cs typeface="Arial" panose="020B0604020202020204" pitchFamily="34" charset="0"/>
              </a:rPr>
              <a:t>la evaluación para intervenir en los diferentes ámbitos y momentos de la tarea educativa  para mejorar los aprendizajes  de sus alumnos.</a:t>
            </a:r>
          </a:p>
          <a:p>
            <a:pPr algn="just"/>
            <a:r>
              <a:rPr lang="es-MX" sz="1400" dirty="0" smtClean="0">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*Actúa </a:t>
            </a:r>
            <a:r>
              <a:rPr lang="es-MX" sz="1400" dirty="0">
                <a:latin typeface="Arial" panose="020B0604020202020204" pitchFamily="34" charset="0"/>
                <a:cs typeface="Arial" panose="020B0604020202020204" pitchFamily="34" charset="0"/>
              </a:rPr>
              <a:t>de manera ética ante la diversidad de situaciones que se presentan </a:t>
            </a:r>
            <a:r>
              <a:rPr lang="es-MX" sz="1400" dirty="0" smtClean="0">
                <a:latin typeface="Arial" panose="020B0604020202020204" pitchFamily="34" charset="0"/>
                <a:cs typeface="Arial" panose="020B0604020202020204" pitchFamily="34" charset="0"/>
              </a:rPr>
              <a:t>en  </a:t>
            </a:r>
            <a:r>
              <a:rPr lang="es-MX" sz="1400" dirty="0">
                <a:latin typeface="Arial" panose="020B0604020202020204" pitchFamily="34" charset="0"/>
                <a:cs typeface="Arial" panose="020B0604020202020204" pitchFamily="34" charset="0"/>
              </a:rPr>
              <a:t>la práctica profesional.</a:t>
            </a:r>
          </a:p>
          <a:p>
            <a:pPr algn="just"/>
            <a:r>
              <a:rPr lang="es-MX" sz="1400" dirty="0" smtClean="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pic>
        <p:nvPicPr>
          <p:cNvPr id="8" name="Imagen 7"/>
          <p:cNvPicPr/>
          <p:nvPr/>
        </p:nvPicPr>
        <p:blipFill>
          <a:blip r:embed="rId3"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899795"/>
          </a:xfrm>
          <a:prstGeom prst="rect">
            <a:avLst/>
          </a:prstGeom>
          <a:noFill/>
        </p:spPr>
      </p:pic>
      <p:pic>
        <p:nvPicPr>
          <p:cNvPr id="12" name="25 Imagen" descr="Descripción: Logo">
            <a:extLst>
              <a:ext uri="{FF2B5EF4-FFF2-40B4-BE49-F238E27FC236}">
                <a16:creationId xmlns:a16="http://schemas.microsoft.com/office/drawing/2014/main" id="{303D0CEA-B690-42C8-B531-26E6D30F5032}"/>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02035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620688"/>
            <a:ext cx="7886700" cy="1070001"/>
          </a:xfrm>
        </p:spPr>
        <p:txBody>
          <a:bodyPr>
            <a:noAutofit/>
          </a:bodyPr>
          <a:lstStyle/>
          <a:p>
            <a:pPr algn="ct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Unidad de aprendizaje I Hábitos saludables</a:t>
            </a:r>
            <a:br>
              <a:rPr lang="es-MX" sz="2000"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Competencias de la unidad de aprendizaje</a:t>
            </a:r>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
            </a:r>
            <a:br>
              <a:rPr lang="es-MX" sz="2000" b="1" dirty="0">
                <a:latin typeface="Arial" panose="020B0604020202020204" pitchFamily="34" charset="0"/>
                <a:cs typeface="Arial" panose="020B0604020202020204" pitchFamily="34" charset="0"/>
              </a:rPr>
            </a:br>
            <a:r>
              <a:rPr lang="es-MX" sz="2400" b="1" dirty="0">
                <a:latin typeface="Arial" panose="020B0604020202020204" pitchFamily="34" charset="0"/>
                <a:cs typeface="Arial" panose="020B0604020202020204" pitchFamily="34" charset="0"/>
              </a:rPr>
              <a:t/>
            </a:r>
            <a:br>
              <a:rPr lang="es-MX" sz="2400" b="1" dirty="0">
                <a:latin typeface="Arial" panose="020B0604020202020204" pitchFamily="34" charset="0"/>
                <a:cs typeface="Arial" panose="020B0604020202020204" pitchFamily="34" charset="0"/>
              </a:rPr>
            </a:br>
            <a:endParaRPr lang="es-MX" sz="2400" b="1" dirty="0">
              <a:latin typeface="Arial" panose="020B0604020202020204" pitchFamily="34" charset="0"/>
              <a:cs typeface="Arial" panose="020B0604020202020204" pitchFamily="34" charset="0"/>
            </a:endParaRPr>
          </a:p>
        </p:txBody>
      </p:sp>
      <p:sp>
        <p:nvSpPr>
          <p:cNvPr id="3" name="2 Marcador de contenido"/>
          <p:cNvSpPr>
            <a:spLocks noGrp="1"/>
          </p:cNvSpPr>
          <p:nvPr>
            <p:ph sz="quarter" idx="13"/>
          </p:nvPr>
        </p:nvSpPr>
        <p:spPr/>
        <p:txBody>
          <a:bodyPr>
            <a:normAutofit fontScale="70000" lnSpcReduction="20000"/>
          </a:bodyPr>
          <a:lstStyle/>
          <a:p>
            <a:pPr marL="0" indent="0" algn="just">
              <a:buNone/>
            </a:pPr>
            <a:r>
              <a:rPr lang="es-MX" sz="1800" dirty="0">
                <a:latin typeface="Berlin Sans FB" panose="020E0602020502020306" pitchFamily="34" charset="0"/>
              </a:rPr>
              <a:t>Integra recursos de la investigación educativa para enriquecer su práctica profesional, expresando su interés por el conocimiento, la ciencia y la mejora de la educación. </a:t>
            </a:r>
          </a:p>
          <a:p>
            <a:pPr marL="285750" indent="-285750" algn="just">
              <a:buFont typeface="Arial" panose="020B0604020202020204" pitchFamily="34" charset="0"/>
              <a:buChar char="•"/>
            </a:pPr>
            <a:r>
              <a:rPr lang="es-MX" sz="1800" cap="none" dirty="0" smtClean="0">
                <a:latin typeface="Arial" panose="020B0604020202020204" pitchFamily="34" charset="0"/>
                <a:cs typeface="Arial" panose="020B0604020202020204" pitchFamily="34" charset="0"/>
              </a:rPr>
              <a:t>emplea los medios tecnológicos y las fuentes de información científica disponibles para mantenerse actualizado respecto a los diversos campos de conocimiento que intervienen en su trabajo docente.</a:t>
            </a:r>
          </a:p>
          <a:p>
            <a:pPr marL="285750" indent="-285750" algn="just">
              <a:buFont typeface="Arial" panose="020B0604020202020204" pitchFamily="34" charset="0"/>
              <a:buChar char="•"/>
            </a:pPr>
            <a:r>
              <a:rPr lang="es-MX" sz="1800" cap="none" dirty="0" smtClean="0">
                <a:latin typeface="Arial" panose="020B0604020202020204" pitchFamily="34" charset="0"/>
                <a:cs typeface="Arial" panose="020B0604020202020204" pitchFamily="34" charset="0"/>
              </a:rPr>
              <a:t>usa los resultados de la investigación para  profundizar en el conocimiento y los procesos de aprendizaje de sus alumnos.</a:t>
            </a:r>
          </a:p>
          <a:p>
            <a:pPr marL="0" indent="0" algn="just">
              <a:buNone/>
            </a:pPr>
            <a:r>
              <a:rPr lang="es-MX" sz="1800" dirty="0" smtClean="0">
                <a:latin typeface="Arial" panose="020B0604020202020204" pitchFamily="34" charset="0"/>
                <a:cs typeface="Arial" panose="020B0604020202020204" pitchFamily="34" charset="0"/>
              </a:rPr>
              <a:t>Actúa </a:t>
            </a:r>
            <a:r>
              <a:rPr lang="es-MX" sz="1800" dirty="0">
                <a:latin typeface="Arial" panose="020B0604020202020204" pitchFamily="34" charset="0"/>
                <a:cs typeface="Arial" panose="020B0604020202020204" pitchFamily="34" charset="0"/>
              </a:rPr>
              <a:t>de manera ética ante la diversidad de situaciones que se presentan en </a:t>
            </a:r>
          </a:p>
          <a:p>
            <a:pPr marL="0" indent="0" algn="just">
              <a:buNone/>
            </a:pPr>
            <a:r>
              <a:rPr lang="es-MX" sz="1800" dirty="0">
                <a:latin typeface="Arial" panose="020B0604020202020204" pitchFamily="34" charset="0"/>
                <a:cs typeface="Arial" panose="020B0604020202020204" pitchFamily="34" charset="0"/>
              </a:rPr>
              <a:t>     la práctica profesional.</a:t>
            </a:r>
          </a:p>
          <a:p>
            <a:pPr algn="just"/>
            <a:r>
              <a:rPr lang="es-MX" sz="1800" cap="none" dirty="0" smtClean="0">
                <a:latin typeface="Arial" panose="020B0604020202020204" pitchFamily="34" charset="0"/>
                <a:cs typeface="Arial" panose="020B0604020202020204" pitchFamily="34" charset="0"/>
              </a:rPr>
              <a:t>orienta su actuación profesional con sentido  ético-valoral y asume los diversos principios y reglas que aseguran una mejor convivencia institucional y social, en beneficio de los alumnos y de la comunidad</a:t>
            </a:r>
            <a:r>
              <a:rPr lang="es-MX" sz="1800" dirty="0" smtClean="0">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pic>
        <p:nvPicPr>
          <p:cNvPr id="4" name="Imagen 9"/>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589812"/>
          </a:xfrm>
          <a:prstGeom prst="rect">
            <a:avLst/>
          </a:prstGeom>
          <a:noFill/>
        </p:spPr>
      </p:pic>
      <p:pic>
        <p:nvPicPr>
          <p:cNvPr id="6" name="Imagen 5" descr="logo chi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68" y="6265836"/>
            <a:ext cx="402972" cy="339601"/>
          </a:xfrm>
          <a:prstGeom prst="rect">
            <a:avLst/>
          </a:prstGeom>
          <a:noFill/>
          <a:ln>
            <a:noFill/>
          </a:ln>
        </p:spPr>
      </p:pic>
      <p:pic>
        <p:nvPicPr>
          <p:cNvPr id="9" name="25 Imagen" descr="Descripción: Logo">
            <a:extLst>
              <a:ext uri="{FF2B5EF4-FFF2-40B4-BE49-F238E27FC236}">
                <a16:creationId xmlns:a16="http://schemas.microsoft.com/office/drawing/2014/main" id="{97FCBB44-B154-4045-A233-55A7CF06AFD4}"/>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17642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692697"/>
            <a:ext cx="7886700" cy="720080"/>
          </a:xfrm>
        </p:spPr>
        <p:txBody>
          <a:bodyPr>
            <a:normAutofit fontScale="90000"/>
          </a:bodyPr>
          <a:lstStyle/>
          <a:p>
            <a:r>
              <a:rPr lang="es-MX" sz="1600" b="1" dirty="0">
                <a:latin typeface="Bookman Old Style" panose="02050604050505020204" pitchFamily="18" charset="0"/>
                <a:cs typeface="Arial" panose="020B0604020202020204" pitchFamily="34" charset="0"/>
              </a:rPr>
              <a:t>Unidad de aprendizaje II. Conceptos básicos y contenidos que se  desarrollan en la Educación Física en la educación Preescolar.</a:t>
            </a:r>
          </a:p>
        </p:txBody>
      </p:sp>
      <p:sp>
        <p:nvSpPr>
          <p:cNvPr id="3" name="2 Marcador de contenido"/>
          <p:cNvSpPr>
            <a:spLocks noGrp="1"/>
          </p:cNvSpPr>
          <p:nvPr>
            <p:ph sz="quarter" idx="13"/>
          </p:nvPr>
        </p:nvSpPr>
        <p:spPr>
          <a:xfrm>
            <a:off x="514351" y="1505497"/>
            <a:ext cx="7796030" cy="4263287"/>
          </a:xfrm>
        </p:spPr>
        <p:txBody>
          <a:bodyPr>
            <a:normAutofit fontScale="32500" lnSpcReduction="20000"/>
          </a:bodyPr>
          <a:lstStyle/>
          <a:p>
            <a:pPr marL="0" indent="0" algn="ctr">
              <a:buNone/>
            </a:pPr>
            <a:r>
              <a:rPr lang="es-MX" sz="3700" b="1" dirty="0">
                <a:latin typeface="Arial" panose="020B0604020202020204" pitchFamily="34" charset="0"/>
                <a:cs typeface="Arial" panose="020B0604020202020204" pitchFamily="34" charset="0"/>
              </a:rPr>
              <a:t>Competencias de la unidad de aprendizaje </a:t>
            </a:r>
            <a:endParaRPr lang="es-MX" sz="3700" dirty="0">
              <a:latin typeface="Arial" panose="020B0604020202020204" pitchFamily="34" charset="0"/>
              <a:cs typeface="Arial" panose="020B0604020202020204" pitchFamily="34" charset="0"/>
            </a:endParaRPr>
          </a:p>
          <a:p>
            <a:pPr marL="0" indent="0">
              <a:buNone/>
            </a:pPr>
            <a:r>
              <a:rPr lang="es-MX" sz="3700" dirty="0" smtClean="0">
                <a:latin typeface="Arial" panose="020B0604020202020204" pitchFamily="34" charset="0"/>
                <a:cs typeface="Arial" panose="020B0604020202020204" pitchFamily="34" charset="0"/>
              </a:rPr>
              <a:t>*Detecta </a:t>
            </a:r>
            <a:r>
              <a:rPr lang="es-MX" sz="3700" dirty="0">
                <a:latin typeface="Arial" panose="020B0604020202020204" pitchFamily="34" charset="0"/>
                <a:cs typeface="Arial" panose="020B0604020202020204" pitchFamily="34" charset="0"/>
              </a:rPr>
              <a:t>los procesos de aprendizaje de sus alumnos para favorecer su desarrollo cognitivo y socioemocional</a:t>
            </a:r>
            <a:r>
              <a:rPr lang="es-MX" sz="3700" dirty="0" smtClean="0">
                <a:latin typeface="Arial" panose="020B0604020202020204" pitchFamily="34" charset="0"/>
                <a:cs typeface="Arial" panose="020B0604020202020204" pitchFamily="34" charset="0"/>
              </a:rPr>
              <a:t>.</a:t>
            </a:r>
          </a:p>
          <a:p>
            <a:r>
              <a:rPr lang="es-MX" sz="3700" cap="none" dirty="0">
                <a:latin typeface="Arial" panose="020B0604020202020204" pitchFamily="34" charset="0"/>
                <a:cs typeface="Arial" panose="020B0604020202020204" pitchFamily="34" charset="0"/>
              </a:rPr>
              <a:t>P</a:t>
            </a:r>
            <a:r>
              <a:rPr lang="es-MX" sz="3700" cap="none" dirty="0" smtClean="0">
                <a:latin typeface="Arial" panose="020B0604020202020204" pitchFamily="34" charset="0"/>
                <a:cs typeface="Arial" panose="020B0604020202020204" pitchFamily="34" charset="0"/>
              </a:rPr>
              <a:t>lantea las necesidades formativas  de los alumnos de acuerdo con sus procesos de desarrollo y de aprendizaje, con base en los nuevos enfoques pedagógicos.</a:t>
            </a:r>
          </a:p>
          <a:p>
            <a:r>
              <a:rPr lang="es-MX" sz="3700" cap="none" dirty="0">
                <a:latin typeface="Arial" panose="020B0604020202020204" pitchFamily="34" charset="0"/>
                <a:cs typeface="Arial" panose="020B0604020202020204" pitchFamily="34" charset="0"/>
              </a:rPr>
              <a:t>E</a:t>
            </a:r>
            <a:r>
              <a:rPr lang="es-MX" sz="3700" cap="none" dirty="0" smtClean="0">
                <a:latin typeface="Arial" panose="020B0604020202020204" pitchFamily="34" charset="0"/>
                <a:cs typeface="Arial" panose="020B0604020202020204" pitchFamily="34" charset="0"/>
              </a:rPr>
              <a:t>stablece relaciones entre los principios, conceptos disciplinarios y contenidos del plan y programas de estudio en función del logro de los aprendizajes de los alumnos, asegurando la coherencia y continuidad entre los distintos grados  y niveles educativos.</a:t>
            </a:r>
          </a:p>
          <a:p>
            <a:pPr>
              <a:buFont typeface="Wingdings" panose="05000000000000000000" pitchFamily="2" charset="2"/>
              <a:buChar char="§"/>
            </a:pPr>
            <a:r>
              <a:rPr lang="es-MX" sz="3700" dirty="0" smtClean="0">
                <a:latin typeface="Arial" panose="020B0604020202020204" pitchFamily="34" charset="0"/>
                <a:cs typeface="Arial" panose="020B0604020202020204" pitchFamily="34" charset="0"/>
              </a:rPr>
              <a:t>Aplica </a:t>
            </a:r>
            <a:r>
              <a:rPr lang="es-MX" sz="3700" dirty="0">
                <a:latin typeface="Arial" panose="020B0604020202020204" pitchFamily="34" charset="0"/>
                <a:cs typeface="Arial" panose="020B0604020202020204" pitchFamily="34" charset="0"/>
              </a:rPr>
              <a:t>el plan y programas de estudio para alcanzar los propósitos educativos y contribuir al pleno desenvolvimiento de las capacidades de sus alumnos</a:t>
            </a:r>
            <a:r>
              <a:rPr lang="es-MX" sz="3700" dirty="0" smtClean="0">
                <a:latin typeface="Arial" panose="020B0604020202020204" pitchFamily="34" charset="0"/>
                <a:cs typeface="Arial" panose="020B0604020202020204" pitchFamily="34" charset="0"/>
              </a:rPr>
              <a:t>.</a:t>
            </a:r>
          </a:p>
          <a:p>
            <a:r>
              <a:rPr lang="es-MX" sz="3700" cap="none" dirty="0">
                <a:latin typeface="Arial" panose="020B0604020202020204" pitchFamily="34" charset="0"/>
                <a:cs typeface="Arial" panose="020B0604020202020204" pitchFamily="34" charset="0"/>
              </a:rPr>
              <a:t>U</a:t>
            </a:r>
            <a:r>
              <a:rPr lang="es-MX" sz="3700" cap="none" dirty="0" smtClean="0">
                <a:latin typeface="Arial" panose="020B0604020202020204" pitchFamily="34" charset="0"/>
                <a:cs typeface="Arial" panose="020B0604020202020204" pitchFamily="34" charset="0"/>
              </a:rPr>
              <a:t>tiliza metodologías pertinentes y actualizadas para promover el aprendizaje de los alumnos en los diferentes campos , áreas y ámbitos que propone el currículum, considerando los contextos y su desarrollo.</a:t>
            </a:r>
          </a:p>
          <a:p>
            <a:r>
              <a:rPr lang="es-MX" sz="3700" cap="none" dirty="0">
                <a:latin typeface="Arial" panose="020B0604020202020204" pitchFamily="34" charset="0"/>
                <a:cs typeface="Arial" panose="020B0604020202020204" pitchFamily="34" charset="0"/>
              </a:rPr>
              <a:t>I</a:t>
            </a:r>
            <a:r>
              <a:rPr lang="es-MX" sz="3700" cap="none" dirty="0" smtClean="0">
                <a:latin typeface="Arial" panose="020B0604020202020204" pitchFamily="34" charset="0"/>
                <a:cs typeface="Arial" panose="020B0604020202020204" pitchFamily="34" charset="0"/>
              </a:rPr>
              <a:t>ncorpora los recursos y medios didácticos idóneos para favorecer el aprendizaje de acuerdo con el conocimiento de los procesos de desarrollo cognitivo y socioemocional de sus alumnos</a:t>
            </a:r>
            <a:r>
              <a:rPr lang="es-MX" sz="3700" dirty="0" smtClean="0">
                <a:latin typeface="Arial" panose="020B0604020202020204" pitchFamily="34" charset="0"/>
                <a:cs typeface="Arial" panose="020B0604020202020204" pitchFamily="34" charset="0"/>
              </a:rPr>
              <a:t>.</a:t>
            </a:r>
            <a:endParaRPr lang="es-MX" sz="3700" dirty="0">
              <a:latin typeface="Arial" panose="020B0604020202020204" pitchFamily="34" charset="0"/>
              <a:cs typeface="Arial" panose="020B0604020202020204" pitchFamily="34" charset="0"/>
            </a:endParaRPr>
          </a:p>
          <a:p>
            <a:endParaRPr lang="es-MX" sz="2200" dirty="0">
              <a:latin typeface="Arial" panose="020B0604020202020204" pitchFamily="34" charset="0"/>
              <a:cs typeface="Arial" panose="020B0604020202020204" pitchFamily="34" charset="0"/>
            </a:endParaRPr>
          </a:p>
          <a:p>
            <a:endParaRPr lang="es-MX" sz="2200"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pic>
        <p:nvPicPr>
          <p:cNvPr id="4" name="Imagen 9"/>
          <p:cNvPicPr/>
          <p:nvPr/>
        </p:nvPicPr>
        <p:blipFill>
          <a:blip r:embed="rId2" cstate="print">
            <a:extLst>
              <a:ext uri="{28A0092B-C50C-407E-A947-70E740481C1C}">
                <a14:useLocalDpi xmlns:a14="http://schemas.microsoft.com/office/drawing/2010/main" val="0"/>
              </a:ext>
            </a:extLst>
          </a:blip>
          <a:srcRect l="7146" t="5145" r="58418" b="77448"/>
          <a:stretch>
            <a:fillRect/>
          </a:stretch>
        </p:blipFill>
        <p:spPr bwMode="auto">
          <a:xfrm>
            <a:off x="179512" y="188640"/>
            <a:ext cx="1818005" cy="589812"/>
          </a:xfrm>
          <a:prstGeom prst="rect">
            <a:avLst/>
          </a:prstGeom>
          <a:noFill/>
        </p:spPr>
      </p:pic>
      <p:pic>
        <p:nvPicPr>
          <p:cNvPr id="6" name="Imagen 5" descr="logo chiquit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68" y="6265836"/>
            <a:ext cx="402972" cy="339601"/>
          </a:xfrm>
          <a:prstGeom prst="rect">
            <a:avLst/>
          </a:prstGeom>
          <a:noFill/>
          <a:ln>
            <a:noFill/>
          </a:ln>
        </p:spPr>
      </p:pic>
      <p:pic>
        <p:nvPicPr>
          <p:cNvPr id="10" name="25 Imagen" descr="Descripción: Logo">
            <a:extLst>
              <a:ext uri="{FF2B5EF4-FFF2-40B4-BE49-F238E27FC236}">
                <a16:creationId xmlns:a16="http://schemas.microsoft.com/office/drawing/2014/main" id="{54C9AC4B-C368-422C-AA15-092DC968BAC1}"/>
              </a:ext>
            </a:extLst>
          </p:cNvPr>
          <p:cNvPicPr/>
          <p:nvPr/>
        </p:nvPicPr>
        <p:blipFill>
          <a:blip r:embed="rId4">
            <a:extLst>
              <a:ext uri="{28A0092B-C50C-407E-A947-70E740481C1C}">
                <a14:useLocalDpi xmlns:a14="http://schemas.microsoft.com/office/drawing/2010/main" val="0"/>
              </a:ext>
            </a:extLst>
          </a:blip>
          <a:srcRect r="65378"/>
          <a:stretch>
            <a:fillRect/>
          </a:stretch>
        </p:blipFill>
        <p:spPr bwMode="auto">
          <a:xfrm>
            <a:off x="7973205" y="102926"/>
            <a:ext cx="55626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E8B3D5C-6F58-462C-AE70-AF33C36B95A6}"/>
              </a:ext>
            </a:extLst>
          </p:cNvPr>
          <p:cNvSpPr/>
          <p:nvPr/>
        </p:nvSpPr>
        <p:spPr>
          <a:xfrm>
            <a:off x="971601" y="6133364"/>
            <a:ext cx="1448042" cy="507831"/>
          </a:xfrm>
          <a:prstGeom prst="rect">
            <a:avLst/>
          </a:prstGeom>
        </p:spPr>
        <p:txBody>
          <a:bodyPr wrap="square">
            <a:spAutoFit/>
          </a:bodyPr>
          <a:lstStyle/>
          <a:p>
            <a:r>
              <a:rPr lang="es-MX" sz="900" dirty="0"/>
              <a:t>V  </a:t>
            </a:r>
            <a:r>
              <a:rPr lang="es-MX" sz="900" dirty="0" smtClean="0"/>
              <a:t>22-23</a:t>
            </a:r>
            <a:endParaRPr lang="es-MX" sz="900" dirty="0"/>
          </a:p>
          <a:p>
            <a:r>
              <a:rPr lang="es-MX" sz="900" dirty="0"/>
              <a:t>CGENAD-F-SAA-43</a:t>
            </a:r>
          </a:p>
          <a:p>
            <a:endParaRPr lang="es-MX" sz="900"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06713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11560" y="620688"/>
            <a:ext cx="7886700" cy="5832648"/>
          </a:xfrm>
        </p:spPr>
        <p:txBody>
          <a:bodyPr>
            <a:normAutofit lnSpcReduction="10000"/>
          </a:bodyPr>
          <a:lstStyle/>
          <a:p>
            <a:pPr algn="just">
              <a:buFont typeface="Wingdings" panose="05000000000000000000" pitchFamily="2" charset="2"/>
              <a:buChar char="§"/>
            </a:pPr>
            <a:r>
              <a:rPr lang="es-MX" sz="1300" dirty="0">
                <a:latin typeface="Arial" panose="020B0604020202020204" pitchFamily="34" charset="0"/>
                <a:cs typeface="Arial" panose="020B0604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 </a:t>
            </a:r>
            <a:endParaRPr lang="es-MX" sz="1300" dirty="0" smtClean="0">
              <a:latin typeface="Arial" panose="020B0604020202020204" pitchFamily="34" charset="0"/>
              <a:cs typeface="Arial" panose="020B0604020202020204" pitchFamily="34" charset="0"/>
            </a:endParaRPr>
          </a:p>
          <a:p>
            <a:pPr algn="just"/>
            <a:r>
              <a:rPr lang="es-MX" sz="1400" cap="none" dirty="0" smtClean="0">
                <a:latin typeface="Arial" panose="020B0604020202020204" pitchFamily="34" charset="0"/>
                <a:cs typeface="Arial" panose="020B0604020202020204" pitchFamily="34" charset="0"/>
              </a:rPr>
              <a:t>selecciona estrategias que favorecen el desarrollo intelectual, físico, social y emocional de los alumnos para procurar el logro de los aprendizajes.</a:t>
            </a:r>
          </a:p>
          <a:p>
            <a:pPr algn="just"/>
            <a:r>
              <a:rPr lang="es-MX" sz="1400" cap="none" dirty="0" smtClean="0">
                <a:latin typeface="Arial" panose="020B0604020202020204" pitchFamily="34" charset="0"/>
                <a:cs typeface="Arial" panose="020B0604020202020204" pitchFamily="34" charset="0"/>
              </a:rPr>
              <a:t>construye escenarios y experiencias de aprendizaje utilizando diversos recursos metodológicos y tecnológicos para favorecer la educación inclusiva</a:t>
            </a:r>
          </a:p>
          <a:p>
            <a:pPr algn="just">
              <a:buFont typeface="Wingdings" panose="05000000000000000000" pitchFamily="2" charset="2"/>
              <a:buChar char="§"/>
            </a:pPr>
            <a:r>
              <a:rPr lang="es-MX" sz="1300" dirty="0" smtClean="0">
                <a:latin typeface="Arial" panose="020B0604020202020204" pitchFamily="34" charset="0"/>
                <a:cs typeface="Arial" panose="020B0604020202020204" pitchFamily="34" charset="0"/>
              </a:rPr>
              <a:t>Emplea </a:t>
            </a:r>
            <a:r>
              <a:rPr lang="es-MX" sz="1300" dirty="0">
                <a:latin typeface="Arial" panose="020B0604020202020204" pitchFamily="34" charset="0"/>
                <a:cs typeface="Arial" panose="020B0604020202020204" pitchFamily="34" charset="0"/>
              </a:rPr>
              <a:t>la evaluación para intervenir en los diferentes ámbitos y momentos de la tarea educativa  para mejorar los aprendizajes  de sus alumnos</a:t>
            </a:r>
            <a:r>
              <a:rPr lang="es-MX" sz="1300" dirty="0" smtClean="0">
                <a:latin typeface="Arial" panose="020B0604020202020204" pitchFamily="34" charset="0"/>
                <a:cs typeface="Arial" panose="020B0604020202020204" pitchFamily="34" charset="0"/>
              </a:rPr>
              <a:t>.</a:t>
            </a:r>
          </a:p>
          <a:p>
            <a:pPr algn="just"/>
            <a:r>
              <a:rPr lang="es-MX" sz="1400" cap="none" dirty="0" smtClean="0">
                <a:latin typeface="Arial" panose="020B0604020202020204" pitchFamily="34" charset="0"/>
                <a:cs typeface="Arial" panose="020B0604020202020204" pitchFamily="34" charset="0"/>
              </a:rPr>
              <a:t>evalúa el aprendizaje de sus alumnos mediante la aplicación de distintas teorías, métodos e instrumentos considerando las áreas, campos y ámbitos de conocimiento, así como los saberes correspondientes al grado y nivel educativo.</a:t>
            </a:r>
          </a:p>
          <a:p>
            <a:pPr algn="just">
              <a:buFont typeface="Wingdings" panose="05000000000000000000" pitchFamily="2" charset="2"/>
              <a:buChar char="§"/>
            </a:pPr>
            <a:r>
              <a:rPr lang="es-MX" sz="1300" dirty="0" smtClean="0">
                <a:latin typeface="Arial" panose="020B0604020202020204" pitchFamily="34" charset="0"/>
                <a:cs typeface="Arial" panose="020B0604020202020204" pitchFamily="34" charset="0"/>
              </a:rPr>
              <a:t>Actúa </a:t>
            </a:r>
            <a:r>
              <a:rPr lang="es-MX" sz="1300" dirty="0">
                <a:latin typeface="Arial" panose="020B0604020202020204" pitchFamily="34" charset="0"/>
                <a:cs typeface="Arial" panose="020B0604020202020204" pitchFamily="34" charset="0"/>
              </a:rPr>
              <a:t>de manera ética ante la diversidad de situaciones que se presentan en  la práctica profesional</a:t>
            </a:r>
            <a:r>
              <a:rPr lang="es-MX" sz="1300" dirty="0" smtClean="0">
                <a:latin typeface="Arial" panose="020B0604020202020204" pitchFamily="34" charset="0"/>
                <a:cs typeface="Arial" panose="020B0604020202020204" pitchFamily="34" charset="0"/>
              </a:rPr>
              <a:t>.</a:t>
            </a:r>
          </a:p>
          <a:p>
            <a:pPr algn="just"/>
            <a:r>
              <a:rPr lang="es-MX" sz="1400" cap="none" dirty="0" smtClean="0">
                <a:latin typeface="Arial" panose="020B0604020202020204" pitchFamily="34" charset="0"/>
                <a:cs typeface="Arial" panose="020B0604020202020204" pitchFamily="34" charset="0"/>
              </a:rPr>
              <a:t>orienta su actuación profesional con sentido ético- valoral  y asume los diversos principios y reglas que aseguran una mejor convivencia institucional y social, en beneficio de los alumnos y de la comunidad escolar.</a:t>
            </a:r>
          </a:p>
          <a:p>
            <a:pPr algn="just"/>
            <a:r>
              <a:rPr lang="es-MX" sz="1400" cap="none" dirty="0" smtClean="0">
                <a:latin typeface="Arial" panose="020B0604020202020204" pitchFamily="34" charset="0"/>
                <a:cs typeface="Arial" panose="020B0604020202020204" pitchFamily="34" charset="0"/>
              </a:rPr>
              <a:t>decide las estrategias pedagógicas para minimizar o eliminar las barreras para el aprendizaje y la participación asegurando una educación inclusiva. </a:t>
            </a:r>
          </a:p>
          <a:p>
            <a:pPr algn="just">
              <a:buFont typeface="Wingdings" panose="05000000000000000000" pitchFamily="2" charset="2"/>
              <a:buChar char="§"/>
            </a:pPr>
            <a:endParaRPr lang="es-MX" sz="1900" cap="none" dirty="0" smtClean="0">
              <a:latin typeface="Arial" panose="020B0604020202020204" pitchFamily="34" charset="0"/>
              <a:cs typeface="Arial" panose="020B0604020202020204" pitchFamily="34" charset="0"/>
            </a:endParaRPr>
          </a:p>
          <a:p>
            <a:pPr marL="0" indent="0" algn="just">
              <a:buNone/>
            </a:pPr>
            <a:endParaRPr lang="es-MX" dirty="0"/>
          </a:p>
          <a:p>
            <a:endParaRPr lang="es-MX" dirty="0"/>
          </a:p>
        </p:txBody>
      </p:sp>
    </p:spTree>
    <p:extLst>
      <p:ext uri="{BB962C8B-B14F-4D97-AF65-F5344CB8AC3E}">
        <p14:creationId xmlns:p14="http://schemas.microsoft.com/office/powerpoint/2010/main" val="1741329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5829</TotalTime>
  <Words>2614</Words>
  <Application>Microsoft Office PowerPoint</Application>
  <PresentationFormat>Presentación en pantalla (4:3)</PresentationFormat>
  <Paragraphs>252</Paragraphs>
  <Slides>21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21</vt:i4>
      </vt:variant>
    </vt:vector>
  </HeadingPairs>
  <TitlesOfParts>
    <vt:vector size="33" baseType="lpstr">
      <vt:lpstr>Arial</vt:lpstr>
      <vt:lpstr>Berlin Sans FB</vt:lpstr>
      <vt:lpstr>Bookman Old Style</vt:lpstr>
      <vt:lpstr>Calibri</vt:lpstr>
      <vt:lpstr>Impact</vt:lpstr>
      <vt:lpstr>MS Mincho</vt:lpstr>
      <vt:lpstr>News Gothic MT</vt:lpstr>
      <vt:lpstr>Swis721 Cn BT</vt:lpstr>
      <vt:lpstr>Times New Roman</vt:lpstr>
      <vt:lpstr>Wingdings</vt:lpstr>
      <vt:lpstr>ヒラギノ角ゴ Pro W3</vt:lpstr>
      <vt:lpstr>Evento principal</vt:lpstr>
      <vt:lpstr>Presentación de PowerPoint</vt:lpstr>
      <vt:lpstr>Presentación de PowerPoint</vt:lpstr>
      <vt:lpstr>Propósito: </vt:lpstr>
      <vt:lpstr>Presentación de PowerPoint</vt:lpstr>
      <vt:lpstr>Presentación de PowerPoint</vt:lpstr>
      <vt:lpstr>Presentación de PowerPoint</vt:lpstr>
      <vt:lpstr>   Unidad de aprendizaje I Hábitos saludables Competencias de la unidad de aprendizaje   </vt:lpstr>
      <vt:lpstr>Unidad de aprendizaje II. Conceptos básicos y contenidos que se  desarrollan en la Educación Física en la educación Preescolar.</vt:lpstr>
      <vt:lpstr>Presentación de PowerPoint</vt:lpstr>
      <vt:lpstr>  Unidad de aprendizaje III. Referentes para la planeación didáctica de la Educación Física. Competencias de la unidad de aprendizaje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REGLAMENTO Y ACUERDOS INTERNOS</vt:lpstr>
      <vt:lpstr> Políticas y Normatividad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Usuario de Windows</cp:lastModifiedBy>
  <cp:revision>294</cp:revision>
  <dcterms:created xsi:type="dcterms:W3CDTF">2015-02-09T15:06:54Z</dcterms:created>
  <dcterms:modified xsi:type="dcterms:W3CDTF">2022-08-30T16:06:03Z</dcterms:modified>
</cp:coreProperties>
</file>