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260" r:id="rId3"/>
    <p:sldId id="261" r:id="rId4"/>
    <p:sldId id="262" r:id="rId5"/>
    <p:sldId id="263" r:id="rId6"/>
    <p:sldId id="266" r:id="rId7"/>
    <p:sldId id="267" r:id="rId8"/>
    <p:sldId id="287" r:id="rId9"/>
    <p:sldId id="284" r:id="rId10"/>
    <p:sldId id="285" r:id="rId11"/>
    <p:sldId id="286" r:id="rId12"/>
    <p:sldId id="278" r:id="rId13"/>
    <p:sldId id="289" r:id="rId14"/>
    <p:sldId id="288" r:id="rId15"/>
    <p:sldId id="281" r:id="rId16"/>
    <p:sldId id="282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4646"/>
  </p:normalViewPr>
  <p:slideViewPr>
    <p:cSldViewPr>
      <p:cViewPr varScale="1">
        <p:scale>
          <a:sx n="109" d="100"/>
          <a:sy n="109" d="100"/>
        </p:scale>
        <p:origin x="17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31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668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6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51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656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0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93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93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40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8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076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08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02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48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80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HejNrIOiP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ho.int/mediacentre/factsheets/fs150/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cion.df.gob.mx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liculasflv.co/2013/03/despues-de-lucia-2012-online-latino.html" TargetMode="External"/><Relationship Id="rId5" Type="http://schemas.openxmlformats.org/officeDocument/2006/relationships/hyperlink" Target="http://www.sipeliculas.com/cobardes" TargetMode="External"/><Relationship Id="rId4" Type="http://schemas.openxmlformats.org/officeDocument/2006/relationships/hyperlink" Target="http://www.youtube.com/watch?v=SikVHG5z83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doc.inmujeres.gob.mx/documentos_download/100476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carchile.cl/Portal.Base/Web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ADFEF9C-8942-46B2-9C56-6D6748511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548680"/>
            <a:ext cx="1298561" cy="73768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29C2A1D-73D6-44AA-8918-84DA80EDEEFB}"/>
              </a:ext>
            </a:extLst>
          </p:cNvPr>
          <p:cNvSpPr/>
          <p:nvPr/>
        </p:nvSpPr>
        <p:spPr>
          <a:xfrm>
            <a:off x="251520" y="123011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altLang="es-ES" sz="12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200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ES" sz="2000" kern="0" dirty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200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ES" sz="2000" kern="0" dirty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280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Escuela Normal de Preescolar</a:t>
            </a: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ES" sz="1600" kern="0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 escolar </a:t>
            </a: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600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2022-2023</a:t>
            </a: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E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ENCUADRE </a:t>
            </a: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altLang="es-ES" sz="1600" b="1" kern="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curso</a:t>
            </a:r>
            <a:endParaRPr kumimoji="0" lang="es-ES_tradnl" altLang="es-E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66675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800" dirty="0">
                <a:ln>
                  <a:solidFill>
                    <a:sysClr val="windowText" lastClr="000000"/>
                  </a:solidFill>
                </a:ln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Prevención de la Violencia en la Escuela</a:t>
            </a:r>
            <a:r>
              <a:rPr lang="es-MX" sz="2400" b="1" i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endParaRPr lang="en-US" sz="2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ES" sz="1600" b="1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E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Semestre: </a:t>
            </a:r>
            <a:r>
              <a:rPr lang="es-ES_tradnl" altLang="es-ES" sz="1600" b="1" kern="0" dirty="0" err="1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Septimo</a:t>
            </a:r>
            <a:endParaRPr kumimoji="0" lang="es-ES_tradnl" altLang="es-E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E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E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Trayecto: Optativo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E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kumimoji="0" lang="es-ES_tradnl" altLang="es-ES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hrs</a:t>
            </a:r>
            <a:r>
              <a:rPr kumimoji="0" lang="es-ES_tradnl" altLang="es-E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.   /4.5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E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E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es-ES_tradnl" altLang="es-E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alt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kumimoji="0" lang="es-ES_tradnl" altLang="es-E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Docente: </a:t>
            </a:r>
            <a:r>
              <a:rPr lang="es-ES_tradnl" altLang="es-ES" sz="1600" b="1" kern="0" noProof="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Héctor Homero de la Rosa Fuentes.</a:t>
            </a:r>
            <a:endParaRPr kumimoji="0" lang="es-ES_tradnl" altLang="es-E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639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62128751-99D6-4B1A-AA54-AB9728E307F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4E4F265-8CAE-47B7-B1F6-BDF415FC7B4D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FAC3D56-293D-49BC-B7C7-4166A01206EE}"/>
              </a:ext>
            </a:extLst>
          </p:cNvPr>
          <p:cNvSpPr/>
          <p:nvPr/>
        </p:nvSpPr>
        <p:spPr>
          <a:xfrm>
            <a:off x="332259" y="332656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sz="28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Evidencias de aprendizaje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ES" sz="2800" b="1" dirty="0">
              <a:solidFill>
                <a:schemeClr val="accent2">
                  <a:lumMod val="50000"/>
                </a:schemeClr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sz="28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UNIDAD  II</a:t>
            </a:r>
            <a:endParaRPr lang="es-MX" altLang="es-ES" sz="2800" dirty="0">
              <a:latin typeface="+mj-lt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8778"/>
              </p:ext>
            </p:extLst>
          </p:nvPr>
        </p:nvGraphicFramePr>
        <p:xfrm>
          <a:off x="1081184" y="2204864"/>
          <a:ext cx="6783070" cy="2057908"/>
        </p:xfrm>
        <a:graphic>
          <a:graphicData uri="http://schemas.openxmlformats.org/drawingml/2006/table">
            <a:tbl>
              <a:tblPr firstRow="1" firstCol="1" bandRow="1"/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b="1" dirty="0">
                          <a:effectLst/>
                          <a:latin typeface="Calibri"/>
                          <a:ea typeface="Cambria"/>
                          <a:cs typeface="Cambria"/>
                        </a:rPr>
                        <a:t>Evidencia de aprendizaje</a:t>
                      </a:r>
                      <a:endParaRPr lang="es-MX" sz="11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b="1">
                          <a:effectLst/>
                          <a:latin typeface="Calibri"/>
                          <a:ea typeface="Cambria"/>
                          <a:cs typeface="Cambria"/>
                        </a:rPr>
                        <a:t>Criterios</a:t>
                      </a:r>
                      <a:r>
                        <a:rPr lang="es-ES" sz="1200" b="1" spc="-1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b="1">
                          <a:effectLst/>
                          <a:latin typeface="Calibri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b="1" spc="-5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b="1">
                          <a:effectLst/>
                          <a:latin typeface="Calibri"/>
                          <a:ea typeface="Cambria"/>
                          <a:cs typeface="Cambria"/>
                        </a:rPr>
                        <a:t>desempeño</a:t>
                      </a:r>
                      <a:endParaRPr lang="es-MX" sz="110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Calibri"/>
                          <a:ea typeface="Cambria"/>
                          <a:cs typeface="Cambria"/>
                        </a:rPr>
                        <a:t>Folleto.</a:t>
                      </a:r>
                      <a:endParaRPr lang="es-MX" sz="110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920"/>
                        </a:spcBef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>
                          <a:effectLst/>
                          <a:latin typeface="Calibri"/>
                          <a:ea typeface="Cambria"/>
                          <a:cs typeface="Cambria"/>
                        </a:rPr>
                        <a:t> </a:t>
                      </a:r>
                      <a:endParaRPr lang="es-MX" sz="110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59690" lvl="0" indent="-342900">
                        <a:lnSpc>
                          <a:spcPct val="115000"/>
                        </a:lnSpc>
                        <a:spcBef>
                          <a:spcPts val="990"/>
                        </a:spcBef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Ofrece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información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clara</a:t>
                      </a:r>
                      <a:r>
                        <a:rPr lang="es-ES" sz="1200" spc="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y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precisa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sobre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los</a:t>
                      </a:r>
                      <a:r>
                        <a:rPr lang="es-ES" sz="1200" spc="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temas</a:t>
                      </a:r>
                      <a:r>
                        <a:rPr lang="es-ES" sz="1200" spc="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violencia</a:t>
                      </a:r>
                      <a:r>
                        <a:rPr lang="es-ES" sz="1200" spc="5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que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se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presentan</a:t>
                      </a:r>
                      <a:r>
                        <a:rPr lang="es-ES" sz="1200" spc="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en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la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escuela</a:t>
                      </a:r>
                      <a:r>
                        <a:rPr lang="es-ES" sz="1200" spc="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y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pueden</a:t>
                      </a:r>
                      <a:r>
                        <a:rPr lang="es-ES" sz="1200" spc="-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ser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objeto de</a:t>
                      </a:r>
                      <a:r>
                        <a:rPr lang="es-ES" sz="1200" spc="-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prevención.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  <a:p>
                      <a:pPr marL="342900" marR="100965" lvl="0" indent="-342900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Incluye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propuestas</a:t>
                      </a:r>
                      <a:r>
                        <a:rPr lang="es-ES" sz="1200" spc="-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estrategias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para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prevención</a:t>
                      </a:r>
                      <a:r>
                        <a:rPr lang="es-ES" sz="1200" spc="-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violencia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en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escuela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acordes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los</a:t>
                      </a:r>
                      <a:r>
                        <a:rPr lang="es-ES" sz="1200" spc="-23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tipos</a:t>
                      </a:r>
                      <a:r>
                        <a:rPr lang="es-ES" sz="1200" spc="-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 violencia identificados.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  <a:p>
                      <a:pPr marL="342900" marR="5969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Hace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énfasis</a:t>
                      </a:r>
                      <a:r>
                        <a:rPr lang="es-ES" sz="1200" spc="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en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los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beneficios</a:t>
                      </a:r>
                      <a:r>
                        <a:rPr lang="es-ES" sz="1200" spc="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que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se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obtienen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al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participar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en</a:t>
                      </a:r>
                      <a:r>
                        <a:rPr lang="es-ES" sz="1200" spc="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acciones</a:t>
                      </a:r>
                      <a:r>
                        <a:rPr lang="es-ES" sz="1200" spc="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sobre</a:t>
                      </a:r>
                      <a:r>
                        <a:rPr lang="es-ES" sz="1200" spc="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la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prevención</a:t>
                      </a:r>
                      <a:r>
                        <a:rPr lang="es-ES" sz="1200" spc="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</a:t>
                      </a:r>
                      <a:r>
                        <a:rPr lang="es-ES" sz="1200" spc="-2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la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violencia.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Contribuye</a:t>
                      </a:r>
                      <a:r>
                        <a:rPr lang="es-ES" sz="1200" spc="-3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a</a:t>
                      </a:r>
                      <a:r>
                        <a:rPr lang="es-ES" sz="1200" spc="-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crear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un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clima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</a:t>
                      </a:r>
                      <a:r>
                        <a:rPr lang="es-ES" sz="1200" spc="-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confianza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  <a:p>
                      <a:pPr marL="342900" lvl="0" indent="-342900">
                        <a:lnSpc>
                          <a:spcPts val="1285"/>
                        </a:lnSpc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Incluye</a:t>
                      </a:r>
                      <a:r>
                        <a:rPr lang="es-ES" sz="1200" spc="-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imágenes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que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refuerzan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el</a:t>
                      </a:r>
                      <a:r>
                        <a:rPr lang="es-ES" sz="1200" spc="-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mensaje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que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se</a:t>
                      </a:r>
                      <a:r>
                        <a:rPr lang="es-ES" sz="1200" spc="-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pretende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trasmitir.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26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62128751-99D6-4B1A-AA54-AB9728E307F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4E4F265-8CAE-47B7-B1F6-BDF415FC7B4D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739635"/>
              </p:ext>
            </p:extLst>
          </p:nvPr>
        </p:nvGraphicFramePr>
        <p:xfrm>
          <a:off x="1241534" y="1306216"/>
          <a:ext cx="6783070" cy="4364961"/>
        </p:xfrm>
        <a:graphic>
          <a:graphicData uri="http://schemas.openxmlformats.org/drawingml/2006/table">
            <a:tbl>
              <a:tblPr firstRow="1" firstCol="1" bandRow="1"/>
              <a:tblGrid>
                <a:gridCol w="226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4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endParaRPr lang="es-ES" sz="1200" b="1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b="1" dirty="0">
                          <a:effectLst/>
                          <a:latin typeface="+mj-lt"/>
                          <a:ea typeface="Cambria"/>
                          <a:cs typeface="Cambria"/>
                        </a:rPr>
                        <a:t>Evidencia de aprendizaje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endParaRPr lang="es-ES" sz="1200" b="1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b="1" dirty="0">
                          <a:effectLst/>
                          <a:latin typeface="+mj-lt"/>
                          <a:ea typeface="Cambria"/>
                          <a:cs typeface="Cambria"/>
                        </a:rPr>
                        <a:t>Criterios</a:t>
                      </a:r>
                      <a:r>
                        <a:rPr lang="es-ES" sz="1200" b="1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b="1" dirty="0">
                          <a:effectLst/>
                          <a:latin typeface="+mj-lt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b="1" spc="-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b="1" dirty="0">
                          <a:effectLst/>
                          <a:latin typeface="+mj-lt"/>
                          <a:ea typeface="Cambria"/>
                          <a:cs typeface="Cambria"/>
                        </a:rPr>
                        <a:t>desempeño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4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20"/>
                        </a:spcBef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endParaRPr lang="es-ES" sz="12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920"/>
                        </a:spcBef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Proyecto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intervención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para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prevención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spc="-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 violencia.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2865" lvl="0" indent="0">
                        <a:lnSpc>
                          <a:spcPct val="115000"/>
                        </a:lnSpc>
                        <a:spcBef>
                          <a:spcPts val="990"/>
                        </a:spcBef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-</a:t>
                      </a:r>
                    </a:p>
                    <a:p>
                      <a:pPr marL="0" marR="62865" lvl="0" indent="0">
                        <a:lnSpc>
                          <a:spcPct val="115000"/>
                        </a:lnSpc>
                        <a:spcBef>
                          <a:spcPts val="990"/>
                        </a:spcBef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Presenta</a:t>
                      </a:r>
                      <a:r>
                        <a:rPr lang="es-ES" sz="1200" spc="12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una</a:t>
                      </a:r>
                      <a:r>
                        <a:rPr lang="es-ES" sz="1200" spc="13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justificación</a:t>
                      </a:r>
                      <a:r>
                        <a:rPr lang="es-ES" sz="1200" spc="13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y</a:t>
                      </a:r>
                      <a:r>
                        <a:rPr lang="es-ES" sz="1200" spc="13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descripción</a:t>
                      </a:r>
                      <a:r>
                        <a:rPr lang="es-ES" sz="1200" spc="13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spc="13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</a:t>
                      </a:r>
                      <a:r>
                        <a:rPr lang="es-ES" sz="1200" spc="14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problemática</a:t>
                      </a:r>
                      <a:r>
                        <a:rPr lang="es-ES" sz="1200" spc="13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sobre</a:t>
                      </a:r>
                      <a:r>
                        <a:rPr lang="es-ES" sz="1200" spc="13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violencia</a:t>
                      </a:r>
                      <a:r>
                        <a:rPr lang="es-ES" sz="1200" spc="12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recuperando</a:t>
                      </a:r>
                      <a:r>
                        <a:rPr lang="es-ES" sz="1200" spc="12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los</a:t>
                      </a:r>
                      <a:r>
                        <a:rPr lang="es-ES" sz="1200" spc="-22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elementos teóricos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revisados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en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unidades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anteriores.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-Elabora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los propósitos del</a:t>
                      </a:r>
                      <a:r>
                        <a:rPr lang="es-ES" sz="1200" spc="-2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proyecto</a:t>
                      </a:r>
                      <a:r>
                        <a:rPr lang="es-ES" sz="1200" spc="-2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con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énfasis en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</a:t>
                      </a:r>
                      <a:r>
                        <a:rPr lang="es-ES" sz="1200" spc="-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prevención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spc="-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</a:t>
                      </a:r>
                      <a:r>
                        <a:rPr lang="es-ES" sz="1200" spc="-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violencia.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  <a:p>
                      <a:pPr marL="0" marR="62865" lvl="0" indent="0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-Diseña</a:t>
                      </a:r>
                      <a:r>
                        <a:rPr lang="es-ES" sz="1200" spc="4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una</a:t>
                      </a:r>
                      <a:r>
                        <a:rPr lang="es-ES" sz="1200" spc="4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serie</a:t>
                      </a:r>
                      <a:r>
                        <a:rPr lang="es-ES" sz="1200" spc="4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spc="4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estrategias</a:t>
                      </a:r>
                      <a:r>
                        <a:rPr lang="es-ES" sz="1200" spc="4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preventivas</a:t>
                      </a:r>
                      <a:r>
                        <a:rPr lang="es-ES" sz="1200" spc="5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hacia</a:t>
                      </a:r>
                      <a:r>
                        <a:rPr lang="es-ES" sz="1200" spc="4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</a:t>
                      </a:r>
                      <a:r>
                        <a:rPr lang="es-ES" sz="1200" spc="4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violencia</a:t>
                      </a:r>
                      <a:r>
                        <a:rPr lang="es-ES" sz="1200" spc="4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descrita,</a:t>
                      </a:r>
                      <a:r>
                        <a:rPr lang="es-ES" sz="1200" spc="4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con</a:t>
                      </a:r>
                      <a:r>
                        <a:rPr lang="es-ES" sz="1200" spc="4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la</a:t>
                      </a:r>
                      <a:r>
                        <a:rPr lang="es-ES" sz="1200" spc="4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participación</a:t>
                      </a:r>
                      <a:r>
                        <a:rPr lang="es-ES" sz="1200" spc="4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spc="-23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todos los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involucrados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(incluye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materiales de apoyo).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  <a:p>
                      <a:pPr marL="0" marR="62865" lvl="0" indent="0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  <a:tabLst>
                          <a:tab pos="527050" algn="l"/>
                          <a:tab pos="527685" algn="l"/>
                          <a:tab pos="1924050" algn="l"/>
                        </a:tabLst>
                      </a:pP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-Detalla el papel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 del maestro, de los padres de familia y demás participantes en el proyecto así</a:t>
                      </a:r>
                      <a:r>
                        <a:rPr lang="es-ES" sz="1200" spc="-230" dirty="0">
                          <a:effectLst/>
                          <a:latin typeface="+mj-lt"/>
                          <a:ea typeface="Cambria"/>
                          <a:cs typeface="Calibri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como</a:t>
                      </a:r>
                      <a:r>
                        <a:rPr lang="es-ES" sz="1200" spc="-5" dirty="0">
                          <a:effectLst/>
                          <a:latin typeface="+mj-lt"/>
                          <a:ea typeface="Cambria"/>
                          <a:cs typeface="Calibri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las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libri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acciones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libri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pertinentes</a:t>
                      </a:r>
                      <a:r>
                        <a:rPr lang="es-ES" sz="1200" spc="-5" dirty="0">
                          <a:effectLst/>
                          <a:latin typeface="+mj-lt"/>
                          <a:ea typeface="Cambria"/>
                          <a:cs typeface="Calibri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para los</a:t>
                      </a:r>
                      <a:r>
                        <a:rPr lang="es-ES" sz="1200" spc="5" dirty="0">
                          <a:effectLst/>
                          <a:latin typeface="+mj-lt"/>
                          <a:ea typeface="Cambria"/>
                          <a:cs typeface="Calibri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estudiantes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  <a:p>
                      <a:pPr marL="0" marR="62865" lvl="0" indent="0">
                        <a:lnSpc>
                          <a:spcPct val="115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  <a:buSzPts val="1100"/>
                        <a:buFont typeface="Wingdings"/>
                        <a:buNone/>
                        <a:tabLst>
                          <a:tab pos="527685" algn="l"/>
                          <a:tab pos="525780" algn="l"/>
                          <a:tab pos="1924050" algn="l"/>
                        </a:tabLst>
                      </a:pP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libri"/>
                        </a:rPr>
                        <a:t>-Presenta u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na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calendarización</a:t>
                      </a:r>
                      <a:r>
                        <a:rPr lang="es-ES" sz="1200" spc="-2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pertinente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al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tiempo</a:t>
                      </a:r>
                      <a:r>
                        <a:rPr lang="es-ES" sz="1200" spc="-3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espacio</a:t>
                      </a:r>
                      <a:r>
                        <a:rPr lang="es-ES" sz="1200" spc="-15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y</a:t>
                      </a:r>
                      <a:r>
                        <a:rPr lang="es-ES" sz="1200" spc="-2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sujetos</a:t>
                      </a:r>
                      <a:r>
                        <a:rPr lang="es-ES" sz="1200" spc="-10" dirty="0">
                          <a:effectLst/>
                          <a:latin typeface="+mj-lt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+mj-lt"/>
                          <a:ea typeface="Cambria"/>
                          <a:cs typeface="Cambria"/>
                        </a:rPr>
                        <a:t>participantes.</a:t>
                      </a:r>
                      <a:endParaRPr lang="es-MX" sz="1100" dirty="0">
                        <a:effectLst/>
                        <a:latin typeface="+mj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ángulo 5">
            <a:extLst>
              <a:ext uri="{FF2B5EF4-FFF2-40B4-BE49-F238E27FC236}">
                <a16:creationId xmlns:a16="http://schemas.microsoft.com/office/drawing/2014/main" id="{FFAC3D56-293D-49BC-B7C7-4166A01206EE}"/>
              </a:ext>
            </a:extLst>
          </p:cNvPr>
          <p:cNvSpPr/>
          <p:nvPr/>
        </p:nvSpPr>
        <p:spPr>
          <a:xfrm>
            <a:off x="266240" y="764704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sz="28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Evidencia Integradora</a:t>
            </a:r>
          </a:p>
        </p:txBody>
      </p:sp>
    </p:spTree>
    <p:extLst>
      <p:ext uri="{BB962C8B-B14F-4D97-AF65-F5344CB8AC3E}">
        <p14:creationId xmlns:p14="http://schemas.microsoft.com/office/powerpoint/2010/main" val="2820003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20FBC1A7-139E-4D35-8C28-C83917994A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8950"/>
              </p:ext>
            </p:extLst>
          </p:nvPr>
        </p:nvGraphicFramePr>
        <p:xfrm>
          <a:off x="0" y="1777898"/>
          <a:ext cx="9144000" cy="5080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0808">
                  <a:extLst>
                    <a:ext uri="{9D8B030D-6E8A-4147-A177-3AD203B41FA5}">
                      <a16:colId xmlns:a16="http://schemas.microsoft.com/office/drawing/2014/main" val="3045579986"/>
                    </a:ext>
                  </a:extLst>
                </a:gridCol>
                <a:gridCol w="1435424">
                  <a:extLst>
                    <a:ext uri="{9D8B030D-6E8A-4147-A177-3AD203B41FA5}">
                      <a16:colId xmlns:a16="http://schemas.microsoft.com/office/drawing/2014/main" val="2767138921"/>
                    </a:ext>
                  </a:extLst>
                </a:gridCol>
                <a:gridCol w="1432729">
                  <a:extLst>
                    <a:ext uri="{9D8B030D-6E8A-4147-A177-3AD203B41FA5}">
                      <a16:colId xmlns:a16="http://schemas.microsoft.com/office/drawing/2014/main" val="1964396384"/>
                    </a:ext>
                  </a:extLst>
                </a:gridCol>
                <a:gridCol w="2004606">
                  <a:extLst>
                    <a:ext uri="{9D8B030D-6E8A-4147-A177-3AD203B41FA5}">
                      <a16:colId xmlns:a16="http://schemas.microsoft.com/office/drawing/2014/main" val="284558937"/>
                    </a:ext>
                  </a:extLst>
                </a:gridCol>
                <a:gridCol w="1623355">
                  <a:extLst>
                    <a:ext uri="{9D8B030D-6E8A-4147-A177-3AD203B41FA5}">
                      <a16:colId xmlns:a16="http://schemas.microsoft.com/office/drawing/2014/main" val="403298089"/>
                    </a:ext>
                  </a:extLst>
                </a:gridCol>
                <a:gridCol w="1337078">
                  <a:extLst>
                    <a:ext uri="{9D8B030D-6E8A-4147-A177-3AD203B41FA5}">
                      <a16:colId xmlns:a16="http://schemas.microsoft.com/office/drawing/2014/main" val="1309631519"/>
                    </a:ext>
                  </a:extLst>
                </a:gridCol>
              </a:tblGrid>
              <a:tr h="699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</a:rPr>
                        <a:t>CRITERIOS DE EVALUACIÓN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</a:rPr>
                        <a:t>EXCLENTE</a:t>
                      </a:r>
                      <a:endParaRPr lang="es-MX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</a:rPr>
                        <a:t>10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BIEN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9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SATISFACTORIO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8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MEJORABLE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7 ó 6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NO SUBIO ACTIVIDAD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5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3070414096"/>
                  </a:ext>
                </a:extLst>
              </a:tr>
              <a:tr h="642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REDACCIÓN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hay errores de gramática, ortografía o puntuación.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Casi no hay errores de gramática, ortografía o puntuación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Hay pocos errores de gramática, ortografía o puntuación.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Hay muchos errores de gramática, ortografía o puntuación.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registro la información.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2144191739"/>
                  </a:ext>
                </a:extLst>
              </a:tr>
              <a:tr h="676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ENTREGA DEL TRABAJO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en el plazo acordado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después del plazo acordado, pero con justificación oportuna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después del plazo acordado, pero sin justificación oportuna 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fuera de plazo 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No entrego el trabajo.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1289985923"/>
                  </a:ext>
                </a:extLst>
              </a:tr>
              <a:tr h="967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CONTENIDO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Excelente dominio del tema de forma individual es claro y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 preciso.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Buen dominio del tema de forma individual es claro y preciso.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Hay dominio del tema, pero se le complica la ejemplificación y la ejercitación.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hay dominio completo, solo conceptos no muy claros, repite la información sin entenderla.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hay dominio temático, solo transcribe lo mismo de la fuente de internet.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3708856733"/>
                  </a:ext>
                </a:extLst>
              </a:tr>
              <a:tr h="903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BIBLIOGRAFÍA Y FUENTES DE INFORMACIÓN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Todas las fuentes de información están documentadas 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 dirty="0">
                          <a:effectLst/>
                        </a:rPr>
                        <a:t>La mayoría de las fuentes de información está documentada </a:t>
                      </a:r>
                      <a:endParaRPr lang="es-MX" sz="9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Algunas de las fuentes de información están documentada 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Ninguna de las fuentes de información está documentada 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No cito fuentes de información.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846267899"/>
                  </a:ext>
                </a:extLst>
              </a:tr>
              <a:tr h="1191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USO DE LAS TIC Y DEL INTERNET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Usa con éxito los enlaces sugeridos para encontrar información, y navega a través de los sitios fácilmente y sin ayuda.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Puede usar los enlaces sugeridos para encontrar información, y navega a través de los sitios fácilmente y sin ayuda.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Puede usar ocasionalmente los enlaces sugeridos para encontrar información, y navega a través de los sitios fácilmente y sin ayuda.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Necesita ayuda o supervisión para usar los enlaces sugeridos y/o navegar a través de los sitios.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</a:rPr>
                        <a:t>No busco ni registro información.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1424670153"/>
                  </a:ext>
                </a:extLst>
              </a:tr>
            </a:tbl>
          </a:graphicData>
        </a:graphic>
      </p:graphicFrame>
      <p:sp>
        <p:nvSpPr>
          <p:cNvPr id="5" name="6 Cuadro de texto">
            <a:extLst>
              <a:ext uri="{FF2B5EF4-FFF2-40B4-BE49-F238E27FC236}">
                <a16:creationId xmlns:a16="http://schemas.microsoft.com/office/drawing/2014/main" id="{FFE02852-FF5B-42C2-A1C4-E96ED1B4B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141"/>
            <a:ext cx="4572000" cy="1209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Competencias:</a:t>
            </a: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*</a:t>
            </a: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Integra los recursos de la investigación educativa para enriquecer su práctica profesional, expresando su interés por el conocimiento, la ciencia y la mejora de la educación.  </a:t>
            </a:r>
            <a:endParaRPr kumimoji="0" lang="es-ES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 la unidad de competencia emplea los medios tecnológicos, y las fuentes de información científica disponibles para mantenerse actualizado respecto a los diversos campos del conocimiento, la ciencia y la mejora de la educación. </a:t>
            </a:r>
            <a:endParaRPr kumimoji="0" lang="es-ES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7 Cuadro de texto">
            <a:extLst>
              <a:ext uri="{FF2B5EF4-FFF2-40B4-BE49-F238E27FC236}">
                <a16:creationId xmlns:a16="http://schemas.microsoft.com/office/drawing/2014/main" id="{DA3612A6-0C98-4346-83E5-F5AC70557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67160"/>
            <a:ext cx="9108505" cy="723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RÚBRICA  DOCUMENTO ESCRITO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2400" b="1" dirty="0">
                <a:latin typeface="+mj-lt"/>
                <a:cs typeface="Arial" panose="020B0604020202020204" pitchFamily="34" charset="0"/>
              </a:rPr>
              <a:t>UNIDAD I </a:t>
            </a: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8 Cuadro de texto">
            <a:extLst>
              <a:ext uri="{FF2B5EF4-FFF2-40B4-BE49-F238E27FC236}">
                <a16:creationId xmlns:a16="http://schemas.microsoft.com/office/drawing/2014/main" id="{C8A906C8-1E9A-4367-89B7-579D3C6A2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563141"/>
            <a:ext cx="4536504" cy="1209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Problema: </a:t>
            </a:r>
            <a:r>
              <a:rPr kumimoji="0" lang="es-ES_tradnl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Reflexionan y amplían sus concepciones sobre los objetivos </a:t>
            </a:r>
            <a:r>
              <a:rPr lang="es-ES_tradnl" altLang="es-MX" sz="1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 la prevención de la violencia en la escuela</a:t>
            </a:r>
            <a:r>
              <a:rPr kumimoji="0" lang="es-ES_tradnl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 través de la revisión de los principales conceptos de Educación.</a:t>
            </a:r>
            <a:endParaRPr kumimoji="0" lang="es-ES_tradnl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19 Cuadro de texto">
            <a:extLst>
              <a:ext uri="{FF2B5EF4-FFF2-40B4-BE49-F238E27FC236}">
                <a16:creationId xmlns:a16="http://schemas.microsoft.com/office/drawing/2014/main" id="{54D5843C-4F15-4DDC-BF9B-1CE70B437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7331075"/>
            <a:ext cx="1474787" cy="2762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Metaevaluación</a:t>
            </a:r>
            <a:endParaRPr kumimoji="0" lang="es-ES_tradnl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A2F349-6E1A-4FDF-A330-E4F352899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altLang="es-MX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580CC210-14E8-43F7-8208-80C8514C9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476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 de texto">
            <a:extLst>
              <a:ext uri="{FF2B5EF4-FFF2-40B4-BE49-F238E27FC236}">
                <a16:creationId xmlns:a16="http://schemas.microsoft.com/office/drawing/2014/main" id="{FFE02852-FF5B-42C2-A1C4-E96ED1B4B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141"/>
            <a:ext cx="4572000" cy="1209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Competencias</a:t>
            </a:r>
            <a:r>
              <a:rPr kumimoji="0" lang="es-ES" altLang="es-MX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*</a:t>
            </a:r>
            <a:r>
              <a:rPr kumimoji="0" lang="es-ES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Integra los recursos de la investigación educativa para enriquecer su práctica profesional, expresando su interés por el conocimiento, la ciencia y la mejora de la educación.  </a:t>
            </a:r>
            <a:endParaRPr kumimoji="0" lang="es-ES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 la unidad de competencia emplea los medios tecnológicos, y las fuentes de información científica disponibles para mantenerse actualizado respecto a los diversos campos del conocimiento, la ciencia y la mejora de la educación. </a:t>
            </a:r>
            <a:endParaRPr kumimoji="0" lang="es-E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7 Cuadro de texto">
            <a:extLst>
              <a:ext uri="{FF2B5EF4-FFF2-40B4-BE49-F238E27FC236}">
                <a16:creationId xmlns:a16="http://schemas.microsoft.com/office/drawing/2014/main" id="{DA3612A6-0C98-4346-83E5-F5AC70557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67160"/>
            <a:ext cx="9108505" cy="723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RÚBRICA </a:t>
            </a:r>
            <a:r>
              <a:rPr lang="es-ES" altLang="es-MX" sz="24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FOLLETO</a:t>
            </a:r>
            <a:endParaRPr kumimoji="0" lang="es-ES" altLang="es-MX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2400" b="1" dirty="0">
                <a:latin typeface="+mj-lt"/>
                <a:cs typeface="Arial" panose="020B0604020202020204" pitchFamily="34" charset="0"/>
              </a:rPr>
              <a:t>UNIDAD II</a:t>
            </a: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19 Cuadro de texto">
            <a:extLst>
              <a:ext uri="{FF2B5EF4-FFF2-40B4-BE49-F238E27FC236}">
                <a16:creationId xmlns:a16="http://schemas.microsoft.com/office/drawing/2014/main" id="{54D5843C-4F15-4DDC-BF9B-1CE70B437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7331075"/>
            <a:ext cx="1474787" cy="2762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Metaevaluación</a:t>
            </a:r>
            <a:endParaRPr kumimoji="0" lang="es-ES_tradnl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A2F349-6E1A-4FDF-A330-E4F352899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altLang="es-MX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580CC210-14E8-43F7-8208-80C8514C9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818406"/>
              </p:ext>
            </p:extLst>
          </p:nvPr>
        </p:nvGraphicFramePr>
        <p:xfrm>
          <a:off x="179513" y="1859119"/>
          <a:ext cx="8507287" cy="4669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7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1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1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6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solidFill>
                            <a:schemeClr val="bg1"/>
                          </a:solidFill>
                          <a:effectLst/>
                        </a:rPr>
                        <a:t>ASPECTOS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ES" sz="1200" kern="150" dirty="0">
                          <a:solidFill>
                            <a:schemeClr val="bg1"/>
                          </a:solidFill>
                          <a:effectLst/>
                        </a:rPr>
                        <a:t>4 EXCELENTE 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ES" sz="1200" kern="150" dirty="0">
                          <a:solidFill>
                            <a:schemeClr val="bg1"/>
                          </a:solidFill>
                          <a:effectLst/>
                        </a:rPr>
                        <a:t>3 SATISFACTORIO 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ES" sz="1200" kern="150" dirty="0">
                          <a:solidFill>
                            <a:schemeClr val="bg1"/>
                          </a:solidFill>
                          <a:effectLst/>
                        </a:rPr>
                        <a:t>2 MEJORABLE 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ES" sz="1200" kern="150" dirty="0">
                          <a:solidFill>
                            <a:schemeClr val="bg1"/>
                          </a:solidFill>
                          <a:effectLst/>
                        </a:rPr>
                        <a:t>1 INSUFICIENTE 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614">
                <a:tc>
                  <a:txBody>
                    <a:bodyPr/>
                    <a:lstStyle/>
                    <a:p>
                      <a:pPr>
                        <a:spcBef>
                          <a:spcPts val="2000"/>
                        </a:spcBef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solidFill>
                            <a:schemeClr val="bg1"/>
                          </a:solidFill>
                          <a:effectLst/>
                        </a:rPr>
                        <a:t>INFORMACIÓN DEL FOLLETO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Aparecen todos los datos relevantes (Título, lugar, fecha, </a:t>
                      </a:r>
                      <a:r>
                        <a:rPr lang="es-ES" sz="1000" kern="150" dirty="0" err="1">
                          <a:effectLst/>
                        </a:rPr>
                        <a:t>destinatarios,horario</a:t>
                      </a:r>
                      <a:r>
                        <a:rPr lang="es-ES" sz="1000" kern="150" dirty="0">
                          <a:effectLst/>
                        </a:rPr>
                        <a:t>,…), están bien ordenados y marcados los datos relevantes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Aparecen todos los datos relevantes (Título, lugar, fecha, destinatarios, horario…), están ordenados pero no están remarcados los datos relevantes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>
                          <a:effectLst/>
                        </a:rPr>
                        <a:t>Están algunos datos relevantes (Título, lugar, fecha), están ordenados pero no están remarcados los datos relevantes</a:t>
                      </a:r>
                      <a:endParaRPr lang="es-MX" sz="1200" kern="1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>
                          <a:effectLst/>
                        </a:rPr>
                        <a:t> </a:t>
                      </a:r>
                      <a:endParaRPr lang="es-MX" sz="1200" kern="15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Los datos que aparecen no son completos y no están ordenados ni remarcados por su relevancia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5486">
                <a:tc>
                  <a:txBody>
                    <a:bodyPr/>
                    <a:lstStyle/>
                    <a:p>
                      <a:pPr>
                        <a:spcBef>
                          <a:spcPts val="2000"/>
                        </a:spcBef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>
                          <a:solidFill>
                            <a:schemeClr val="bg1"/>
                          </a:solidFill>
                          <a:effectLst/>
                        </a:rPr>
                        <a:t>IMÁGENES</a:t>
                      </a:r>
                      <a:endParaRPr lang="es-MX" sz="1200" kern="150">
                        <a:solidFill>
                          <a:schemeClr val="bg1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Imágenes adecuadas en cuanto contenido y forma; relacionadas con el tema y de tamaño proporcionado a la importancia y texto al que complementan.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Imágenes adecuadas en contenido, están relacionadas con el tema y aunque el tamaño no es proporcionado  a la importancia del texto al que complementan.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Las imágenes son poco adecuadas en contenido y forma.</a:t>
                      </a:r>
                      <a:endParaRPr lang="es-MX" sz="1200" kern="1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No todas guardan relación con el  tema y su tamaño es desproporcionado a la importancia de su información.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>
                          <a:effectLst/>
                        </a:rPr>
                        <a:t>Las imágenes no son adecuadas en contenido ni forma. Son meramente decorativas y no tienen que ver con el tema.</a:t>
                      </a:r>
                      <a:endParaRPr lang="es-MX" sz="1200" kern="15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743">
                <a:tc>
                  <a:txBody>
                    <a:bodyPr/>
                    <a:lstStyle/>
                    <a:p>
                      <a:pPr>
                        <a:spcBef>
                          <a:spcPts val="2000"/>
                        </a:spcBef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>
                          <a:solidFill>
                            <a:schemeClr val="bg1"/>
                          </a:solidFill>
                          <a:effectLst/>
                        </a:rPr>
                        <a:t>ASPECTO GLOBAL</a:t>
                      </a:r>
                      <a:endParaRPr lang="es-MX" sz="1200" kern="150">
                        <a:solidFill>
                          <a:schemeClr val="bg1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Es atractivo y original.</a:t>
                      </a:r>
                      <a:endParaRPr lang="es-MX" sz="1200" kern="1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Adecuado al público al que se dirige.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>
                          <a:effectLst/>
                        </a:rPr>
                        <a:t>Cumple su objetivo, es un producto adecuado al público al que se dirige.</a:t>
                      </a:r>
                      <a:endParaRPr lang="es-MX" sz="1200" kern="15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El folleto es poco atractivo si bien es adecuado al público al que se dirige.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El folleto no se adecúa al público, es muy poco atractivo y no cumple su objetivo.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700">
                <a:tc>
                  <a:txBody>
                    <a:bodyPr/>
                    <a:lstStyle/>
                    <a:p>
                      <a:pPr>
                        <a:spcBef>
                          <a:spcPts val="2000"/>
                        </a:spcBef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solidFill>
                            <a:schemeClr val="bg1"/>
                          </a:solidFill>
                          <a:effectLst/>
                        </a:rPr>
                        <a:t>ORGANIZACIÓN DE LA INFORMACIÓN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2000"/>
                        </a:spcBef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MX" sz="1200" kern="1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La información está muy bien organizada, es muy clara  y fácil de leer.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En general la  información es clara y  está bien organizada.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Se organiza la información pero  de forma poco clara. No facilita una  lectura  rápida.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000" kern="150" dirty="0">
                          <a:effectLst/>
                        </a:rPr>
                        <a:t>La información no es clara y está desordenada lo que dificulta su lectura.</a:t>
                      </a:r>
                      <a:endParaRPr lang="es-MX" sz="1200" kern="150" dirty="0">
                        <a:solidFill>
                          <a:srgbClr val="00000A"/>
                        </a:solidFill>
                        <a:effectLst/>
                        <a:latin typeface="Liberation Serif"/>
                        <a:ea typeface="WenQuanYi Micro Hei"/>
                        <a:cs typeface="Lohit Hind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8 Cuadro de texto">
            <a:extLst>
              <a:ext uri="{FF2B5EF4-FFF2-40B4-BE49-F238E27FC236}">
                <a16:creationId xmlns:a16="http://schemas.microsoft.com/office/drawing/2014/main" id="{C8A906C8-1E9A-4367-89B7-579D3C6A2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563141"/>
            <a:ext cx="4536504" cy="1209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Problema: </a:t>
            </a:r>
            <a:r>
              <a:rPr kumimoji="0" lang="es-ES_tradnl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Reflexionan y amplían sus concepciones sobre los objetivos </a:t>
            </a:r>
            <a:r>
              <a:rPr lang="es-ES_tradnl" altLang="es-MX" sz="1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 la prevención de la violencia en la escuela</a:t>
            </a:r>
            <a:r>
              <a:rPr kumimoji="0" lang="es-ES_tradnl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 través de la revisión de los principales conceptos de Educación.</a:t>
            </a:r>
            <a:endParaRPr kumimoji="0" lang="es-ES_tradnl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7194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20FBC1A7-139E-4D35-8C28-C83917994A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729798"/>
              </p:ext>
            </p:extLst>
          </p:nvPr>
        </p:nvGraphicFramePr>
        <p:xfrm>
          <a:off x="0" y="1777898"/>
          <a:ext cx="9144000" cy="5080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0808">
                  <a:extLst>
                    <a:ext uri="{9D8B030D-6E8A-4147-A177-3AD203B41FA5}">
                      <a16:colId xmlns:a16="http://schemas.microsoft.com/office/drawing/2014/main" val="3045579986"/>
                    </a:ext>
                  </a:extLst>
                </a:gridCol>
                <a:gridCol w="1435424">
                  <a:extLst>
                    <a:ext uri="{9D8B030D-6E8A-4147-A177-3AD203B41FA5}">
                      <a16:colId xmlns:a16="http://schemas.microsoft.com/office/drawing/2014/main" val="2767138921"/>
                    </a:ext>
                  </a:extLst>
                </a:gridCol>
                <a:gridCol w="1432729">
                  <a:extLst>
                    <a:ext uri="{9D8B030D-6E8A-4147-A177-3AD203B41FA5}">
                      <a16:colId xmlns:a16="http://schemas.microsoft.com/office/drawing/2014/main" val="1964396384"/>
                    </a:ext>
                  </a:extLst>
                </a:gridCol>
                <a:gridCol w="2004606">
                  <a:extLst>
                    <a:ext uri="{9D8B030D-6E8A-4147-A177-3AD203B41FA5}">
                      <a16:colId xmlns:a16="http://schemas.microsoft.com/office/drawing/2014/main" val="284558937"/>
                    </a:ext>
                  </a:extLst>
                </a:gridCol>
                <a:gridCol w="1623355">
                  <a:extLst>
                    <a:ext uri="{9D8B030D-6E8A-4147-A177-3AD203B41FA5}">
                      <a16:colId xmlns:a16="http://schemas.microsoft.com/office/drawing/2014/main" val="403298089"/>
                    </a:ext>
                  </a:extLst>
                </a:gridCol>
                <a:gridCol w="1337078">
                  <a:extLst>
                    <a:ext uri="{9D8B030D-6E8A-4147-A177-3AD203B41FA5}">
                      <a16:colId xmlns:a16="http://schemas.microsoft.com/office/drawing/2014/main" val="1309631519"/>
                    </a:ext>
                  </a:extLst>
                </a:gridCol>
              </a:tblGrid>
              <a:tr h="699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</a:rPr>
                        <a:t>CRITERIOS DE EVALUACIÓN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</a:rPr>
                        <a:t>EXCLENTE</a:t>
                      </a:r>
                      <a:endParaRPr lang="es-MX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</a:rPr>
                        <a:t>10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BIEN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9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SATISFACTORIO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8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MEJORABLE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7 ó 6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NO SUBIO ACTIVIDAD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effectLst/>
                        </a:rPr>
                        <a:t>5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3070414096"/>
                  </a:ext>
                </a:extLst>
              </a:tr>
              <a:tr h="642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REDACCIÓN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hay errores de gramática, ortografía o puntuación.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Casi no hay errores de gramática, ortografía o puntuación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Hay pocos errores de gramática, ortografía o puntuación.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Hay muchos errores de gramática, ortografía o puntuación.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registro la información.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2144191739"/>
                  </a:ext>
                </a:extLst>
              </a:tr>
              <a:tr h="676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ENTREGA DEL TRABAJO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en el plazo acordado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después del plazo acordado, pero con justificación oportuna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después del plazo acordado, pero sin justificación oportuna 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La entrega se realizó fuera de plazo 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No entrego el trabajo.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1289985923"/>
                  </a:ext>
                </a:extLst>
              </a:tr>
              <a:tr h="967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CONTENIDO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Excelente dominio del tema de forma individual es claro y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 preciso.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Buen dominio del tema de forma individual es claro y preciso.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Hay dominio del tema, pero se le complica la ejemplificación y la ejercitación.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hay dominio completo, solo conceptos no muy claros, repite la información sin entenderla.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No hay dominio temático, solo transcribe lo mismo de la fuente de internet.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3708856733"/>
                  </a:ext>
                </a:extLst>
              </a:tr>
              <a:tr h="903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BIBLIOGRAFÍA Y FUENTES DE INFORMACIÓN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Todas las fuentes de información están documentadas 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 dirty="0">
                          <a:effectLst/>
                        </a:rPr>
                        <a:t>La mayoría de las fuentes de información está documentada </a:t>
                      </a:r>
                      <a:endParaRPr lang="es-MX" sz="9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Algunas de las fuentes de información están documentada 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Ninguna de las fuentes de información está documentada </a:t>
                      </a:r>
                      <a:endParaRPr lang="es-MX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900">
                          <a:effectLst/>
                        </a:rPr>
                        <a:t>No cito fuentes de información.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846267899"/>
                  </a:ext>
                </a:extLst>
              </a:tr>
              <a:tr h="1191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 </a:t>
                      </a:r>
                      <a:endParaRPr lang="es-MX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USO DE LAS TIC Y DEL INTERNET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Usa con éxito los enlaces sugeridos para encontrar información, y navega a través de los sitios fácilmente y sin ayuda.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Puede usar los enlaces sugeridos para encontrar información, y navega a través de los sitios fácilmente y sin ayuda.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Puede usar ocasionalmente los enlaces sugeridos para encontrar información, y navega a través de los sitios fácilmente y sin ayuda.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>
                          <a:effectLst/>
                        </a:rPr>
                        <a:t>Necesita ayuda o supervisión para usar los enlaces sugeridos y/o navegar a través de los sitios.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</a:rPr>
                        <a:t>No busco ni registro información.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/>
                </a:tc>
                <a:extLst>
                  <a:ext uri="{0D108BD9-81ED-4DB2-BD59-A6C34878D82A}">
                    <a16:rowId xmlns:a16="http://schemas.microsoft.com/office/drawing/2014/main" val="1424670153"/>
                  </a:ext>
                </a:extLst>
              </a:tr>
            </a:tbl>
          </a:graphicData>
        </a:graphic>
      </p:graphicFrame>
      <p:sp>
        <p:nvSpPr>
          <p:cNvPr id="5" name="6 Cuadro de texto">
            <a:extLst>
              <a:ext uri="{FF2B5EF4-FFF2-40B4-BE49-F238E27FC236}">
                <a16:creationId xmlns:a16="http://schemas.microsoft.com/office/drawing/2014/main" id="{FFE02852-FF5B-42C2-A1C4-E96ED1B4B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141"/>
            <a:ext cx="4572000" cy="1209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Competencias</a:t>
            </a:r>
            <a:r>
              <a:rPr kumimoji="0" lang="es-ES" altLang="es-MX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es-ES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*</a:t>
            </a:r>
            <a:r>
              <a:rPr kumimoji="0" lang="es-ES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Integra los recursos de la investigación educativa para enriquecer su práctica profesional, expresando su interés por el conocimiento, la ciencia y la mejora de la educación.  </a:t>
            </a:r>
            <a:endParaRPr kumimoji="0" lang="es-ES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 la unidad de competencia emplea los medios tecnológicos, y las fuentes de información científica disponibles para mantenerse actualizado respecto a los diversos campos del conocimiento, la ciencia y la mejora de la educación. </a:t>
            </a:r>
            <a:endParaRPr kumimoji="0" lang="es-E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7 Cuadro de texto">
            <a:extLst>
              <a:ext uri="{FF2B5EF4-FFF2-40B4-BE49-F238E27FC236}">
                <a16:creationId xmlns:a16="http://schemas.microsoft.com/office/drawing/2014/main" id="{DA3612A6-0C98-4346-83E5-F5AC70557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67160"/>
            <a:ext cx="9108505" cy="723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RÚBRICA  DOCUMENTO ESCRITO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2400" dirty="0">
                <a:latin typeface="+mj-lt"/>
              </a:rPr>
              <a:t>EVIDENCIA INTEGRADORA</a:t>
            </a: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19 Cuadro de texto">
            <a:extLst>
              <a:ext uri="{FF2B5EF4-FFF2-40B4-BE49-F238E27FC236}">
                <a16:creationId xmlns:a16="http://schemas.microsoft.com/office/drawing/2014/main" id="{54D5843C-4F15-4DDC-BF9B-1CE70B437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7331075"/>
            <a:ext cx="1474787" cy="2762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Metaevaluación</a:t>
            </a:r>
            <a:endParaRPr kumimoji="0" lang="es-ES_tradnl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A2F349-6E1A-4FDF-A330-E4F352899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altLang="es-MX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580CC210-14E8-43F7-8208-80C8514C9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8 Cuadro de texto">
            <a:extLst>
              <a:ext uri="{FF2B5EF4-FFF2-40B4-BE49-F238E27FC236}">
                <a16:creationId xmlns:a16="http://schemas.microsoft.com/office/drawing/2014/main" id="{C8A906C8-1E9A-4367-89B7-579D3C6A2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563141"/>
            <a:ext cx="4536504" cy="12096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Problema: </a:t>
            </a:r>
            <a:r>
              <a:rPr kumimoji="0" lang="es-ES_tradnl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Reflexionan y amplían sus concepciones sobre los objetivos </a:t>
            </a:r>
            <a:r>
              <a:rPr lang="es-ES_tradnl" altLang="es-MX" sz="1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 la prevención de la violencia en la escuela</a:t>
            </a:r>
            <a:r>
              <a:rPr kumimoji="0" lang="es-ES_tradnl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 través de la revisión de los principales conceptos de Educación.</a:t>
            </a:r>
            <a:endParaRPr kumimoji="0" lang="es-ES_tradnl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9856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BD4592-3951-465D-BA37-2B001F5ED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568" y="145160"/>
            <a:ext cx="4690864" cy="689974"/>
          </a:xfrm>
        </p:spPr>
        <p:txBody>
          <a:bodyPr/>
          <a:lstStyle/>
          <a:p>
            <a:pPr marL="0" indent="0" algn="ctr">
              <a:buNone/>
            </a:pPr>
            <a:r>
              <a:rPr lang="es-MX" dirty="0"/>
              <a:t>Criterios de Evaluación</a:t>
            </a:r>
          </a:p>
        </p:txBody>
      </p:sp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EB5CAEDB-041F-41DD-80F4-EB670F836EA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5C3A73D-521D-4B78-B14F-FDAD06245F82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FFC18F69-A6B7-4AD1-B9EE-AA138B13DBAB}"/>
              </a:ext>
            </a:extLst>
          </p:cNvPr>
          <p:cNvSpPr txBox="1">
            <a:spLocks/>
          </p:cNvSpPr>
          <p:nvPr/>
        </p:nvSpPr>
        <p:spPr>
          <a:xfrm>
            <a:off x="251520" y="848616"/>
            <a:ext cx="8229600" cy="4884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3600" b="1" dirty="0">
                <a:latin typeface="+mj-lt"/>
                <a:cs typeface="Arial" panose="020B0604020202020204" pitchFamily="34" charset="0"/>
              </a:rPr>
              <a:t>    Evaluación:                  Formativa     Sumativa</a:t>
            </a:r>
          </a:p>
          <a:p>
            <a:pPr marL="0" indent="0" algn="ctr">
              <a:buNone/>
            </a:pPr>
            <a:endParaRPr lang="es-MX" sz="3600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Trabajos escritos  actividades:                                      45% </a:t>
            </a:r>
          </a:p>
          <a:p>
            <a:pPr marL="0" indent="0">
              <a:buNone/>
            </a:pPr>
            <a:endParaRPr lang="es-MX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Participación activa, asistencia</a:t>
            </a: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Permanencia                                                                                           10%</a:t>
            </a: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    </a:t>
            </a: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                         Portafolio:                                                                  45%</a:t>
            </a: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 </a:t>
            </a:r>
            <a:r>
              <a:rPr lang="es-MX" sz="1600" dirty="0">
                <a:latin typeface="+mj-lt"/>
                <a:cs typeface="Arial" panose="020B0604020202020204" pitchFamily="34" charset="0"/>
              </a:rPr>
              <a:t>                                                                                                                  </a:t>
            </a:r>
            <a:r>
              <a:rPr lang="es-MX" dirty="0">
                <a:latin typeface="+mj-lt"/>
                <a:cs typeface="Arial" panose="020B0604020202020204" pitchFamily="34" charset="0"/>
              </a:rPr>
              <a:t>						                                                                                           </a:t>
            </a:r>
            <a:r>
              <a:rPr lang="es-MX" b="1" dirty="0">
                <a:latin typeface="+mj-lt"/>
                <a:cs typeface="Arial" panose="020B0604020202020204" pitchFamily="34" charset="0"/>
              </a:rPr>
              <a:t>100%</a:t>
            </a:r>
          </a:p>
          <a:p>
            <a:pPr marL="0" indent="0">
              <a:buNone/>
            </a:pPr>
            <a:endParaRPr lang="es-MX" sz="3600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+mj-lt"/>
                <a:cs typeface="Arial" panose="020B0604020202020204" pitchFamily="34" charset="0"/>
              </a:rPr>
              <a:t> Formativa  + Sumativa = 50%  </a:t>
            </a:r>
          </a:p>
          <a:p>
            <a:pPr marL="0" indent="0">
              <a:buNone/>
            </a:pPr>
            <a:r>
              <a:rPr lang="es-MX" b="1" dirty="0">
                <a:latin typeface="+mj-lt"/>
                <a:cs typeface="Arial" panose="020B0604020202020204" pitchFamily="34" charset="0"/>
              </a:rPr>
              <a:t> Evidencia Integradora  = 50%    </a:t>
            </a:r>
            <a:r>
              <a:rPr lang="es-MX" dirty="0">
                <a:latin typeface="+mj-lt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s-MX" b="1" dirty="0">
                <a:latin typeface="+mj-lt"/>
                <a:cs typeface="Arial" panose="020B0604020202020204" pitchFamily="34" charset="0"/>
              </a:rPr>
              <a:t> Calificación del curso:   100%</a:t>
            </a:r>
          </a:p>
          <a:p>
            <a:pPr marL="0" indent="0">
              <a:buNone/>
            </a:pPr>
            <a:endParaRPr lang="es-MX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     </a:t>
            </a:r>
            <a:r>
              <a:rPr lang="es-MX" sz="4400" b="1" dirty="0">
                <a:latin typeface="+mj-lt"/>
                <a:cs typeface="Arial" panose="020B0604020202020204" pitchFamily="34" charset="0"/>
              </a:rPr>
              <a:t>L</a:t>
            </a:r>
            <a:r>
              <a:rPr lang="es-MX" dirty="0">
                <a:latin typeface="+mj-lt"/>
                <a:cs typeface="Arial" panose="020B0604020202020204" pitchFamily="34" charset="0"/>
              </a:rPr>
              <a:t>a firma de los acuerdos establecidos por docente y alumnos </a:t>
            </a: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     se hará en la actividad de escuela en red por cada alumna(o)  </a:t>
            </a:r>
          </a:p>
          <a:p>
            <a:pPr marL="0" indent="0">
              <a:buNone/>
            </a:pPr>
            <a:r>
              <a:rPr lang="es-MX" dirty="0">
                <a:latin typeface="+mj-lt"/>
                <a:cs typeface="Arial" panose="020B0604020202020204" pitchFamily="34" charset="0"/>
              </a:rPr>
              <a:t>         Respondiendo   </a:t>
            </a:r>
            <a:r>
              <a:rPr lang="es-MX" b="1" dirty="0">
                <a:latin typeface="+mj-lt"/>
                <a:cs typeface="Arial" panose="020B0604020202020204" pitchFamily="34" charset="0"/>
              </a:rPr>
              <a:t>“si estoy de acuerdo”</a:t>
            </a:r>
            <a:endParaRPr lang="es-MX" dirty="0">
              <a:latin typeface="+mj-lt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06F6C9E-414F-4415-A629-5FF52A2E7891}"/>
              </a:ext>
            </a:extLst>
          </p:cNvPr>
          <p:cNvCxnSpPr>
            <a:cxnSpLocks/>
          </p:cNvCxnSpPr>
          <p:nvPr/>
        </p:nvCxnSpPr>
        <p:spPr>
          <a:xfrm>
            <a:off x="4716016" y="2492896"/>
            <a:ext cx="28083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ECBC396-0D90-4243-AE97-36DA53F36883}"/>
              </a:ext>
            </a:extLst>
          </p:cNvPr>
          <p:cNvCxnSpPr>
            <a:cxnSpLocks/>
          </p:cNvCxnSpPr>
          <p:nvPr/>
        </p:nvCxnSpPr>
        <p:spPr>
          <a:xfrm>
            <a:off x="296225" y="3573016"/>
            <a:ext cx="369971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638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BD4592-3951-465D-BA37-2B001F5ED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483447"/>
            <a:ext cx="8579296" cy="54159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altLang="es-E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           </a:t>
            </a:r>
          </a:p>
          <a:p>
            <a:pPr marL="0" indent="0">
              <a:buNone/>
            </a:pPr>
            <a:r>
              <a:rPr lang="es-MX" alt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</a:p>
          <a:p>
            <a:pPr marL="0" indent="0">
              <a:buNone/>
            </a:pPr>
            <a:endParaRPr lang="es-MX" alt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altLang="es-ES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MX" altLang="es-E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Atender el curso con la importancia debida que eso implica.</a:t>
            </a:r>
          </a:p>
          <a:p>
            <a:r>
              <a:rPr lang="es-MX" altLang="es-E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Asistir puntualmente a las clases y permanencia</a:t>
            </a:r>
          </a:p>
          <a:p>
            <a:pPr marL="0" indent="0">
              <a:buNone/>
            </a:pPr>
            <a:endParaRPr lang="es-MX" altLang="es-ES" sz="2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MX" altLang="es-E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Cumplir con las actividades en tiempo y forma según los contenidos del curso.</a:t>
            </a:r>
          </a:p>
          <a:p>
            <a:pPr marL="0" indent="0">
              <a:buNone/>
            </a:pPr>
            <a:endParaRPr lang="es-MX" altLang="es-ES" sz="2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ES" sz="24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alt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</a:p>
          <a:p>
            <a:pPr marL="0" indent="0">
              <a:buNone/>
            </a:pPr>
            <a:endParaRPr lang="es-MX" altLang="es-ES" dirty="0"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altLang="es-ES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MX" altLang="es-ES" sz="1600" dirty="0">
              <a:latin typeface="Arial Narrow" panose="020B0606020202030204" pitchFamily="34" charset="0"/>
            </a:endParaRPr>
          </a:p>
          <a:p>
            <a:endParaRPr lang="es-MX" dirty="0"/>
          </a:p>
        </p:txBody>
      </p:sp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EB5CAEDB-041F-41DD-80F4-EB670F836EA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5C3A73D-521D-4B78-B14F-FDAD06245F82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553260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6664F-D5EF-3F8C-0540-3E70A38A8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684" y="804519"/>
            <a:ext cx="7202456" cy="1049235"/>
          </a:xfrm>
        </p:spPr>
        <p:txBody>
          <a:bodyPr>
            <a:normAutofit/>
          </a:bodyPr>
          <a:lstStyle/>
          <a:p>
            <a:r>
              <a:rPr lang="es-MX" dirty="0"/>
              <a:t>Gracias</a:t>
            </a:r>
          </a:p>
        </p:txBody>
      </p:sp>
      <p:pic>
        <p:nvPicPr>
          <p:cNvPr id="7" name="Marcador de contenido 6" descr="Texto&#10;&#10;Descripción generada automáticamente">
            <a:extLst>
              <a:ext uri="{FF2B5EF4-FFF2-40B4-BE49-F238E27FC236}">
                <a16:creationId xmlns:a16="http://schemas.microsoft.com/office/drawing/2014/main" id="{0B2D851C-62D6-9AC6-E55F-B5F3A21BF9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25" y="2180431"/>
            <a:ext cx="3121025" cy="3121025"/>
          </a:xfrm>
        </p:spPr>
      </p:pic>
      <p:pic>
        <p:nvPicPr>
          <p:cNvPr id="5" name="Marcador de contenido 4" descr="Patrón de fondo&#10;&#10;Descripción generada automáticamente">
            <a:extLst>
              <a:ext uri="{FF2B5EF4-FFF2-40B4-BE49-F238E27FC236}">
                <a16:creationId xmlns:a16="http://schemas.microsoft.com/office/drawing/2014/main" id="{729B746B-1350-1B17-60FC-E656E11239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08" y="2996974"/>
            <a:ext cx="3720332" cy="148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33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E07B36D-F6EA-4ACA-829D-AC40B64A2707}"/>
              </a:ext>
            </a:extLst>
          </p:cNvPr>
          <p:cNvSpPr/>
          <p:nvPr/>
        </p:nvSpPr>
        <p:spPr>
          <a:xfrm>
            <a:off x="295776" y="188640"/>
            <a:ext cx="8568952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Arial Rounded MT Bold" panose="020F0704030504030204" pitchFamily="34" charset="0"/>
              </a:rPr>
              <a:t>                                                  </a:t>
            </a:r>
          </a:p>
          <a:p>
            <a:endParaRPr lang="es-ES" b="1" dirty="0">
              <a:latin typeface="Arial Rounded MT Bold" panose="020F0704030504030204" pitchFamily="34" charset="0"/>
            </a:endParaRPr>
          </a:p>
          <a:p>
            <a:endParaRPr lang="es-ES" b="1" dirty="0">
              <a:latin typeface="Arial Rounded MT Bold" panose="020F0704030504030204" pitchFamily="34" charset="0"/>
            </a:endParaRPr>
          </a:p>
          <a:p>
            <a:r>
              <a:rPr lang="es-ES" sz="2800" b="1" dirty="0">
                <a:latin typeface="Arial Rounded MT Bold" panose="020F0704030504030204" pitchFamily="34" charset="0"/>
              </a:rPr>
              <a:t>                                         </a:t>
            </a:r>
            <a:r>
              <a:rPr lang="es-ES" sz="2800" b="1" dirty="0">
                <a:latin typeface="+mj-lt"/>
              </a:rPr>
              <a:t>DESCRIPCIÓN DE CURSO    </a:t>
            </a:r>
            <a:r>
              <a:rPr lang="es-ES" b="1" dirty="0">
                <a:latin typeface="+mj-lt"/>
              </a:rPr>
              <a:t>             </a:t>
            </a:r>
            <a:r>
              <a:rPr lang="es-ES" sz="2800" b="1" dirty="0">
                <a:latin typeface="Arial Rounded MT Bold" panose="020F0704030504030204" pitchFamily="34" charset="0"/>
              </a:rPr>
              <a:t/>
            </a:r>
            <a:br>
              <a:rPr lang="es-ES" sz="2800" b="1" dirty="0">
                <a:latin typeface="Arial Rounded MT Bold" panose="020F0704030504030204" pitchFamily="34" charset="0"/>
              </a:rPr>
            </a:br>
            <a:endParaRPr lang="es-MX" sz="1200" b="1" dirty="0"/>
          </a:p>
          <a:p>
            <a:endParaRPr lang="es-MX" sz="1200" b="1" dirty="0"/>
          </a:p>
          <a:p>
            <a:pPr algn="just"/>
            <a:r>
              <a:rPr lang="es-MX" sz="1400" dirty="0">
                <a:solidFill>
                  <a:srgbClr val="000000"/>
                </a:solidFill>
              </a:rPr>
              <a:t>El curso se organiza en dos unidades de aprendizaje referidas al conocimiento y la prevención de la violencia que permitirán el análisis y abordaje en el desarrollo de saberes en relación a este tema. </a:t>
            </a:r>
          </a:p>
          <a:p>
            <a:pPr algn="just"/>
            <a:endParaRPr lang="es-MX" sz="1400" dirty="0">
              <a:solidFill>
                <a:srgbClr val="000000"/>
              </a:solidFill>
            </a:endParaRPr>
          </a:p>
          <a:p>
            <a:pPr algn="just"/>
            <a:r>
              <a:rPr lang="es-MX" sz="1400" dirty="0">
                <a:solidFill>
                  <a:srgbClr val="000000"/>
                </a:solidFill>
              </a:rPr>
              <a:t>La primera unidad, denominada “Los niños y los rostros de la violencia” presenta un panorama general de la definición, características y tipos de violencia, así como de los indicadores que permiten identificarlos a nivel nacional, estatal y local. Asimismo se revisa la situación de los niños en contextos de violencia y el papel de la UNICEF en la defensa de sus derechos. Se presentan de manera específica algunas manifestaciones de la violencia en las que los niños participan como agentes promotores y como víctimas: violencia intrafamiliar, violencia en los medios de comunicación y videojuegos, así como un caso especialmente preocupante para la escuela: el acoso escolar (</a:t>
            </a:r>
            <a:r>
              <a:rPr lang="es-MX" sz="1400" dirty="0" err="1">
                <a:solidFill>
                  <a:srgbClr val="000000"/>
                </a:solidFill>
              </a:rPr>
              <a:t>bullying</a:t>
            </a:r>
            <a:r>
              <a:rPr lang="es-MX" sz="1400" dirty="0">
                <a:solidFill>
                  <a:srgbClr val="000000"/>
                </a:solidFill>
              </a:rPr>
              <a:t>).</a:t>
            </a:r>
          </a:p>
          <a:p>
            <a:pPr algn="just"/>
            <a:endParaRPr lang="es-MX" sz="1400" dirty="0">
              <a:solidFill>
                <a:srgbClr val="000000"/>
              </a:solidFill>
            </a:endParaRPr>
          </a:p>
          <a:p>
            <a:pPr algn="just"/>
            <a:r>
              <a:rPr lang="es-MX" sz="1400" dirty="0">
                <a:solidFill>
                  <a:srgbClr val="000000"/>
                </a:solidFill>
              </a:rPr>
              <a:t>En la segunda unidad, llamada “Estrategias para prevenir la violencia en la escuela y en el aula”, los futuros docentes, a partir de las competencias desarrolladas en la unidad anterior, son capaces de analizar situaciones de violencia en sus contextos de actuación y diseñar estrategias integradas en proyectos de intervención para prevenir estas problemáticas desde la escuela.</a:t>
            </a:r>
          </a:p>
          <a:p>
            <a:pPr algn="just"/>
            <a:endParaRPr lang="es-MX" sz="1400" b="1" dirty="0"/>
          </a:p>
          <a:p>
            <a:pPr algn="just"/>
            <a:endParaRPr lang="es-MX" sz="14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b="1" dirty="0"/>
          </a:p>
          <a:p>
            <a:endParaRPr lang="es-MX" sz="1200" dirty="0"/>
          </a:p>
          <a:p>
            <a:endParaRPr lang="es-MX" sz="1200" dirty="0"/>
          </a:p>
          <a:p>
            <a:endParaRPr lang="es-MX" sz="1200" dirty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326014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744F3E6-5CB5-42CE-BCD1-9E5F1651E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32466"/>
            <a:ext cx="7845293" cy="580008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b="1" dirty="0">
                <a:solidFill>
                  <a:srgbClr val="000000"/>
                </a:solidFill>
                <a:latin typeface="+mn-lt"/>
              </a:rPr>
              <a:t>                                                        PROPÓSITOS</a:t>
            </a:r>
            <a:r>
              <a:rPr lang="es-MX" sz="2700" dirty="0">
                <a:solidFill>
                  <a:srgbClr val="000000"/>
                </a:solidFill>
                <a:latin typeface="+mn-lt"/>
              </a:rPr>
              <a:t/>
            </a:r>
            <a:br>
              <a:rPr lang="es-MX" sz="2700" dirty="0">
                <a:solidFill>
                  <a:srgbClr val="000000"/>
                </a:solidFill>
                <a:latin typeface="+mn-lt"/>
              </a:rPr>
            </a:br>
            <a:r>
              <a:rPr lang="es-MX" sz="1800" dirty="0">
                <a:solidFill>
                  <a:srgbClr val="000000"/>
                </a:solidFill>
                <a:latin typeface="+mn-lt"/>
              </a:rPr>
              <a:t/>
            </a:r>
            <a:br>
              <a:rPr lang="es-MX" sz="1800" dirty="0">
                <a:solidFill>
                  <a:srgbClr val="000000"/>
                </a:solidFill>
                <a:latin typeface="+mn-lt"/>
              </a:rPr>
            </a:br>
            <a:r>
              <a:rPr lang="es-MX" sz="18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s-MX" sz="1800" dirty="0">
                <a:solidFill>
                  <a:srgbClr val="000000"/>
                </a:solidFill>
                <a:latin typeface="Times New Roman"/>
              </a:rPr>
            </a:br>
            <a:r>
              <a:rPr lang="es-MX" sz="1600" dirty="0">
                <a:solidFill>
                  <a:srgbClr val="000000"/>
                </a:solidFill>
              </a:rPr>
              <a:t>El propósito general del curso es que los futuros docentes desarrollen los conocimientos, las habilidades y las actitudes propicias para coadyuvar en la prevención de la violencia en su contexto de actuación, además que:</a:t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/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>- Promuevan el acercamiento a los procesos de investigación a través del ejercicio sistemático de indagación empírica en escenarios escolares y sociales reales.</a:t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/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>- Reflexionen acerca del papel de la escuela en la promoción de escenarios libres de violencia y en relación a la respuesta educativa frente a la violencia social.</a:t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/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>- Analicen los factores que generan situaciones de violencia en los contextos de referencia.</a:t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/>
            </a:r>
            <a:br>
              <a:rPr lang="es-MX" sz="1600" dirty="0">
                <a:solidFill>
                  <a:srgbClr val="000000"/>
                </a:solidFill>
              </a:rPr>
            </a:br>
            <a:r>
              <a:rPr lang="es-MX" sz="1600" dirty="0">
                <a:solidFill>
                  <a:srgbClr val="000000"/>
                </a:solidFill>
              </a:rPr>
              <a:t>- Promuevan la realización de proyectos de intervención educativa orientados a prevenir la violencia tanto escolar como social en los contextos de referencia. que se basen en los principios de rigurosidad, equidad, respeto a la diversidad, derechos fundamentales de los educandos y desarrollo humano sostenible</a:t>
            </a:r>
            <a:r>
              <a:rPr lang="es-MX" sz="1300" dirty="0">
                <a:solidFill>
                  <a:srgbClr val="000000"/>
                </a:solidFill>
              </a:rPr>
              <a:t>.</a:t>
            </a:r>
            <a:br>
              <a:rPr lang="es-MX" sz="1300" dirty="0">
                <a:solidFill>
                  <a:srgbClr val="000000"/>
                </a:solidFill>
              </a:rPr>
            </a:br>
            <a:r>
              <a:rPr lang="es-MX" sz="1800" dirty="0">
                <a:solidFill>
                  <a:srgbClr val="000000"/>
                </a:solidFill>
              </a:rPr>
              <a:t/>
            </a:r>
            <a:br>
              <a:rPr lang="es-MX" sz="1800" dirty="0">
                <a:solidFill>
                  <a:srgbClr val="000000"/>
                </a:solidFill>
              </a:rPr>
            </a:br>
            <a:r>
              <a:rPr lang="es-MX" sz="1800" dirty="0">
                <a:cs typeface="Arial" panose="020B0604020202020204" pitchFamily="34" charset="0"/>
              </a:rPr>
              <a:t/>
            </a:r>
            <a:br>
              <a:rPr lang="es-MX" sz="1800" dirty="0">
                <a:cs typeface="Arial" panose="020B0604020202020204" pitchFamily="34" charset="0"/>
              </a:rPr>
            </a:b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74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8C9CC22B-05A0-4973-A1A1-30637688640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860D81C-6716-4232-A4F9-D3DE7B231E25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E7385DC-5628-4897-A30E-E07D75A4A3EA}"/>
              </a:ext>
            </a:extLst>
          </p:cNvPr>
          <p:cNvSpPr txBox="1">
            <a:spLocks/>
          </p:cNvSpPr>
          <p:nvPr/>
        </p:nvSpPr>
        <p:spPr>
          <a:xfrm>
            <a:off x="270794" y="178680"/>
            <a:ext cx="8892480" cy="6041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dirty="0">
                <a:cs typeface="Arial" panose="020B0604020202020204" pitchFamily="34" charset="0"/>
              </a:rPr>
              <a:t>COMPETENCIAS DEL PERFIL DE EGRESO A LAS QUE CONTRIBUYE EL CURSO</a:t>
            </a:r>
          </a:p>
          <a:p>
            <a:pPr algn="l"/>
            <a:r>
              <a:rPr lang="es-MX" sz="29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400" b="1" dirty="0">
                <a:cs typeface="Arial" panose="020B0604020202020204" pitchFamily="34" charset="0"/>
              </a:rPr>
              <a:t> </a:t>
            </a:r>
            <a:r>
              <a:rPr lang="en-US" sz="1400" b="1" dirty="0" err="1">
                <a:cs typeface="Arial" panose="020B0604020202020204" pitchFamily="34" charset="0"/>
              </a:rPr>
              <a:t>Competencias</a:t>
            </a:r>
            <a:r>
              <a:rPr lang="en-US" sz="1400" b="1" dirty="0">
                <a:cs typeface="Arial" panose="020B0604020202020204" pitchFamily="34" charset="0"/>
              </a:rPr>
              <a:t> </a:t>
            </a:r>
            <a:r>
              <a:rPr lang="en-US" sz="1400" b="1" dirty="0" err="1">
                <a:cs typeface="Arial" panose="020B0604020202020204" pitchFamily="34" charset="0"/>
              </a:rPr>
              <a:t>profesionales</a:t>
            </a:r>
            <a:endParaRPr lang="en-US" sz="1400" b="1" dirty="0">
              <a:cs typeface="Arial" panose="020B0604020202020204" pitchFamily="34" charset="0"/>
            </a:endParaRPr>
          </a:p>
          <a:p>
            <a:pPr algn="l"/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dirty="0">
                <a:cs typeface="Arial" panose="020B0604020202020204" pitchFamily="34" charset="0"/>
              </a:rPr>
              <a:t>-</a:t>
            </a:r>
            <a:r>
              <a:rPr lang="en-US" sz="1400" dirty="0">
                <a:cs typeface="Arial" panose="020B0604020202020204" pitchFamily="34" charset="0"/>
              </a:rPr>
              <a:t> </a:t>
            </a:r>
            <a:r>
              <a:rPr lang="es-MX" sz="1400" dirty="0">
                <a:cs typeface="Arial" panose="020B0604020202020204" pitchFamily="34" charset="0"/>
              </a:rPr>
              <a:t>Diseña planeaciones aplicando sus conocimientos curriculares, psicopedagógicos, disciplinares didácticos y tecnológicos para propiciar espacios de aprendizaje incluyentes que respondan a las necesidades de todos los alumnos en el marco del plan y programas de estudio.</a:t>
            </a:r>
          </a:p>
          <a:p>
            <a:pPr algn="l"/>
            <a:r>
              <a:rPr lang="es-MX" sz="1400" dirty="0"/>
              <a:t>-Actúa de manera ética ante la diversidad de situaciones que se presentan en la práctica profesional.</a:t>
            </a:r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dirty="0">
                <a:cs typeface="Arial" panose="020B0604020202020204" pitchFamily="34" charset="0"/>
              </a:rPr>
              <a:t>-</a:t>
            </a:r>
            <a:r>
              <a:rPr lang="es-MX" sz="1400" dirty="0"/>
              <a:t>Colabora con la comunidad escolar, padres de familia, autoridades y docentes, en la toma de decisiones y en el desarrollo de alternativas de solución a problemáticas socioeducativas.</a:t>
            </a:r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dirty="0">
                <a:cs typeface="Arial" panose="020B0604020202020204" pitchFamily="34" charset="0"/>
              </a:rPr>
              <a:t> </a:t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b="1" dirty="0">
                <a:cs typeface="Arial" panose="020B0604020202020204" pitchFamily="34" charset="0"/>
              </a:rPr>
              <a:t>Competencias que se desarrollan en el curso</a:t>
            </a:r>
            <a:br>
              <a:rPr lang="es-MX" sz="1400" b="1" dirty="0">
                <a:cs typeface="Arial" panose="020B0604020202020204" pitchFamily="34" charset="0"/>
              </a:rPr>
            </a:br>
            <a:r>
              <a:rPr lang="es-MX" sz="1400" b="1" dirty="0">
                <a:cs typeface="Arial" panose="020B0604020202020204" pitchFamily="34" charset="0"/>
              </a:rPr>
              <a:t> </a:t>
            </a:r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dirty="0">
                <a:cs typeface="Arial" panose="020B0604020202020204" pitchFamily="34" charset="0"/>
              </a:rPr>
              <a:t>Orienta su actuación profesional con sentido ético-</a:t>
            </a:r>
            <a:r>
              <a:rPr lang="es-MX" sz="1400" dirty="0" err="1">
                <a:cs typeface="Arial" panose="020B0604020202020204" pitchFamily="34" charset="0"/>
              </a:rPr>
              <a:t>valoral</a:t>
            </a:r>
            <a:r>
              <a:rPr lang="es-MX" sz="1400" dirty="0">
                <a:cs typeface="Arial" panose="020B0604020202020204" pitchFamily="34" charset="0"/>
              </a:rPr>
              <a:t> y asume los diversos principios y reglas que aseguran una mejor convivencia institucional y social, en beneficio de los alumnos y de la comunidad escolar.</a:t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dirty="0">
                <a:solidFill>
                  <a:srgbClr val="000000"/>
                </a:solidFill>
              </a:rPr>
              <a:t>Diseña y aplica diferentes diagnósticos para identificar problemáticas que afectan el trabajo en la escuela y en el aula</a:t>
            </a:r>
            <a:r>
              <a:rPr lang="es-MX" sz="1400" dirty="0">
                <a:cs typeface="Arial" panose="020B0604020202020204" pitchFamily="34" charset="0"/>
              </a:rPr>
              <a:t>.</a:t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b="1" dirty="0">
                <a:cs typeface="Arial" panose="020B0604020202020204" pitchFamily="34" charset="0"/>
              </a:rPr>
              <a:t/>
            </a:r>
            <a:br>
              <a:rPr lang="es-MX" sz="1400" b="1" dirty="0">
                <a:cs typeface="Arial" panose="020B0604020202020204" pitchFamily="34" charset="0"/>
              </a:rPr>
            </a:br>
            <a:r>
              <a:rPr lang="en-US" sz="1400" b="1" dirty="0">
                <a:cs typeface="Arial" panose="020B0604020202020204" pitchFamily="34" charset="0"/>
              </a:rPr>
              <a:t>Competencias genericas</a:t>
            </a:r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n-US" sz="1400" b="1" dirty="0">
                <a:cs typeface="Arial" panose="020B0604020202020204" pitchFamily="34" charset="0"/>
              </a:rPr>
              <a:t> </a:t>
            </a:r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r>
              <a:rPr lang="es-MX" sz="1400" dirty="0"/>
              <a:t>Soluciona problemas y toma decisiones utilizando su pensamiento crítico y creativo</a:t>
            </a:r>
          </a:p>
          <a:p>
            <a:pPr algn="l"/>
            <a:r>
              <a:rPr lang="es-MX" sz="1400" dirty="0"/>
              <a:t>· Colabora con diversos actores para generar proyectos innovadores de impacto social y educativo.</a:t>
            </a:r>
          </a:p>
          <a:p>
            <a:pPr algn="l"/>
            <a:r>
              <a:rPr lang="es-MX" sz="1400" dirty="0"/>
              <a:t>· Utiliza las tecnologías de la información y la comunicación de manera crítica</a:t>
            </a:r>
          </a:p>
          <a:p>
            <a:r>
              <a:rPr lang="es-MX" sz="1400" dirty="0">
                <a:cs typeface="Arial" panose="020B0604020202020204" pitchFamily="34" charset="0"/>
              </a:rPr>
              <a:t/>
            </a:r>
            <a:br>
              <a:rPr lang="es-MX" sz="1400" dirty="0">
                <a:cs typeface="Arial" panose="020B0604020202020204" pitchFamily="34" charset="0"/>
              </a:rPr>
            </a:br>
            <a:endParaRPr lang="es-MX" sz="1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4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F526CC09-84A7-4B6F-9BA1-198E3A85EFE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B40AB48-97DC-4325-844A-6BDBC80C64ED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99880D60-D84E-4589-AEEB-1F6BED994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2" y="-150791"/>
            <a:ext cx="9036496" cy="6525344"/>
          </a:xfrm>
        </p:spPr>
        <p:txBody>
          <a:bodyPr>
            <a:normAutofit/>
          </a:bodyPr>
          <a:lstStyle/>
          <a:p>
            <a:pPr algn="l"/>
            <a:r>
              <a:rPr lang="es-MX" sz="24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s-MX" sz="2400" dirty="0">
                <a:solidFill>
                  <a:srgbClr val="000000"/>
                </a:solidFill>
                <a:latin typeface="Times New Roman"/>
              </a:rPr>
            </a:br>
            <a:r>
              <a:rPr lang="es-MX" sz="24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s-MX" sz="2400" dirty="0">
                <a:solidFill>
                  <a:srgbClr val="000000"/>
                </a:solidFill>
                <a:latin typeface="Times New Roman"/>
              </a:rPr>
            </a:br>
            <a:r>
              <a:rPr lang="es-MX" sz="2800" b="1" dirty="0">
                <a:solidFill>
                  <a:srgbClr val="000000"/>
                </a:solidFill>
              </a:rPr>
              <a:t>                                </a:t>
            </a:r>
            <a:br>
              <a:rPr lang="es-MX" sz="2800" b="1" dirty="0">
                <a:solidFill>
                  <a:srgbClr val="000000"/>
                </a:solidFill>
              </a:rPr>
            </a:br>
            <a:r>
              <a:rPr lang="es-MX" sz="2800" b="1" dirty="0">
                <a:solidFill>
                  <a:srgbClr val="000000"/>
                </a:solidFill>
              </a:rPr>
              <a:t>ESTRUCTURA DEL CURSO</a:t>
            </a:r>
            <a:r>
              <a:rPr lang="es-MX" sz="2400" dirty="0">
                <a:solidFill>
                  <a:srgbClr val="000000"/>
                </a:solidFill>
              </a:rPr>
              <a:t/>
            </a:r>
            <a:br>
              <a:rPr lang="es-MX" sz="2400" dirty="0">
                <a:solidFill>
                  <a:srgbClr val="000000"/>
                </a:solidFill>
              </a:rPr>
            </a:br>
            <a:r>
              <a:rPr lang="es-MX" sz="2400" dirty="0">
                <a:solidFill>
                  <a:srgbClr val="000000"/>
                </a:solidFill>
              </a:rPr>
              <a:t/>
            </a:r>
            <a:br>
              <a:rPr lang="es-MX" sz="2400" dirty="0">
                <a:solidFill>
                  <a:srgbClr val="000000"/>
                </a:solidFill>
              </a:rPr>
            </a:br>
            <a:r>
              <a:rPr lang="es-MX" sz="2400" dirty="0">
                <a:solidFill>
                  <a:srgbClr val="000000"/>
                </a:solidFill>
              </a:rPr>
              <a:t/>
            </a:r>
            <a:br>
              <a:rPr lang="es-MX" sz="2400" dirty="0">
                <a:solidFill>
                  <a:srgbClr val="000000"/>
                </a:solidFill>
              </a:rPr>
            </a:br>
            <a:r>
              <a:rPr lang="es-MX" sz="2000" b="1" i="1" dirty="0">
                <a:solidFill>
                  <a:srgbClr val="000000"/>
                </a:solidFill>
              </a:rPr>
              <a:t>Unidad de aprendizaje I</a:t>
            </a:r>
            <a:r>
              <a:rPr lang="es-MX" sz="2000" dirty="0">
                <a:solidFill>
                  <a:srgbClr val="000000"/>
                </a:solidFill>
              </a:rPr>
              <a:t>. Los niños y los rostros de la violencia.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>· Hacia una definición de la violencia.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>· Los niños y la violencia.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>· Violencia intrafamiliar.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>· La violencia en los medios masivos de comunicación y entretenimiento.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>· Violencia y acoso escolar.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/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b="1" i="1" dirty="0">
                <a:solidFill>
                  <a:srgbClr val="000000"/>
                </a:solidFill>
              </a:rPr>
              <a:t>Unidad de aprendizaje II</a:t>
            </a:r>
            <a:r>
              <a:rPr lang="es-MX" sz="2000" dirty="0">
                <a:solidFill>
                  <a:srgbClr val="000000"/>
                </a:solidFill>
              </a:rPr>
              <a:t>. Estrategias para prevenir la violencia en la escuela y en el aula.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>· La escuela frente a la violencia.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MX" sz="2000" dirty="0">
                <a:solidFill>
                  <a:srgbClr val="000000"/>
                </a:solidFill>
              </a:rPr>
              <a:t>· Estrategias para prevenir la violencia.</a:t>
            </a:r>
            <a:br>
              <a:rPr lang="es-MX" sz="2000" dirty="0">
                <a:solidFill>
                  <a:srgbClr val="000000"/>
                </a:solidFill>
              </a:rPr>
            </a:br>
            <a:r>
              <a:rPr lang="es-ES" sz="2000" b="1" dirty="0">
                <a:cs typeface="Arial" panose="020B0604020202020204" pitchFamily="34" charset="0"/>
              </a:rPr>
              <a:t/>
            </a:r>
            <a:br>
              <a:rPr lang="es-ES" sz="2000" b="1" dirty="0">
                <a:cs typeface="Arial" panose="020B0604020202020204" pitchFamily="34" charset="0"/>
              </a:rPr>
            </a:br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2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ACF5CE96-95C4-438A-A3FE-57D961FA33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5A2C292-52FE-4FA8-BA14-953CE6FB2637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02F9095-9879-458E-A1FE-482A776B3B12}"/>
              </a:ext>
            </a:extLst>
          </p:cNvPr>
          <p:cNvSpPr/>
          <p:nvPr/>
        </p:nvSpPr>
        <p:spPr>
          <a:xfrm>
            <a:off x="1944216" y="-27384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800" b="1" dirty="0">
                <a:latin typeface="+mj-lt"/>
                <a:cs typeface="Arial" panose="020B0604020202020204" pitchFamily="34" charset="0"/>
              </a:rPr>
              <a:t>BIBLIOGRAFIA UNIDAD I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971600" y="404664"/>
            <a:ext cx="748679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Situación didáctica 1.</a:t>
            </a:r>
          </a:p>
          <a:p>
            <a:r>
              <a:rPr lang="es-MX" sz="1000" dirty="0"/>
              <a:t>La violencia en México. Disponible en www.catedrah.unesco.unam.mx </a:t>
            </a:r>
          </a:p>
          <a:p>
            <a:r>
              <a:rPr lang="es-MX" sz="1000" dirty="0"/>
              <a:t>Informe mundial de la UNICEF</a:t>
            </a:r>
          </a:p>
          <a:p>
            <a:endParaRPr lang="es-MX" sz="1000" dirty="0"/>
          </a:p>
          <a:p>
            <a:r>
              <a:rPr lang="es-MX" sz="1000" dirty="0"/>
              <a:t>Acabar con la violencia  contra los niños, niñas y adolescentes. Disponible  en www.unicef.org/lac/capitulo0(2).pdf</a:t>
            </a:r>
          </a:p>
          <a:p>
            <a:r>
              <a:rPr lang="es-MX" sz="1000" dirty="0" err="1"/>
              <a:t>Kempe</a:t>
            </a:r>
            <a:r>
              <a:rPr lang="es-MX" sz="1000" dirty="0"/>
              <a:t>, R. y H. </a:t>
            </a:r>
            <a:r>
              <a:rPr lang="es-MX" sz="1000" dirty="0" err="1"/>
              <a:t>Kempe</a:t>
            </a:r>
            <a:r>
              <a:rPr lang="es-MX" sz="1000" dirty="0"/>
              <a:t> (1996). Reivindicación de los derechos de los niños. Niños maltratados, pp.</a:t>
            </a:r>
          </a:p>
          <a:p>
            <a:r>
              <a:rPr lang="es-MX" sz="1000" dirty="0"/>
              <a:t>202-207. Madrid: Ediciones Morata.</a:t>
            </a:r>
          </a:p>
          <a:p>
            <a:r>
              <a:rPr lang="es-MX" sz="1000" dirty="0"/>
              <a:t>SEP (2010).Desactivemos la violencia. Equidad de género y prevención de la violencia en primaria, pp. 116-135. México: Autor.</a:t>
            </a:r>
          </a:p>
          <a:p>
            <a:r>
              <a:rPr lang="es-MX" sz="1000" dirty="0"/>
              <a:t>SEP (2010) ¿Qué es y cómo se genera la violencia hacia los niños y las niñas? Equidad de género y prevención de la violencia en preescolar, pp. 63-67. México: Autor.</a:t>
            </a:r>
          </a:p>
          <a:p>
            <a:r>
              <a:rPr lang="es-MX" sz="1000" dirty="0"/>
              <a:t>Valdés, Á. y J. M. Ochoa (2010). Violencia familiar. Familia y crisis, estrategias de afrontamiento, pp. 117-138. México: Prentice Hall</a:t>
            </a:r>
          </a:p>
          <a:p>
            <a:r>
              <a:rPr lang="es-MX" sz="1000" dirty="0"/>
              <a:t>Los derechos de	los niños  comentados por </a:t>
            </a:r>
            <a:r>
              <a:rPr lang="es-MX" sz="1000" dirty="0" err="1"/>
              <a:t>Mafalda</a:t>
            </a:r>
            <a:r>
              <a:rPr lang="es-MX" sz="1000" dirty="0"/>
              <a:t>. Disponible en www.cpdhcorrientes.com.ar/ninios.html</a:t>
            </a:r>
          </a:p>
          <a:p>
            <a:r>
              <a:rPr lang="es-MX" sz="1000" dirty="0"/>
              <a:t>Maltrato infantil: una dolorosa realidad puertas adentro, en Estudio de violencia contra niños, niñas y adolescentes. Disponible en www.unicef.org/republicadominicana/protection</a:t>
            </a:r>
          </a:p>
          <a:p>
            <a:endParaRPr lang="es-MX" sz="1000" dirty="0"/>
          </a:p>
          <a:p>
            <a:r>
              <a:rPr lang="es-MX" sz="1000" dirty="0"/>
              <a:t>La violencia contra los niños (2006). Disponible en www.unicef.org/violencestudyspanish/ </a:t>
            </a:r>
          </a:p>
          <a:p>
            <a:endParaRPr lang="es-MX" sz="1000" dirty="0"/>
          </a:p>
          <a:p>
            <a:r>
              <a:rPr lang="es-MX" sz="1000" dirty="0"/>
              <a:t>Estudio del secretario general de las naciones unidas sobre la violencia contra los niños, en</a:t>
            </a:r>
          </a:p>
          <a:p>
            <a:r>
              <a:rPr lang="es-MX" sz="1000" dirty="0"/>
              <a:t>“Violencia contra	 niños, niñas y adolescentes”. Disponible en www.unicef.org/lac/hoja1(1).pdf</a:t>
            </a:r>
          </a:p>
          <a:p>
            <a:r>
              <a:rPr lang="es-MX" sz="1000" dirty="0"/>
              <a:t> </a:t>
            </a:r>
          </a:p>
          <a:p>
            <a:r>
              <a:rPr lang="es-MX" sz="1000" dirty="0"/>
              <a:t>Niños y violencia. Disponible en www.unicef_irc.org/publications/pdf/digest.pdf</a:t>
            </a:r>
          </a:p>
          <a:p>
            <a:endParaRPr lang="es-MX" sz="1000" dirty="0"/>
          </a:p>
          <a:p>
            <a:r>
              <a:rPr lang="es-MX" sz="1000" dirty="0"/>
              <a:t>  SEP (2010) ¿Qué es y cómo se genera la violencia hacia los niños y las niñas? Equidad de género y prevención de la violencia en preescolar, pp. 68-75. México: Autor.</a:t>
            </a:r>
          </a:p>
          <a:p>
            <a:r>
              <a:rPr lang="es-MX" sz="1000" dirty="0"/>
              <a:t>Video Campaña “Digamos no a la violencia”. Disponible en </a:t>
            </a:r>
            <a:r>
              <a:rPr lang="es-MX" sz="1000" dirty="0">
                <a:hlinkClick r:id="rId3"/>
              </a:rPr>
              <a:t>www.youtube.com/watch?v=pHejNrIOiPc</a:t>
            </a:r>
            <a:endParaRPr lang="es-MX" sz="1000" dirty="0"/>
          </a:p>
          <a:p>
            <a:endParaRPr lang="es-MX" sz="1000" dirty="0"/>
          </a:p>
          <a:p>
            <a:r>
              <a:rPr lang="es-ES" dirty="0"/>
              <a:t>Situación didáctica 2.</a:t>
            </a:r>
            <a:endParaRPr lang="es-MX" dirty="0"/>
          </a:p>
          <a:p>
            <a:r>
              <a:rPr lang="es-ES" sz="1000" dirty="0" err="1"/>
              <a:t>Kempe</a:t>
            </a:r>
            <a:r>
              <a:rPr lang="es-ES" sz="1000" dirty="0"/>
              <a:t>, R. y </a:t>
            </a:r>
            <a:r>
              <a:rPr lang="es-ES" sz="1000" dirty="0" err="1"/>
              <a:t>Kempe</a:t>
            </a:r>
            <a:r>
              <a:rPr lang="es-ES" sz="1000" dirty="0"/>
              <a:t>, H. (1998). Naturaleza de los malos tratos a los niños. Niños maltratados, pp.</a:t>
            </a:r>
            <a:endParaRPr lang="es-MX" sz="1000" dirty="0"/>
          </a:p>
          <a:p>
            <a:r>
              <a:rPr lang="es-ES" sz="1000" dirty="0"/>
              <a:t>21-31 y 56-84. Editorial Morata: Madrid.</a:t>
            </a:r>
            <a:endParaRPr lang="es-MX" sz="1000" dirty="0"/>
          </a:p>
          <a:p>
            <a:r>
              <a:rPr lang="es-ES" sz="1000" dirty="0"/>
              <a:t>Organización Mundial de la Salud (2002). “Las formas y los contextos de la violencia”. En Informe mundial sobre la violencia y la salud. Washington: OMS</a:t>
            </a:r>
            <a:endParaRPr lang="es-MX" sz="1000" dirty="0"/>
          </a:p>
          <a:p>
            <a:r>
              <a:rPr lang="es-ES" sz="1000" dirty="0"/>
              <a:t>Organización Mundial de la Salud	(2014). ”Maltrato	infantil”. Disponible en </a:t>
            </a:r>
            <a:r>
              <a:rPr lang="es-ES" sz="1000" dirty="0">
                <a:hlinkClick r:id="rId4"/>
              </a:rPr>
              <a:t>www.who.int/mediacentre/factsheets/fs150/es/.</a:t>
            </a:r>
            <a:endParaRPr lang="es-MX" sz="1000" dirty="0"/>
          </a:p>
          <a:p>
            <a:r>
              <a:rPr lang="es-ES" sz="1000" dirty="0"/>
              <a:t>Violencia intrafamiliar. Disponible en: dhsprogram.com/pubs/</a:t>
            </a:r>
            <a:r>
              <a:rPr lang="es-ES" sz="1000" dirty="0" err="1"/>
              <a:t>pdf</a:t>
            </a:r>
            <a:r>
              <a:rPr lang="es-ES" sz="1000" dirty="0"/>
              <a:t>/FR159/12Chapter12.pdf.</a:t>
            </a:r>
            <a:endParaRPr lang="es-MX" sz="1000" dirty="0"/>
          </a:p>
          <a:p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136483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A272687D-EEBF-42ED-B5AB-DDED40BB09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3013228-6101-4438-BBCC-E4A550D512BC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2" name="1 Rectángulo"/>
          <p:cNvSpPr/>
          <p:nvPr/>
        </p:nvSpPr>
        <p:spPr>
          <a:xfrm>
            <a:off x="1331639" y="1268760"/>
            <a:ext cx="697318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Situación didáctica 3.</a:t>
            </a:r>
            <a:endParaRPr lang="es-MX" dirty="0"/>
          </a:p>
          <a:p>
            <a:r>
              <a:rPr lang="es-ES" sz="1000" dirty="0"/>
              <a:t>Bringas, C. (s/f). Análisis de la violencia en televisión y su repercusión en la infancia. pp. 8-23.</a:t>
            </a:r>
            <a:endParaRPr lang="es-MX" sz="1000" dirty="0"/>
          </a:p>
          <a:p>
            <a:r>
              <a:rPr lang="es-ES" sz="1000" dirty="0"/>
              <a:t>Universidad de Oviedo.</a:t>
            </a:r>
            <a:endParaRPr lang="es-MX" sz="1000" dirty="0"/>
          </a:p>
          <a:p>
            <a:r>
              <a:rPr lang="es-ES" sz="1000" dirty="0"/>
              <a:t>Díez, E., E. Terrón y J. Rojo (2002). Violencia y videojuegos. </a:t>
            </a:r>
            <a:r>
              <a:rPr lang="es-ES" sz="1000" dirty="0" err="1"/>
              <a:t>Eticanet</a:t>
            </a:r>
            <a:r>
              <a:rPr lang="es-ES" sz="1000" dirty="0"/>
              <a:t>, año 1, núm. 0. Granada, España.</a:t>
            </a:r>
            <a:endParaRPr lang="es-MX" sz="1000" dirty="0"/>
          </a:p>
          <a:p>
            <a:r>
              <a:rPr lang="es-ES" sz="1000" dirty="0" err="1"/>
              <a:t>Greenfield</a:t>
            </a:r>
            <a:r>
              <a:rPr lang="es-ES" sz="1000" dirty="0"/>
              <a:t>, P. (1999). Televisión y realidad social. El niño y los medios de comunicación, pp. 49-</a:t>
            </a:r>
            <a:endParaRPr lang="es-MX" sz="1000" dirty="0"/>
          </a:p>
          <a:p>
            <a:r>
              <a:rPr lang="es-ES" sz="1000" dirty="0"/>
              <a:t>61. Editorial Morata: Madrid.</a:t>
            </a:r>
            <a:endParaRPr lang="es-MX" sz="1000" dirty="0"/>
          </a:p>
          <a:p>
            <a:r>
              <a:rPr lang="es-ES" sz="1000" dirty="0" err="1"/>
              <a:t>Greenfield</a:t>
            </a:r>
            <a:r>
              <a:rPr lang="es-ES" sz="1000" dirty="0"/>
              <a:t>, P. (1999). Vídeo-juegos. El niño y los medios de comunicación, pp. 132-167. Editorial Morata: Madrid.</a:t>
            </a:r>
          </a:p>
          <a:p>
            <a:endParaRPr lang="es-ES" sz="1000" dirty="0"/>
          </a:p>
          <a:p>
            <a:endParaRPr lang="es-MX" sz="1000" dirty="0"/>
          </a:p>
          <a:p>
            <a:r>
              <a:rPr lang="es-ES" sz="1000" dirty="0"/>
              <a:t> </a:t>
            </a:r>
            <a:endParaRPr lang="es-MX" sz="1000" dirty="0"/>
          </a:p>
          <a:p>
            <a:r>
              <a:rPr lang="es-ES" dirty="0"/>
              <a:t>Situación didáctica 4.</a:t>
            </a:r>
            <a:endParaRPr lang="es-MX" dirty="0"/>
          </a:p>
          <a:p>
            <a:r>
              <a:rPr lang="es-ES" sz="1000" dirty="0"/>
              <a:t>Amara, L. (2011). Los calcetines solitarios: Una historia sobre </a:t>
            </a:r>
            <a:r>
              <a:rPr lang="es-ES" sz="1000" dirty="0" err="1"/>
              <a:t>bullying</a:t>
            </a:r>
            <a:r>
              <a:rPr lang="es-ES" sz="1000" dirty="0"/>
              <a:t>. Editorial Sexto Piso: México.</a:t>
            </a:r>
            <a:endParaRPr lang="es-MX" sz="1000" dirty="0"/>
          </a:p>
          <a:p>
            <a:r>
              <a:rPr lang="es-ES" sz="1000" dirty="0"/>
              <a:t> </a:t>
            </a:r>
            <a:endParaRPr lang="es-MX" sz="1000" dirty="0"/>
          </a:p>
          <a:p>
            <a:r>
              <a:rPr lang="es-ES" sz="1000" dirty="0"/>
              <a:t>Díaz Barriga Arceo, F. (2006). Enseñanza situada. Vínculo entre la escuela y la vida. </a:t>
            </a:r>
            <a:r>
              <a:rPr lang="es-ES" sz="1000" dirty="0" err="1"/>
              <a:t>MacGraw</a:t>
            </a:r>
            <a:r>
              <a:rPr lang="es-ES" sz="1000" dirty="0"/>
              <a:t>- Hill: México.</a:t>
            </a:r>
            <a:endParaRPr lang="es-MX" sz="1000" dirty="0"/>
          </a:p>
          <a:p>
            <a:r>
              <a:rPr lang="es-ES" sz="1000" dirty="0"/>
              <a:t>Gómez, A. y  López, S. (s/f). </a:t>
            </a:r>
            <a:r>
              <a:rPr lang="es-ES" sz="1000" dirty="0" err="1"/>
              <a:t>Bullying</a:t>
            </a:r>
            <a:r>
              <a:rPr lang="es-ES" sz="1000" dirty="0"/>
              <a:t> e institución educativa. Una perspectiva cualitativa del maltrato entre (des)iguales. XI Congreso Nacional de Investigación Educativa / 17. Convivencia, Disciplina y Violencia en las Escuelas / Ponencia.</a:t>
            </a:r>
            <a:endParaRPr lang="es-MX" sz="1000" dirty="0"/>
          </a:p>
          <a:p>
            <a:r>
              <a:rPr lang="es-ES" sz="1000" dirty="0"/>
              <a:t>Cuadernillo “Violencia y maltrato entre estudiantes”. Disponible en </a:t>
            </a:r>
            <a:r>
              <a:rPr lang="es-ES" sz="1000" dirty="0">
                <a:hlinkClick r:id="rId3"/>
              </a:rPr>
              <a:t>www.educacion.df.gob.mx.</a:t>
            </a:r>
            <a:r>
              <a:rPr lang="es-ES" sz="1000" dirty="0"/>
              <a:t> </a:t>
            </a:r>
            <a:endParaRPr lang="es-MX" sz="1000" dirty="0"/>
          </a:p>
          <a:p>
            <a:r>
              <a:rPr lang="es-ES" sz="1000" dirty="0"/>
              <a:t>SNTE (2011).El </a:t>
            </a:r>
            <a:r>
              <a:rPr lang="es-ES" sz="1000" dirty="0" err="1"/>
              <a:t>bullying</a:t>
            </a:r>
            <a:r>
              <a:rPr lang="es-ES" sz="1000" dirty="0"/>
              <a:t>. Curso-taller Fortalecimiento para docentes, pp.86-142. México: Autor.</a:t>
            </a:r>
            <a:endParaRPr lang="es-MX" sz="1000" dirty="0"/>
          </a:p>
          <a:p>
            <a:r>
              <a:rPr lang="es-ES" sz="1000" dirty="0" err="1"/>
              <a:t>Romagnolli</a:t>
            </a:r>
            <a:r>
              <a:rPr lang="es-ES" sz="1000" dirty="0"/>
              <a:t>, C. y </a:t>
            </a:r>
            <a:r>
              <a:rPr lang="es-ES" sz="1000" dirty="0" err="1"/>
              <a:t>Holloway</a:t>
            </a:r>
            <a:r>
              <a:rPr lang="es-ES" sz="1000" dirty="0"/>
              <a:t>, F. (2007). Formación </a:t>
            </a:r>
            <a:r>
              <a:rPr lang="es-ES" sz="1000" dirty="0" err="1"/>
              <a:t>socioafectiva</a:t>
            </a:r>
            <a:r>
              <a:rPr lang="es-ES" sz="1000" dirty="0"/>
              <a:t> y ética en la escuela: Experiencias internacionales. Valoras UC.</a:t>
            </a:r>
            <a:endParaRPr lang="es-MX" sz="1000" dirty="0"/>
          </a:p>
          <a:p>
            <a:r>
              <a:rPr lang="es-ES" sz="1000" dirty="0"/>
              <a:t>Video    “El    pulpo    enojado:    un    cuento    sobre    cómo    controlar    la    ira”.	Disponible en </a:t>
            </a:r>
            <a:r>
              <a:rPr lang="es-ES" sz="1000" dirty="0">
                <a:hlinkClick r:id="rId4"/>
              </a:rPr>
              <a:t>www.youtube.com/watch?v=SikVHG5z830</a:t>
            </a:r>
            <a:endParaRPr lang="es-MX" sz="1000" dirty="0"/>
          </a:p>
          <a:p>
            <a:r>
              <a:rPr lang="es-ES" sz="1000" dirty="0"/>
              <a:t>Película “Cobardes”. Disponible en </a:t>
            </a:r>
            <a:r>
              <a:rPr lang="es-ES" sz="1000" dirty="0">
                <a:hlinkClick r:id="rId5"/>
              </a:rPr>
              <a:t>www.sipeliculas.com/cobardes.</a:t>
            </a:r>
            <a:endParaRPr lang="es-MX" sz="1000" dirty="0"/>
          </a:p>
          <a:p>
            <a:r>
              <a:rPr lang="es-MX" sz="1000" dirty="0"/>
              <a:t> </a:t>
            </a:r>
          </a:p>
          <a:p>
            <a:r>
              <a:rPr lang="es-MX" sz="1000" dirty="0"/>
              <a:t>        Película “Después de Lucía”. Disponible en </a:t>
            </a:r>
            <a:r>
              <a:rPr lang="es-MX" sz="1000" dirty="0">
                <a:hlinkClick r:id="rId6"/>
              </a:rPr>
              <a:t>www.peliculasflv.co/2013/03/despues-de-lucia-</a:t>
            </a:r>
            <a:r>
              <a:rPr lang="es-MX" sz="1000" dirty="0"/>
              <a:t> </a:t>
            </a:r>
            <a:r>
              <a:rPr lang="es-MX" sz="1000" dirty="0">
                <a:hlinkClick r:id="rId6"/>
              </a:rPr>
              <a:t>2012-online- latino.html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3724671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chiquito">
            <a:extLst>
              <a:ext uri="{FF2B5EF4-FFF2-40B4-BE49-F238E27FC236}">
                <a16:creationId xmlns:a16="http://schemas.microsoft.com/office/drawing/2014/main" id="{ACF5CE96-95C4-438A-A3FE-57D961FA33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99350"/>
            <a:ext cx="552890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5A2C292-52FE-4FA8-BA14-953CE6FB2637}"/>
              </a:ext>
            </a:extLst>
          </p:cNvPr>
          <p:cNvSpPr txBox="1"/>
          <p:nvPr/>
        </p:nvSpPr>
        <p:spPr>
          <a:xfrm>
            <a:off x="251520" y="5974443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02F9095-9879-458E-A1FE-482A776B3B12}"/>
              </a:ext>
            </a:extLst>
          </p:cNvPr>
          <p:cNvSpPr/>
          <p:nvPr/>
        </p:nvSpPr>
        <p:spPr>
          <a:xfrm>
            <a:off x="1944216" y="404664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800" b="1" dirty="0">
                <a:latin typeface="+mj-lt"/>
                <a:cs typeface="Arial" panose="020B0604020202020204" pitchFamily="34" charset="0"/>
              </a:rPr>
              <a:t>BIBLIOGRAFIA UNIDAD II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1187624" y="1340768"/>
            <a:ext cx="696652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Situación didáctica 2.</a:t>
            </a:r>
            <a:endParaRPr lang="es-MX" dirty="0"/>
          </a:p>
          <a:p>
            <a:r>
              <a:rPr lang="es-ES" sz="1000" dirty="0"/>
              <a:t>SEP (2010). </a:t>
            </a:r>
            <a:r>
              <a:rPr lang="es-ES" sz="1000" i="1" dirty="0"/>
              <a:t>Los conflictos no se disuelven, se resuelven. </a:t>
            </a:r>
            <a:r>
              <a:rPr lang="es-ES" sz="1000" dirty="0"/>
              <a:t>Equidad de género y prevención de la violencia en primaria, pp. 148-172. México: Autor. SEP</a:t>
            </a:r>
            <a:endParaRPr lang="es-MX" sz="1000" dirty="0"/>
          </a:p>
          <a:p>
            <a:r>
              <a:rPr lang="es-ES" sz="1000" dirty="0"/>
              <a:t>SEP (2010). </a:t>
            </a:r>
            <a:r>
              <a:rPr lang="es-ES" sz="1000" i="1" dirty="0"/>
              <a:t>Resolución de conflictos y negociación</a:t>
            </a:r>
            <a:r>
              <a:rPr lang="es-ES" sz="1000" dirty="0"/>
              <a:t>. Equidad de género y prevención de la violencia en preescolar, pp. 123-144. México: Autor.</a:t>
            </a:r>
            <a:endParaRPr lang="es-MX" sz="1000" dirty="0"/>
          </a:p>
          <a:p>
            <a:r>
              <a:rPr lang="es-ES" sz="1000" dirty="0" err="1"/>
              <a:t>Kempe</a:t>
            </a:r>
            <a:r>
              <a:rPr lang="es-ES" sz="1000" dirty="0"/>
              <a:t>, R. y H. </a:t>
            </a:r>
            <a:r>
              <a:rPr lang="es-ES" sz="1000" dirty="0" err="1"/>
              <a:t>Kempe</a:t>
            </a:r>
            <a:r>
              <a:rPr lang="es-ES" sz="1000" dirty="0"/>
              <a:t> (1996). </a:t>
            </a:r>
            <a:r>
              <a:rPr lang="es-ES" sz="1000" i="1" dirty="0"/>
              <a:t>Tratamiento de los padres. </a:t>
            </a:r>
            <a:r>
              <a:rPr lang="es-ES" sz="1000" dirty="0"/>
              <a:t>Niños maltratados, pp. 124-150. Madrid: Ediciones Morata.</a:t>
            </a:r>
            <a:endParaRPr lang="es-MX" sz="1000" dirty="0"/>
          </a:p>
          <a:p>
            <a:r>
              <a:rPr lang="en-US" sz="1000" dirty="0" err="1"/>
              <a:t>Slaby</a:t>
            </a:r>
            <a:r>
              <a:rPr lang="en-US" sz="1000" dirty="0"/>
              <a:t>, R., W. </a:t>
            </a:r>
            <a:r>
              <a:rPr lang="en-US" sz="1000" dirty="0" err="1"/>
              <a:t>Roedell</a:t>
            </a:r>
            <a:r>
              <a:rPr lang="en-US" sz="1000" dirty="0"/>
              <a:t>, D. Arezzo y K. Hendrix (1996). </a:t>
            </a:r>
            <a:r>
              <a:rPr lang="es-ES" sz="1000" dirty="0"/>
              <a:t>La prevención temprana de la violencia (Herramientas para los maestros de niños pequeños). </a:t>
            </a:r>
            <a:r>
              <a:rPr lang="en-US" sz="1000" dirty="0"/>
              <a:t>Washington, </a:t>
            </a:r>
            <a:r>
              <a:rPr lang="en-US" sz="1000" dirty="0" err="1"/>
              <a:t>D.C.:Ed</a:t>
            </a:r>
            <a:r>
              <a:rPr lang="en-US" sz="1000" dirty="0"/>
              <a:t>. National Association for the Education of Young Children.</a:t>
            </a:r>
            <a:endParaRPr lang="es-MX" sz="1000" dirty="0"/>
          </a:p>
          <a:p>
            <a:r>
              <a:rPr lang="en-US" sz="1000" dirty="0"/>
              <a:t>Ross </a:t>
            </a:r>
            <a:r>
              <a:rPr lang="en-US" sz="1000" dirty="0" err="1"/>
              <a:t>Epp</a:t>
            </a:r>
            <a:r>
              <a:rPr lang="en-US" sz="1000" dirty="0"/>
              <a:t>, J. y A.M. Watkinson (2004). </a:t>
            </a:r>
            <a:r>
              <a:rPr lang="es-ES" sz="1000" i="1" dirty="0"/>
              <a:t>Los malos tratos infantiles y el trabajo del profesor. </a:t>
            </a:r>
            <a:r>
              <a:rPr lang="es-ES" sz="1000" dirty="0"/>
              <a:t>La violencia en el sistema educativo, pp.85-106. Madrid: La Muralla.</a:t>
            </a:r>
            <a:endParaRPr lang="es-MX" sz="1000" dirty="0"/>
          </a:p>
          <a:p>
            <a:r>
              <a:rPr lang="es-ES" sz="1000" dirty="0"/>
              <a:t>Johnson, D. y R. Johnson (2002). </a:t>
            </a:r>
            <a:r>
              <a:rPr lang="es-ES" sz="1000" i="1" dirty="0"/>
              <a:t>La violencia creciente, una preocupación para las escuelas </a:t>
            </a:r>
            <a:r>
              <a:rPr lang="es-ES" sz="1000" dirty="0"/>
              <a:t>y </a:t>
            </a:r>
            <a:r>
              <a:rPr lang="es-ES" sz="1000" i="1" dirty="0"/>
              <a:t>La prevención de la violencia. </a:t>
            </a:r>
            <a:r>
              <a:rPr lang="es-ES" sz="1000" dirty="0"/>
              <a:t>Cómo reducir la violencia en las escuelas, pp. 13-20 y 21-28. Argentina: Paidós Educador.</a:t>
            </a:r>
            <a:endParaRPr lang="es-MX" sz="1000" dirty="0"/>
          </a:p>
          <a:p>
            <a:r>
              <a:rPr lang="es-ES" sz="1000" dirty="0"/>
              <a:t> </a:t>
            </a:r>
          </a:p>
          <a:p>
            <a:endParaRPr lang="es-ES" sz="1000" dirty="0"/>
          </a:p>
          <a:p>
            <a:endParaRPr lang="es-ES" sz="1000" dirty="0"/>
          </a:p>
          <a:p>
            <a:endParaRPr lang="es-ES" sz="1000" dirty="0"/>
          </a:p>
          <a:p>
            <a:endParaRPr lang="es-MX" sz="1000" dirty="0"/>
          </a:p>
          <a:p>
            <a:r>
              <a:rPr lang="es-ES" dirty="0"/>
              <a:t>Situación didáctica 3.</a:t>
            </a:r>
            <a:endParaRPr lang="es-MX" dirty="0"/>
          </a:p>
          <a:p>
            <a:r>
              <a:rPr lang="es-MX" sz="1000" dirty="0"/>
              <a:t>Programa nacional para una vida sin violencia. Disponible en: </a:t>
            </a:r>
            <a:r>
              <a:rPr lang="es-MX" sz="1000" dirty="0">
                <a:hlinkClick r:id="rId3"/>
              </a:rPr>
              <a:t>www.cedoc.inmujeres.gob.mx/documentos_download/100476.pdf</a:t>
            </a:r>
            <a:endParaRPr lang="es-MX" sz="1000" dirty="0"/>
          </a:p>
          <a:p>
            <a:r>
              <a:rPr lang="es-MX" sz="1000" dirty="0"/>
              <a:t> </a:t>
            </a:r>
          </a:p>
          <a:p>
            <a:r>
              <a:rPr lang="es-ES" sz="1000" dirty="0"/>
              <a:t>Programa de prevención de la violencia escolar. Disponible en: </a:t>
            </a:r>
            <a:r>
              <a:rPr lang="es-ES" sz="1000" dirty="0">
                <a:hlinkClick r:id="rId4"/>
              </a:rPr>
              <a:t>www.educarchile.cl/Portal.Base/Web</a:t>
            </a:r>
            <a:endParaRPr lang="es-MX" sz="1000" dirty="0"/>
          </a:p>
          <a:p>
            <a:r>
              <a:rPr lang="en-US" sz="1000" dirty="0" err="1"/>
              <a:t>Slaby</a:t>
            </a:r>
            <a:r>
              <a:rPr lang="en-US" sz="1000" dirty="0"/>
              <a:t>, R., W. </a:t>
            </a:r>
            <a:r>
              <a:rPr lang="en-US" sz="1000" dirty="0" err="1"/>
              <a:t>Roedell</a:t>
            </a:r>
            <a:r>
              <a:rPr lang="en-US" sz="1000" dirty="0"/>
              <a:t>, D. Arezzo y K. Hendrix (1996). </a:t>
            </a:r>
            <a:r>
              <a:rPr lang="es-MX" sz="1000" dirty="0"/>
              <a:t>La prevención temprana de la violencia (Herramientas para los maestros de niños pequeños). </a:t>
            </a:r>
            <a:r>
              <a:rPr lang="en-US" sz="1000" dirty="0"/>
              <a:t>Washington, D.C.: Ed. National Association for the Education of Young Children</a:t>
            </a:r>
            <a:endParaRPr lang="es-MX" sz="1000" dirty="0"/>
          </a:p>
          <a:p>
            <a:r>
              <a:rPr lang="en-US" dirty="0"/>
              <a:t/>
            </a:r>
            <a:br>
              <a:rPr lang="en-US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672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692037"/>
              </p:ext>
            </p:extLst>
          </p:nvPr>
        </p:nvGraphicFramePr>
        <p:xfrm>
          <a:off x="1286545" y="2420888"/>
          <a:ext cx="6783070" cy="2232248"/>
        </p:xfrm>
        <a:graphic>
          <a:graphicData uri="http://schemas.openxmlformats.org/drawingml/2006/table">
            <a:tbl>
              <a:tblPr firstRow="1" firstCol="1" bandRow="1"/>
              <a:tblGrid>
                <a:gridCol w="1458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4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b="1" dirty="0">
                          <a:effectLst/>
                          <a:latin typeface="Calibri"/>
                          <a:ea typeface="Cambria"/>
                          <a:cs typeface="Cambria"/>
                        </a:rPr>
                        <a:t>Evidencia de aprendizaje</a:t>
                      </a:r>
                      <a:endParaRPr lang="es-MX" sz="11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b="1" dirty="0">
                          <a:effectLst/>
                          <a:latin typeface="Calibri"/>
                          <a:ea typeface="Cambria"/>
                          <a:cs typeface="Cambria"/>
                        </a:rPr>
                        <a:t>Criterios</a:t>
                      </a:r>
                      <a:r>
                        <a:rPr lang="es-ES" sz="1200" b="1" spc="-10" dirty="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b="1" dirty="0">
                          <a:effectLst/>
                          <a:latin typeface="Calibri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b="1" spc="-5" dirty="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b="1" dirty="0">
                          <a:effectLst/>
                          <a:latin typeface="Calibri"/>
                          <a:ea typeface="Cambria"/>
                          <a:cs typeface="Cambria"/>
                        </a:rPr>
                        <a:t>desempeño</a:t>
                      </a:r>
                      <a:endParaRPr lang="es-MX" sz="11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920"/>
                        </a:spcBef>
                        <a:spcAft>
                          <a:spcPts val="0"/>
                        </a:spcAft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Cambria"/>
                          <a:cs typeface="Cambria"/>
                        </a:rPr>
                        <a:t>Análisis de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mbria"/>
                          <a:cs typeface="Cambria"/>
                        </a:rPr>
                        <a:t>un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mbria"/>
                          <a:cs typeface="Cambria"/>
                        </a:rPr>
                        <a:t>caso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mbria"/>
                          <a:cs typeface="Cambria"/>
                        </a:rPr>
                        <a:t>de</a:t>
                      </a:r>
                      <a:r>
                        <a:rPr lang="es-ES" sz="1200" spc="-5" dirty="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mbria"/>
                          <a:cs typeface="Cambria"/>
                        </a:rPr>
                        <a:t>acoso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mbria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mbria"/>
                          <a:cs typeface="Cambria"/>
                        </a:rPr>
                        <a:t>escolar o violencia en la familia</a:t>
                      </a:r>
                      <a:endParaRPr lang="es-MX" sz="1100" dirty="0"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Describe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de</a:t>
                      </a:r>
                      <a:r>
                        <a:rPr lang="es-ES" sz="1200" spc="-1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manera</a:t>
                      </a:r>
                      <a:r>
                        <a:rPr lang="es-ES" sz="1200" spc="-1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detallada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la</a:t>
                      </a:r>
                      <a:r>
                        <a:rPr lang="es-ES" sz="1200" spc="-1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situación</a:t>
                      </a:r>
                      <a:r>
                        <a:rPr lang="es-ES" sz="1200" spc="-1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a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la</a:t>
                      </a:r>
                      <a:r>
                        <a:rPr lang="es-ES" sz="1200" spc="-1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que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alude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el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caso. ambigüedad,</a:t>
                      </a:r>
                      <a:r>
                        <a:rPr lang="es-ES" sz="1200" spc="-2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incertidumbre</a:t>
                      </a:r>
                      <a:r>
                        <a:rPr lang="es-ES" sz="1200" spc="-1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y</a:t>
                      </a:r>
                      <a:r>
                        <a:rPr lang="es-ES" sz="1200" spc="-2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falta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de</a:t>
                      </a:r>
                      <a:r>
                        <a:rPr lang="es-ES" sz="1200" spc="-1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certeza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que</a:t>
                      </a:r>
                      <a:r>
                        <a:rPr lang="es-ES" sz="1200" spc="-1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enfrentan</a:t>
                      </a:r>
                      <a:r>
                        <a:rPr lang="es-ES" sz="1200" spc="-20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los</a:t>
                      </a:r>
                      <a:r>
                        <a:rPr lang="es-ES" sz="1200" spc="-5" dirty="0">
                          <a:effectLst/>
                          <a:latin typeface="Calibri"/>
                          <a:ea typeface="Calibri"/>
                          <a:cs typeface="Cambria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Calibri"/>
                          <a:cs typeface="Cambria"/>
                        </a:rPr>
                        <a:t>participantes.</a:t>
                      </a:r>
                      <a:endParaRPr lang="es-MX" sz="1100" dirty="0">
                        <a:effectLst/>
                        <a:latin typeface="Cambria"/>
                        <a:ea typeface="Calibri"/>
                        <a:cs typeface="Cambria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Identifica</a:t>
                      </a:r>
                      <a:r>
                        <a:rPr lang="es-ES" sz="1200" spc="-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sus</a:t>
                      </a:r>
                      <a:r>
                        <a:rPr lang="es-ES" sz="1200" spc="-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componentes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clave.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Construye una o más opciones de atención o cursos de acción de la situación problema que</a:t>
                      </a:r>
                      <a:r>
                        <a:rPr lang="es-ES" sz="1200" spc="-23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delinearon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(pertinentes</a:t>
                      </a:r>
                      <a:r>
                        <a:rPr lang="es-ES" sz="1200" spc="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y</a:t>
                      </a:r>
                      <a:r>
                        <a:rPr lang="es-ES" sz="1200" spc="-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argumentadas).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100"/>
                        <a:buFont typeface="Arial MT"/>
                        <a:buChar char="-"/>
                        <a:tabLst>
                          <a:tab pos="1924050" algn="l"/>
                        </a:tabLst>
                      </a:pP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Plantea</a:t>
                      </a:r>
                      <a:r>
                        <a:rPr lang="es-ES" sz="1200" spc="-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una</a:t>
                      </a:r>
                      <a:r>
                        <a:rPr lang="es-ES" sz="1200" spc="-2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situación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problema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auténtica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de</a:t>
                      </a:r>
                      <a:r>
                        <a:rPr lang="es-ES" sz="1200" spc="-3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manera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que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se</a:t>
                      </a:r>
                      <a:r>
                        <a:rPr lang="es-ES" sz="1200" spc="-1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experimenta</a:t>
                      </a:r>
                      <a:r>
                        <a:rPr lang="es-ES" sz="1200" spc="-1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la</a:t>
                      </a:r>
                      <a:r>
                        <a:rPr lang="es-ES" sz="1200" spc="-25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 </a:t>
                      </a:r>
                      <a:r>
                        <a:rPr lang="es-ES" sz="1200" dirty="0">
                          <a:effectLst/>
                          <a:latin typeface="Calibri"/>
                          <a:ea typeface="Arial MT"/>
                          <a:cs typeface="Arial MT"/>
                        </a:rPr>
                        <a:t>complejidad.</a:t>
                      </a:r>
                      <a:endParaRPr lang="es-MX" sz="1100" dirty="0">
                        <a:effectLst/>
                        <a:latin typeface="Cambria"/>
                        <a:ea typeface="Arial MT"/>
                        <a:cs typeface="Arial M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ángulo 5">
            <a:extLst>
              <a:ext uri="{FF2B5EF4-FFF2-40B4-BE49-F238E27FC236}">
                <a16:creationId xmlns:a16="http://schemas.microsoft.com/office/drawing/2014/main" id="{FFAC3D56-293D-49BC-B7C7-4166A01206EE}"/>
              </a:ext>
            </a:extLst>
          </p:cNvPr>
          <p:cNvSpPr/>
          <p:nvPr/>
        </p:nvSpPr>
        <p:spPr>
          <a:xfrm>
            <a:off x="332259" y="332656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sz="28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Evidencias de aprendizaje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ES" sz="2800" b="1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sz="28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UNIDAD  I</a:t>
            </a:r>
            <a:endParaRPr lang="es-MX" altLang="es-E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260920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8242</TotalTime>
  <Words>2197</Words>
  <Application>Microsoft Office PowerPoint</Application>
  <PresentationFormat>Presentación en pantalla (4:3)</PresentationFormat>
  <Paragraphs>380</Paragraphs>
  <Slides>17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30" baseType="lpstr">
      <vt:lpstr>Arial</vt:lpstr>
      <vt:lpstr>Arial MT</vt:lpstr>
      <vt:lpstr>Arial Narrow</vt:lpstr>
      <vt:lpstr>Arial Rounded MT Bold</vt:lpstr>
      <vt:lpstr>Calibri</vt:lpstr>
      <vt:lpstr>Cambria</vt:lpstr>
      <vt:lpstr>Gill Sans MT</vt:lpstr>
      <vt:lpstr>Liberation Serif</vt:lpstr>
      <vt:lpstr>Lohit Hindi</vt:lpstr>
      <vt:lpstr>Times New Roman</vt:lpstr>
      <vt:lpstr>WenQuanYi Micro Hei</vt:lpstr>
      <vt:lpstr>Wingdings</vt:lpstr>
      <vt:lpstr>Galería</vt:lpstr>
      <vt:lpstr>Presentación de PowerPoint</vt:lpstr>
      <vt:lpstr>Presentación de PowerPoint</vt:lpstr>
      <vt:lpstr>                                                        PROPÓSITOS   El propósito general del curso es que los futuros docentes desarrollen los conocimientos, las habilidades y las actitudes propicias para coadyuvar en la prevención de la violencia en su contexto de actuación, además que:  - Promuevan el acercamiento a los procesos de investigación a través del ejercicio sistemático de indagación empírica en escenarios escolares y sociales reales.  - Reflexionen acerca del papel de la escuela en la promoción de escenarios libres de violencia y en relación a la respuesta educativa frente a la violencia social.  - Analicen los factores que generan situaciones de violencia en los contextos de referencia.  - Promuevan la realización de proyectos de intervención educativa orientados a prevenir la violencia tanto escolar como social en los contextos de referencia. que se basen en los principios de rigurosidad, equidad, respeto a la diversidad, derechos fundamentales de los educandos y desarrollo humano sostenible.    </vt:lpstr>
      <vt:lpstr>Presentación de PowerPoint</vt:lpstr>
      <vt:lpstr>                                   ESTRUCTURA DEL CURSO   Unidad de aprendizaje I. Los niños y los rostros de la violencia. · Hacia una definición de la violencia. · Los niños y la violencia. · Violencia intrafamiliar. · La violencia en los medios masivos de comunicación y entretenimiento. · Violencia y acoso escolar.  Unidad de aprendizaje II. Estrategias para prevenir la violencia en la escuela y en el aula. · La escuela frente a la violencia. · Estrategias para prevenir la violencia.             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ENEP</cp:lastModifiedBy>
  <cp:revision>115</cp:revision>
  <dcterms:created xsi:type="dcterms:W3CDTF">2015-02-09T15:06:54Z</dcterms:created>
  <dcterms:modified xsi:type="dcterms:W3CDTF">2022-09-02T18:44:03Z</dcterms:modified>
</cp:coreProperties>
</file>