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3"/>
  </p:notesMasterIdLst>
  <p:sldIdLst>
    <p:sldId id="256" r:id="rId2"/>
    <p:sldId id="298" r:id="rId3"/>
    <p:sldId id="284" r:id="rId4"/>
    <p:sldId id="258" r:id="rId5"/>
    <p:sldId id="267" r:id="rId6"/>
    <p:sldId id="268" r:id="rId7"/>
    <p:sldId id="297" r:id="rId8"/>
    <p:sldId id="286" r:id="rId9"/>
    <p:sldId id="263" r:id="rId10"/>
    <p:sldId id="301" r:id="rId11"/>
    <p:sldId id="28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an José Vigil Obregón" initials="JJVO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779" autoAdjust="0"/>
    <p:restoredTop sz="94249" autoAdjust="0"/>
  </p:normalViewPr>
  <p:slideViewPr>
    <p:cSldViewPr snapToGrid="0">
      <p:cViewPr varScale="1">
        <p:scale>
          <a:sx n="66" d="100"/>
          <a:sy n="66" d="100"/>
        </p:scale>
        <p:origin x="9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28" d="100"/>
          <a:sy n="28" d="100"/>
        </p:scale>
        <p:origin x="-1800" y="-6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49A43-28F2-497A-951A-A06FDA6663C5}" type="datetimeFigureOut">
              <a:rPr lang="es-ES" smtClean="0"/>
              <a:pPr/>
              <a:t>06/09/2022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5CE83-D27D-4021-BF73-19CB1C833EF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207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5CE83-D27D-4021-BF73-19CB1C833EFD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5CE83-D27D-4021-BF73-19CB1C833EFD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4358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5CE83-D27D-4021-BF73-19CB1C833EFD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5CE83-D27D-4021-BF73-19CB1C833EFD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5CE83-D27D-4021-BF73-19CB1C833EFD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5CE83-D27D-4021-BF73-19CB1C833EFD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pPr/>
              <a:t>9/6/2022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pPr/>
              <a:t>9/6/2022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pPr/>
              <a:t>9/6/2022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pPr/>
              <a:t>9/6/2022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pPr/>
              <a:t>9/6/2022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pPr/>
              <a:t>9/6/2022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pPr/>
              <a:t>9/6/2022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9/6/2022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pPr/>
              <a:t>9/6/2022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pPr/>
              <a:t>9/6/2022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pPr/>
              <a:t>9/6/2022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pPr/>
              <a:t>9/6/2022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e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7845AAD-5993-4DA5-8593-991778282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3 Imagen" descr="RoyalCert_International_Registrars_is_an_Independent_Assessment_and_Certification_Body_offering_value_added_services_Worldwid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1054" y="6056085"/>
            <a:ext cx="497114" cy="49711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07342" y="6083871"/>
            <a:ext cx="1337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/>
              <a:t>V 22-23</a:t>
            </a:r>
          </a:p>
          <a:p>
            <a:r>
              <a:rPr lang="es-MX" sz="1200" dirty="0"/>
              <a:t>CGENAD-F-SAA-43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858781" y="1267073"/>
            <a:ext cx="84544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200" b="1" dirty="0">
                <a:solidFill>
                  <a:prstClr val="black"/>
                </a:solidFill>
              </a:rPr>
              <a:t>PROGRAMA INSTITUCIONAL DE TUTORÍA EDUCATIVA PARA LAS ESCUELAS NORMALES DEL ESTADO DE COAHUILA DE ZARAGOZA ”</a:t>
            </a:r>
          </a:p>
          <a:p>
            <a:pPr algn="ctr"/>
            <a:r>
              <a:rPr lang="es-ES_tradnl" sz="3200" b="1" dirty="0">
                <a:solidFill>
                  <a:prstClr val="black"/>
                </a:solidFill>
              </a:rPr>
              <a:t>PITEENC</a:t>
            </a:r>
          </a:p>
          <a:p>
            <a:pPr algn="ctr"/>
            <a:r>
              <a:rPr lang="es-ES_tradnl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7°  SEMESTRE. </a:t>
            </a:r>
          </a:p>
          <a:p>
            <a:pPr algn="ctr"/>
            <a:r>
              <a:rPr lang="es-ES_tradnl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MAESTRA: Sonia Yvonne Garza Flores.  </a:t>
            </a:r>
            <a:endParaRPr lang="es-ES" sz="3200" b="1" dirty="0">
              <a:solidFill>
                <a:prstClr val="black"/>
              </a:solidFill>
            </a:endParaRPr>
          </a:p>
          <a:p>
            <a:pPr algn="ctr"/>
            <a:endParaRPr lang="es-ES_tradnl" sz="3200" b="1" dirty="0">
              <a:solidFill>
                <a:prstClr val="black"/>
              </a:solidFill>
            </a:endParaRPr>
          </a:p>
          <a:p>
            <a:pPr algn="ctr"/>
            <a:r>
              <a:rPr lang="es-ES_tradnl" sz="3200" b="1" dirty="0">
                <a:solidFill>
                  <a:prstClr val="black"/>
                </a:solidFill>
              </a:rPr>
              <a:t>TUTORÍA </a:t>
            </a:r>
          </a:p>
          <a:p>
            <a:pPr algn="ctr"/>
            <a:endParaRPr lang="es-ES_tradnl" sz="3200" b="1" dirty="0">
              <a:solidFill>
                <a:prstClr val="black"/>
              </a:solidFill>
            </a:endParaRPr>
          </a:p>
          <a:p>
            <a:pPr algn="ctr"/>
            <a:endParaRPr lang="es-ES_tradnl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648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52060920-7AD3-676D-A135-BCF42C960175}"/>
              </a:ext>
            </a:extLst>
          </p:cNvPr>
          <p:cNvGrpSpPr/>
          <p:nvPr/>
        </p:nvGrpSpPr>
        <p:grpSpPr>
          <a:xfrm>
            <a:off x="0" y="-11519"/>
            <a:ext cx="12192000" cy="6858000"/>
            <a:chOff x="0" y="0"/>
            <a:chExt cx="12192000" cy="685800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5CAD18E2-0CB1-B4A9-5E1E-30C93C61AA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931" r="15024"/>
            <a:stretch/>
          </p:blipFill>
          <p:spPr>
            <a:xfrm>
              <a:off x="6364357" y="0"/>
              <a:ext cx="5827643" cy="6176963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D4FBBBA0-F4DC-1799-A1ED-CB39A53AA4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931" r="15024" b="10046"/>
            <a:stretch/>
          </p:blipFill>
          <p:spPr>
            <a:xfrm>
              <a:off x="6364357" y="1370013"/>
              <a:ext cx="5827643" cy="5487987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7A4C857E-0883-7061-41B8-F5169888C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3" name="2 Imagen" descr="RoyalCert_International_Registrars_is_an_Independent_Assessment_and_Certification_Body_offering_value_added_services_Worldwid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61054" y="6056085"/>
            <a:ext cx="497114" cy="49711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07342" y="6083871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V 22-23</a:t>
            </a:r>
            <a:endParaRPr lang="es-MX" sz="12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r>
              <a:rPr lang="es-MX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CGENAD-F-SAA-43</a:t>
            </a:r>
            <a:endParaRPr lang="es-MX" sz="12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422001" y="120669"/>
            <a:ext cx="9605221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b="1" dirty="0">
                <a:latin typeface="Arial" pitchFamily="34" charset="0"/>
                <a:cs typeface="Arial" pitchFamily="34" charset="0"/>
              </a:rPr>
              <a:t>CRITERIOS DE EVALUACIÓN</a:t>
            </a:r>
          </a:p>
          <a:p>
            <a:pPr algn="ctr"/>
            <a:endParaRPr lang="es-ES_tradnl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ES_tradnl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ES_tradnl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ES_tradnl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ES_tradnl" sz="2400" b="1" dirty="0">
              <a:latin typeface="Arial" pitchFamily="34" charset="0"/>
              <a:cs typeface="Arial" pitchFamily="34" charset="0"/>
            </a:endParaRPr>
          </a:p>
          <a:p>
            <a:r>
              <a:rPr lang="es-ES_tradnl" sz="2400" dirty="0"/>
              <a:t>                                                           </a:t>
            </a:r>
            <a:br>
              <a:rPr lang="es-ES_tradnl" sz="2400" dirty="0"/>
            </a:br>
            <a:r>
              <a:rPr lang="es-ES_tradnl" sz="2400" dirty="0"/>
              <a:t>Trabajos escritos                             40%                              </a:t>
            </a:r>
            <a:br>
              <a:rPr lang="es-ES_tradnl" sz="2400" dirty="0"/>
            </a:br>
            <a:br>
              <a:rPr lang="es-ES_tradnl" sz="2400" dirty="0"/>
            </a:br>
            <a:r>
              <a:rPr lang="es-ES_tradnl" sz="2400" dirty="0"/>
              <a:t>Participación                                    10%   </a:t>
            </a:r>
          </a:p>
          <a:p>
            <a:r>
              <a:rPr lang="es-ES_tradnl" sz="2400" dirty="0"/>
              <a:t>                           </a:t>
            </a:r>
            <a:br>
              <a:rPr lang="es-ES_tradnl" sz="2400" dirty="0"/>
            </a:br>
            <a:endParaRPr lang="es-ES_tradnl" sz="2400" dirty="0"/>
          </a:p>
          <a:p>
            <a:r>
              <a:rPr lang="es-ES_tradnl" sz="2400" dirty="0"/>
              <a:t> Asistencia                                         20%                             </a:t>
            </a:r>
          </a:p>
          <a:p>
            <a:endParaRPr lang="es-ES_tradnl" sz="2400" dirty="0"/>
          </a:p>
          <a:p>
            <a:r>
              <a:rPr lang="es-ES_tradnl" sz="2400" dirty="0"/>
              <a:t> Portafolio                                         28%  </a:t>
            </a:r>
          </a:p>
          <a:p>
            <a:r>
              <a:rPr lang="es-ES_tradnl" sz="2400" dirty="0"/>
              <a:t>Coevaluación                                        1%</a:t>
            </a:r>
          </a:p>
          <a:p>
            <a:r>
              <a:rPr lang="es-ES_tradnl" sz="2400" dirty="0"/>
              <a:t>Autoevaluación                                     1%               </a:t>
            </a:r>
            <a:br>
              <a:rPr lang="es-ES_tradnl" sz="2400" dirty="0"/>
            </a:br>
            <a:r>
              <a:rPr lang="es-ES_tradnl" sz="2400" dirty="0"/>
              <a:t>      </a:t>
            </a:r>
            <a:br>
              <a:rPr lang="es-ES_tradnl" sz="2400" dirty="0"/>
            </a:br>
            <a:r>
              <a:rPr lang="es-ES_tradnl" sz="2400" dirty="0"/>
              <a:t>                                                            100%                            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901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4AC7565D-C1AB-62E3-82C3-6673F1163821}"/>
              </a:ext>
            </a:extLst>
          </p:cNvPr>
          <p:cNvGrpSpPr/>
          <p:nvPr/>
        </p:nvGrpSpPr>
        <p:grpSpPr>
          <a:xfrm>
            <a:off x="0" y="-11519"/>
            <a:ext cx="12192000" cy="6858000"/>
            <a:chOff x="0" y="0"/>
            <a:chExt cx="12192000" cy="6858000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734A94D2-3599-65A8-19C9-3B235919B9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931" r="15024"/>
            <a:stretch/>
          </p:blipFill>
          <p:spPr>
            <a:xfrm>
              <a:off x="6364357" y="0"/>
              <a:ext cx="5827643" cy="6176963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7100D679-B579-3160-E1B4-CEC70E4A26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931" r="15024" b="10046"/>
            <a:stretch/>
          </p:blipFill>
          <p:spPr>
            <a:xfrm>
              <a:off x="6364357" y="1370013"/>
              <a:ext cx="5827643" cy="5487987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C3EE3D8C-BA07-63B7-45F2-1EED05707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</p:grpSp>
      <p:sp>
        <p:nvSpPr>
          <p:cNvPr id="4" name="3 Rectángulo"/>
          <p:cNvSpPr/>
          <p:nvPr/>
        </p:nvSpPr>
        <p:spPr>
          <a:xfrm>
            <a:off x="2093568" y="2172856"/>
            <a:ext cx="851946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¡</a:t>
            </a:r>
            <a:r>
              <a:rPr lang="es-ES" sz="80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Gracias por su atención !</a:t>
            </a:r>
          </a:p>
        </p:txBody>
      </p:sp>
      <p:pic>
        <p:nvPicPr>
          <p:cNvPr id="3" name="2 Imagen" descr="RoyalCert_International_Registrars_is_an_Independent_Assessment_and_Certification_Body_offering_value_added_services_Worldwid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1054" y="6056085"/>
            <a:ext cx="497114" cy="49711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33832" y="6056085"/>
            <a:ext cx="1759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V 22-23</a:t>
            </a:r>
            <a:endParaRPr lang="es-MX" sz="10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r>
              <a:rPr lang="es-MX" sz="1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CGENAD-F-SAA-43</a:t>
            </a:r>
            <a:endParaRPr lang="es-MX" sz="10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379686C5-25EB-059F-D391-4819FFD860FE}"/>
              </a:ext>
            </a:extLst>
          </p:cNvPr>
          <p:cNvGrpSpPr/>
          <p:nvPr/>
        </p:nvGrpSpPr>
        <p:grpSpPr>
          <a:xfrm>
            <a:off x="0" y="-11519"/>
            <a:ext cx="12192000" cy="6858000"/>
            <a:chOff x="0" y="0"/>
            <a:chExt cx="12192000" cy="685800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ECDBF243-0607-28A0-D4CB-450CE6950E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931" r="15024"/>
            <a:stretch/>
          </p:blipFill>
          <p:spPr>
            <a:xfrm>
              <a:off x="6364357" y="0"/>
              <a:ext cx="5827643" cy="6176963"/>
            </a:xfrm>
            <a:prstGeom prst="rect">
              <a:avLst/>
            </a:prstGeom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C36528C1-83DE-7D71-D4E4-16B9D682C3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931" r="15024" b="10046"/>
            <a:stretch/>
          </p:blipFill>
          <p:spPr>
            <a:xfrm>
              <a:off x="6364357" y="1370013"/>
              <a:ext cx="5827643" cy="5487987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CD3E9B4E-1BE4-1C25-0E79-074DA56EF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</p:grpSp>
      <p:sp>
        <p:nvSpPr>
          <p:cNvPr id="7" name="6 Rectángulo"/>
          <p:cNvSpPr/>
          <p:nvPr/>
        </p:nvSpPr>
        <p:spPr>
          <a:xfrm>
            <a:off x="1648919" y="1458365"/>
            <a:ext cx="86793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600" b="1" dirty="0">
                <a:solidFill>
                  <a:prstClr val="black"/>
                </a:solidFill>
              </a:rPr>
              <a:t>“PROGRAMA INSTITUCIONAL DE TUTORÍA EDUCATIVA PARA LAS ESCUELAS NORMALES DEL ESTADO DE COAHUILA DE ZARAGOZA ”</a:t>
            </a:r>
          </a:p>
          <a:p>
            <a:pPr algn="ctr"/>
            <a:r>
              <a:rPr lang="es-ES_tradnl" sz="3600" b="1" dirty="0">
                <a:solidFill>
                  <a:prstClr val="black"/>
                </a:solidFill>
              </a:rPr>
              <a:t>PITEENC</a:t>
            </a:r>
          </a:p>
          <a:p>
            <a:pPr algn="ctr"/>
            <a:endParaRPr lang="es-ES_tradnl" sz="3600" b="1" dirty="0">
              <a:solidFill>
                <a:prstClr val="black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187A6F6-5DFC-3FE9-A754-BE753F720564}"/>
              </a:ext>
            </a:extLst>
          </p:cNvPr>
          <p:cNvSpPr txBox="1"/>
          <p:nvPr/>
        </p:nvSpPr>
        <p:spPr>
          <a:xfrm>
            <a:off x="0" y="60631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/>
              <a:t>V 22-23</a:t>
            </a:r>
          </a:p>
          <a:p>
            <a:r>
              <a:rPr lang="es-MX" sz="1200" dirty="0"/>
              <a:t>CGENAD-F-SAA-43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CD32611-80B3-D3EF-DF23-D8ADFDDD2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6528" y="6155107"/>
            <a:ext cx="49381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60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6CBC03CD-1F98-3197-4A44-164BC68BDA51}"/>
              </a:ext>
            </a:extLst>
          </p:cNvPr>
          <p:cNvGrpSpPr/>
          <p:nvPr/>
        </p:nvGrpSpPr>
        <p:grpSpPr>
          <a:xfrm>
            <a:off x="0" y="-11519"/>
            <a:ext cx="12192000" cy="6858000"/>
            <a:chOff x="0" y="0"/>
            <a:chExt cx="12192000" cy="6858000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02990E62-8265-96AC-D15F-28FFE98646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931" r="15024"/>
            <a:stretch/>
          </p:blipFill>
          <p:spPr>
            <a:xfrm>
              <a:off x="6364357" y="0"/>
              <a:ext cx="5827643" cy="6176963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37F63F4D-EA4F-CC43-D777-680464FF58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931" r="15024" b="10046"/>
            <a:stretch/>
          </p:blipFill>
          <p:spPr>
            <a:xfrm>
              <a:off x="6364357" y="1370013"/>
              <a:ext cx="5827643" cy="5487987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54C25E4E-F362-5CB2-F54C-7DA0873A3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8864" y="149773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/>
              <a:t>ENFOQUE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33247" y="980475"/>
            <a:ext cx="10394707" cy="4887311"/>
          </a:xfrm>
        </p:spPr>
        <p:txBody>
          <a:bodyPr>
            <a:normAutofit lnSpcReduction="10000"/>
          </a:bodyPr>
          <a:lstStyle/>
          <a:p>
            <a:pPr algn="ctr"/>
            <a:r>
              <a:rPr lang="es-MX" b="1" dirty="0"/>
              <a:t>Basado en el desarrollo de competencias.</a:t>
            </a:r>
          </a:p>
          <a:p>
            <a:pPr algn="ctr"/>
            <a:r>
              <a:rPr lang="es-MX" b="1" dirty="0"/>
              <a:t>Centrado en el aprendizaje.</a:t>
            </a:r>
          </a:p>
          <a:p>
            <a:pPr algn="ctr"/>
            <a:r>
              <a:rPr lang="es-MX" b="1" dirty="0"/>
              <a:t>Aprendizaje colaborativo.</a:t>
            </a:r>
          </a:p>
          <a:p>
            <a:pPr algn="ctr"/>
            <a:endParaRPr lang="es-MX" b="1" dirty="0"/>
          </a:p>
          <a:p>
            <a:pPr algn="just">
              <a:buNone/>
            </a:pPr>
            <a:r>
              <a:rPr lang="es-MX" dirty="0"/>
              <a:t>    La competencia es una capacidad que, no sólo se tiene o se adquiere, sino que se muestra y se demuestra, es operativa, y por tanto, debe responder a las demandas que en determinado momento pueden hacerse a quienes las poseen. También se pone en práctica, en movimiento, frente a determinadas demandas del contexto. 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" name="3 Imagen" descr="RoyalCert_International_Registrars_is_an_Independent_Assessment_and_Certification_Body_offering_value_added_services_Worldwid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61054" y="6056085"/>
            <a:ext cx="497114" cy="49711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07342" y="6083871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V 22-23</a:t>
            </a:r>
            <a:endParaRPr lang="es-MX" sz="12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r>
              <a:rPr lang="es-MX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CGENAD-F-SAA-43</a:t>
            </a:r>
            <a:endParaRPr lang="es-MX" sz="12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158C7BF-3980-A48B-39FC-5AF18A7EDCC9}"/>
              </a:ext>
            </a:extLst>
          </p:cNvPr>
          <p:cNvSpPr txBox="1"/>
          <p:nvPr/>
        </p:nvSpPr>
        <p:spPr>
          <a:xfrm>
            <a:off x="3048000" y="334894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V 22-23</a:t>
            </a:r>
            <a:endParaRPr lang="es-MX" sz="18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r>
              <a:rPr lang="es-MX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CGENAD-F-SAA-43</a:t>
            </a:r>
            <a:endParaRPr lang="es-MX" sz="18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3FA97F54-C43F-600B-C9E0-40D7C6F7C5EC}"/>
              </a:ext>
            </a:extLst>
          </p:cNvPr>
          <p:cNvGrpSpPr/>
          <p:nvPr/>
        </p:nvGrpSpPr>
        <p:grpSpPr>
          <a:xfrm>
            <a:off x="0" y="-11519"/>
            <a:ext cx="12192000" cy="6858000"/>
            <a:chOff x="0" y="0"/>
            <a:chExt cx="12192000" cy="6858000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FDB27A9F-85FA-60B8-020C-26481C006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931" r="15024"/>
            <a:stretch/>
          </p:blipFill>
          <p:spPr>
            <a:xfrm>
              <a:off x="6364357" y="0"/>
              <a:ext cx="5827643" cy="6176963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6B18B1D0-24B1-D8B5-2CA0-CA88D3E401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931" r="15024" b="10046"/>
            <a:stretch/>
          </p:blipFill>
          <p:spPr>
            <a:xfrm>
              <a:off x="6364357" y="1370013"/>
              <a:ext cx="5827643" cy="5487987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8DCC8ACD-8407-1F75-BEBE-CBE148AD8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416" y="988670"/>
            <a:ext cx="10396882" cy="705218"/>
          </a:xfrm>
        </p:spPr>
        <p:txBody>
          <a:bodyPr>
            <a:noAutofit/>
          </a:bodyPr>
          <a:lstStyle/>
          <a:p>
            <a:pPr algn="ctr"/>
            <a:r>
              <a:rPr lang="es-MX" sz="3200" b="1" dirty="0"/>
              <a:t>CARACTERÍSTICAS DE LA ATENCIÓN DEL  PITEENC.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1890" y="1104840"/>
            <a:ext cx="10394707" cy="4639795"/>
          </a:xfrm>
        </p:spPr>
        <p:txBody>
          <a:bodyPr>
            <a:normAutofit/>
          </a:bodyPr>
          <a:lstStyle/>
          <a:p>
            <a:pPr>
              <a:buNone/>
            </a:pPr>
            <a:endParaRPr lang="es-ES" dirty="0"/>
          </a:p>
          <a:p>
            <a:pPr lvl="0" algn="just"/>
            <a:endParaRPr lang="es-ES" sz="2400" b="1" i="1" dirty="0"/>
          </a:p>
          <a:p>
            <a:pPr lvl="0" algn="just"/>
            <a:r>
              <a:rPr lang="es-ES" sz="2400" b="1" i="1" dirty="0"/>
              <a:t>Personalizada:  </a:t>
            </a:r>
            <a:r>
              <a:rPr lang="es-ES" sz="2400" dirty="0"/>
              <a:t>Relación directa y confidencial con el alumno. </a:t>
            </a:r>
          </a:p>
          <a:p>
            <a:pPr algn="just">
              <a:buNone/>
            </a:pPr>
            <a:endParaRPr lang="es-ES" sz="2400" dirty="0"/>
          </a:p>
          <a:p>
            <a:pPr lvl="0" algn="just"/>
            <a:r>
              <a:rPr lang="es-ES" sz="2400" b="1" i="1" dirty="0"/>
              <a:t>Planificada: </a:t>
            </a:r>
            <a:r>
              <a:rPr lang="es-ES" sz="2400" dirty="0"/>
              <a:t>actividades organizadas de modo sistemático.</a:t>
            </a:r>
          </a:p>
          <a:p>
            <a:pPr algn="just">
              <a:buNone/>
            </a:pPr>
            <a:endParaRPr lang="es-ES" sz="2400" dirty="0"/>
          </a:p>
          <a:p>
            <a:pPr lvl="0" algn="just"/>
            <a:r>
              <a:rPr lang="es-ES" sz="2400" b="1" i="1" dirty="0"/>
              <a:t>Continua</a:t>
            </a:r>
            <a:r>
              <a:rPr lang="es-ES" sz="2400" dirty="0"/>
              <a:t>: encuentro regular y permanente, definido en tiempo y espacio entre el tutor y tutorado (s). </a:t>
            </a:r>
          </a:p>
          <a:p>
            <a:pPr>
              <a:buNone/>
            </a:pPr>
            <a:endParaRPr lang="es-MX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3 Imagen" descr="RoyalCert_International_Registrars_is_an_Independent_Assessment_and_Certification_Body_offering_value_added_services_Worldwid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61054" y="6056085"/>
            <a:ext cx="497114" cy="49711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07342" y="6083871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V 22-23</a:t>
            </a:r>
            <a:endParaRPr lang="es-MX" sz="12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r>
              <a:rPr lang="es-MX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CGENAD-F-SAA-43</a:t>
            </a:r>
            <a:endParaRPr lang="es-MX" sz="12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5393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4F2B4A3E-8789-38C2-0FF3-E8BB1F91D1D9}"/>
              </a:ext>
            </a:extLst>
          </p:cNvPr>
          <p:cNvGrpSpPr/>
          <p:nvPr/>
        </p:nvGrpSpPr>
        <p:grpSpPr>
          <a:xfrm>
            <a:off x="0" y="-11519"/>
            <a:ext cx="12192000" cy="6858000"/>
            <a:chOff x="0" y="0"/>
            <a:chExt cx="12192000" cy="6858000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BF216A3-BD5C-CFD9-7742-123A35CE95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931" r="15024"/>
            <a:stretch/>
          </p:blipFill>
          <p:spPr>
            <a:xfrm>
              <a:off x="6364357" y="0"/>
              <a:ext cx="5827643" cy="6176963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DC2DAA9B-D62A-F6F5-09AF-166AB04FAF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931" r="15024" b="10046"/>
            <a:stretch/>
          </p:blipFill>
          <p:spPr>
            <a:xfrm>
              <a:off x="6364357" y="1370013"/>
              <a:ext cx="5827643" cy="5487987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F41B2F7D-57A0-B617-40D6-6F6C7815C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</p:grp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00791" y="1509000"/>
            <a:ext cx="10394707" cy="3311189"/>
          </a:xfrm>
        </p:spPr>
        <p:txBody>
          <a:bodyPr>
            <a:noAutofit/>
          </a:bodyPr>
          <a:lstStyle/>
          <a:p>
            <a:pPr lvl="0" algn="just"/>
            <a:r>
              <a:rPr lang="es-ES" sz="2800" b="1" i="1" dirty="0"/>
              <a:t>Intencionada: </a:t>
            </a:r>
            <a:r>
              <a:rPr lang="es-ES" sz="2800" dirty="0"/>
              <a:t>identifica necesidades de formación y/o aspectos problema para eficientar el desempeño y logro académico de los estudiantes.</a:t>
            </a:r>
          </a:p>
          <a:p>
            <a:pPr lvl="0" algn="just"/>
            <a:r>
              <a:rPr lang="es-ES" sz="2800" b="1" i="1" dirty="0"/>
              <a:t>Preventiva: </a:t>
            </a:r>
            <a:r>
              <a:rPr lang="es-ES" sz="2800" dirty="0"/>
              <a:t>Anticipa la presencia de situaciones de riesgo en los estudiantes.</a:t>
            </a:r>
          </a:p>
          <a:p>
            <a:pPr lvl="0" algn="just"/>
            <a:r>
              <a:rPr lang="es-ES" sz="2800" b="1" i="1" dirty="0"/>
              <a:t>Resolutiva:  </a:t>
            </a:r>
            <a:r>
              <a:rPr lang="es-ES" sz="2800" dirty="0"/>
              <a:t>intervención y participación de diferentes dependencias de la institución  y en caso necesario,  derivación a espacios profesionalizados para la atención de situaciones específicas. </a:t>
            </a:r>
          </a:p>
          <a:p>
            <a:endParaRPr lang="es-ES" sz="2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4766872" y="5786205"/>
            <a:ext cx="2833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4 Imagen" descr="RoyalCert_International_Registrars_is_an_Independent_Assessment_and_Certification_Body_offering_value_added_services_Worldwid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1054" y="6056085"/>
            <a:ext cx="497114" cy="49711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07342" y="6083871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V 22-23</a:t>
            </a:r>
            <a:endParaRPr lang="es-MX" sz="12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r>
              <a:rPr lang="es-MX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CGENAD-F-SAA-43</a:t>
            </a:r>
            <a:endParaRPr lang="es-MX" sz="12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57C0CDE5-7977-950F-69C6-6F33D418402F}"/>
              </a:ext>
            </a:extLst>
          </p:cNvPr>
          <p:cNvGrpSpPr/>
          <p:nvPr/>
        </p:nvGrpSpPr>
        <p:grpSpPr>
          <a:xfrm>
            <a:off x="0" y="-11519"/>
            <a:ext cx="12192000" cy="6858000"/>
            <a:chOff x="0" y="0"/>
            <a:chExt cx="12192000" cy="6858000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6B48ED83-9179-6A39-921F-5C2CE1D03B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931" r="15024"/>
            <a:stretch/>
          </p:blipFill>
          <p:spPr>
            <a:xfrm>
              <a:off x="6364357" y="0"/>
              <a:ext cx="5827643" cy="6176963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DF0E7DC6-261A-BDD9-5E0A-AC4E2053FB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931" r="15024" b="10046"/>
            <a:stretch/>
          </p:blipFill>
          <p:spPr>
            <a:xfrm>
              <a:off x="6364357" y="1370013"/>
              <a:ext cx="5827643" cy="5487987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2F0BCDDB-EE90-057E-7A5C-2B40F72A4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38864" y="266081"/>
            <a:ext cx="4126042" cy="723270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/>
              <a:t>TIPOS DE TUTORÍA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0830" y="1358858"/>
            <a:ext cx="10394707" cy="3311189"/>
          </a:xfrm>
        </p:spPr>
        <p:txBody>
          <a:bodyPr>
            <a:normAutofit fontScale="85000" lnSpcReduction="20000"/>
          </a:bodyPr>
          <a:lstStyle/>
          <a:p>
            <a:pPr algn="just"/>
            <a:endParaRPr lang="es-ES" b="1" dirty="0"/>
          </a:p>
          <a:p>
            <a:r>
              <a:rPr lang="es-ES" b="1" dirty="0"/>
              <a:t>Tutoría de Grupo.</a:t>
            </a:r>
          </a:p>
          <a:p>
            <a:pPr algn="just"/>
            <a:endParaRPr lang="es-ES" b="1" dirty="0"/>
          </a:p>
          <a:p>
            <a:pPr algn="just"/>
            <a:r>
              <a:rPr lang="es-ES" b="1" dirty="0"/>
              <a:t>Tutoría en pequeños grupos.</a:t>
            </a:r>
          </a:p>
          <a:p>
            <a:pPr algn="just"/>
            <a:endParaRPr lang="es-ES" b="1" dirty="0"/>
          </a:p>
          <a:p>
            <a:pPr algn="just"/>
            <a:r>
              <a:rPr lang="es-ES" b="1" dirty="0"/>
              <a:t>Tutoría individual.</a:t>
            </a:r>
          </a:p>
          <a:p>
            <a:pPr algn="just"/>
            <a:endParaRPr lang="es-ES" b="1" dirty="0"/>
          </a:p>
          <a:p>
            <a:pPr algn="just"/>
            <a:r>
              <a:rPr lang="es-ES" b="1" dirty="0"/>
              <a:t>Tutoría de pares.</a:t>
            </a:r>
            <a:endParaRPr lang="es-ES" dirty="0"/>
          </a:p>
        </p:txBody>
      </p:sp>
      <p:pic>
        <p:nvPicPr>
          <p:cNvPr id="4" name="3 Imagen" descr="RoyalCert_International_Registrars_is_an_Independent_Assessment_and_Certification_Body_offering_value_added_services_Worldwid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1054" y="6056085"/>
            <a:ext cx="497114" cy="49711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07342" y="6083871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V 22-23</a:t>
            </a:r>
            <a:endParaRPr lang="es-MX" sz="12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r>
              <a:rPr lang="es-MX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CGENAD-F-SAA-43</a:t>
            </a:r>
            <a:endParaRPr lang="es-MX" sz="12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097866BB-E850-77D7-7EB7-69836DC1BF9D}"/>
              </a:ext>
            </a:extLst>
          </p:cNvPr>
          <p:cNvGrpSpPr/>
          <p:nvPr/>
        </p:nvGrpSpPr>
        <p:grpSpPr>
          <a:xfrm>
            <a:off x="0" y="-11519"/>
            <a:ext cx="12192000" cy="6858000"/>
            <a:chOff x="0" y="0"/>
            <a:chExt cx="12192000" cy="6858000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FE0CA009-CC96-E939-BA31-8CE4126BDB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931" r="15024"/>
            <a:stretch/>
          </p:blipFill>
          <p:spPr>
            <a:xfrm>
              <a:off x="6364357" y="0"/>
              <a:ext cx="5827643" cy="6176963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45327ECD-6359-11E7-A842-90E7AA57DF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931" r="15024" b="10046"/>
            <a:stretch/>
          </p:blipFill>
          <p:spPr>
            <a:xfrm>
              <a:off x="6364357" y="1370013"/>
              <a:ext cx="5827643" cy="5487987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35F910DF-4D35-ED47-5B59-8518B913A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38864" y="266081"/>
            <a:ext cx="4126042" cy="723270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/>
              <a:t>TUTORÍA DE GRUPO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0830" y="1358858"/>
            <a:ext cx="10394707" cy="3311189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ES" dirty="0"/>
              <a:t>Este tipo de intervención la recibirán el total de los grupos que integran la  licenciatura DE EDUCACIÓN PREESCOLAR. de acuerdo a las líneas de acción/temas que integran el Programa Institucional de Tutoría Educativa. </a:t>
            </a:r>
          </a:p>
          <a:p>
            <a:pPr algn="just">
              <a:buNone/>
            </a:pPr>
            <a:endParaRPr lang="es-ES" dirty="0"/>
          </a:p>
          <a:p>
            <a:pPr algn="just"/>
            <a:r>
              <a:rPr lang="es-ES" dirty="0"/>
              <a:t>Las líneas de acción son consideradas los ejes temáticos a abordar para el desarrollo de la(s) competencia (s) que le son inherentes; y cada una de ellas se circunscribe en alguno de los ámbitos.</a:t>
            </a:r>
          </a:p>
        </p:txBody>
      </p:sp>
      <p:pic>
        <p:nvPicPr>
          <p:cNvPr id="4" name="3 Imagen" descr="RoyalCert_International_Registrars_is_an_Independent_Assessment_and_Certification_Body_offering_value_added_services_Worldwid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1054" y="6056085"/>
            <a:ext cx="497114" cy="49711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07342" y="6083871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V 22-23</a:t>
            </a:r>
            <a:endParaRPr lang="es-MX" sz="12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r>
              <a:rPr lang="es-MX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CGENAD-F-SAA-43</a:t>
            </a:r>
            <a:endParaRPr lang="es-MX" sz="12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55E90090-FA5F-B22B-3FF5-9BD8BFEE1EA4}"/>
              </a:ext>
            </a:extLst>
          </p:cNvPr>
          <p:cNvGrpSpPr/>
          <p:nvPr/>
        </p:nvGrpSpPr>
        <p:grpSpPr>
          <a:xfrm>
            <a:off x="0" y="-11519"/>
            <a:ext cx="12192000" cy="6858000"/>
            <a:chOff x="0" y="0"/>
            <a:chExt cx="12192000" cy="685800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BBDF1D46-7B8F-1ED2-F84C-8D37B4B9FD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931" r="15024"/>
            <a:stretch/>
          </p:blipFill>
          <p:spPr>
            <a:xfrm>
              <a:off x="6364357" y="0"/>
              <a:ext cx="5827643" cy="6176963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788DCA8-7BD3-3A1F-1E0F-7F49F797A3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931" r="15024" b="10046"/>
            <a:stretch/>
          </p:blipFill>
          <p:spPr>
            <a:xfrm>
              <a:off x="6364357" y="1370013"/>
              <a:ext cx="5827643" cy="5487987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D39993BE-F051-05DC-C0E7-3A1B467A7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</p:grp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28600" y="309900"/>
          <a:ext cx="11201399" cy="5432552"/>
        </p:xfrm>
        <a:graphic>
          <a:graphicData uri="http://schemas.openxmlformats.org/drawingml/2006/table">
            <a:tbl>
              <a:tblPr/>
              <a:tblGrid>
                <a:gridCol w="1511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2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5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20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3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67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897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0695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Arial"/>
                          <a:ea typeface="Calibri"/>
                          <a:cs typeface="Times New Roman"/>
                        </a:rPr>
                        <a:t>SEMESTRE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PRIMERO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SEGUNDO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TERCERO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CUARTO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QUINTO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SEXTO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SEPTIMO 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OCTAVO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9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Plan de Vida y Carrera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Calibri"/>
                          <a:ea typeface="Calibri"/>
                          <a:cs typeface="Times New Roman"/>
                        </a:rPr>
                        <a:t>(1)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Memoria y reflexión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Preparar una declaración de mi misión personal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(1)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Toma de decisiones I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(1)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Toma de decisiones II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(1)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Seguimiento al Plan de Vida y Carrera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(3) 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Tutoría de pares y Anticipando lo que viene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(3)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Orientación Profesional (Programa para generar raíces con su Alma Mater)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(3)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70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Cómo ser un estudiante exitoso y Administración del tiempo.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Cómo Tomar apuntes dirigidos a cada estilo de aprendizaje y Cómo estudiar para exámenes según el estilo de aprendizaje y área de conocimiento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Auto concepto y autoestima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(1)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Inteligencia emocional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(1)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Manejo de conflictos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(1)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Manejo de emociones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(1)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Cómo ser un profesional exitoso (Preparación del Currículum Vitae, Entrevistas profesionales y Conexiones profesionales)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(3)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8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Mejorar la habilidad de comprensión lectora 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(2)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Mejorar la habilidad de comprensión lectora II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(2)</a:t>
                      </a:r>
                    </a:p>
                  </a:txBody>
                  <a:tcPr marL="64372" marR="64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Mejorar la habilidad de comprensión lectora III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(2)</a:t>
                      </a:r>
                    </a:p>
                  </a:txBody>
                  <a:tcPr marL="64372" marR="64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Análisis de diferentes eventos 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(3)</a:t>
                      </a:r>
                    </a:p>
                  </a:txBody>
                  <a:tcPr marL="64372" marR="64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Análisis de diferentes eventos II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(3)</a:t>
                      </a:r>
                    </a:p>
                  </a:txBody>
                  <a:tcPr marL="64372" marR="64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Identificación de historias de éxito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(3)</a:t>
                      </a:r>
                    </a:p>
                  </a:txBody>
                  <a:tcPr marL="64372" marR="64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Mejorar la habilidad de comprensión lectora IV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(2)</a:t>
                      </a:r>
                    </a:p>
                  </a:txBody>
                  <a:tcPr marL="64372" marR="64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9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Reconocer mi ritmo y estilo de aprendizaje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Aprovechar la tecnología al máximo I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Aprovechar la tecnología al máximo II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Aprovechar la tecnología al máximo III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Aprovechar la tecnología al máximo IV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62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Comunicación Escrita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Comunicación Oral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Realización de presentaciones exitosas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introducción a la elaboración del Portafolio de Competencia Docente (PCD)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Práctica de elaboración del Portafolio de Competencia Docente (PCD) Anteproyecto.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Elaboración y presentación de medio término del Portafolio de Competencia Docente (PCD 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Presentación final del Portafolio de Competencia Docente (PCD) (Curso: Práctica Profesional)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23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Matemáticas I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Matemáticas II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Matemáticas III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Matemáticas IV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3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Realizar selecciones académicas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Calibri"/>
                          <a:ea typeface="Calibri"/>
                          <a:cs typeface="Times New Roman"/>
                        </a:rPr>
                        <a:t>(3)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" name="2 Imagen" descr="RoyalCert_International_Registrars_is_an_Independent_Assessment_and_Certification_Body_offering_value_added_services_Worldwid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61054" y="6056085"/>
            <a:ext cx="497114" cy="49711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56476" y="6056085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V 22-23</a:t>
            </a:r>
            <a:endParaRPr lang="es-MX" sz="12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r>
              <a:rPr lang="es-MX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CGENAD-F-SAA-43</a:t>
            </a:r>
            <a:endParaRPr lang="es-MX" sz="12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9163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2AFD4735-221A-1D72-11E1-F83DB67681F9}"/>
              </a:ext>
            </a:extLst>
          </p:cNvPr>
          <p:cNvGrpSpPr/>
          <p:nvPr/>
        </p:nvGrpSpPr>
        <p:grpSpPr>
          <a:xfrm>
            <a:off x="0" y="-11519"/>
            <a:ext cx="12192000" cy="6858000"/>
            <a:chOff x="0" y="0"/>
            <a:chExt cx="12192000" cy="685800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EE1AF9E3-0E46-39C6-E0D4-3FAA423E80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931" r="15024"/>
            <a:stretch/>
          </p:blipFill>
          <p:spPr>
            <a:xfrm>
              <a:off x="6364357" y="0"/>
              <a:ext cx="5827643" cy="6176963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A12A98FC-534D-6241-A2F2-1A4AE3E406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931" r="15024" b="10046"/>
            <a:stretch/>
          </p:blipFill>
          <p:spPr>
            <a:xfrm>
              <a:off x="6364357" y="1370013"/>
              <a:ext cx="5827643" cy="5487987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706FDF97-E710-6540-2849-8B53B3FD6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22434" y="1166156"/>
            <a:ext cx="7710054" cy="504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Imagen" descr="RoyalCert_International_Registrars_is_an_Independent_Assessment_and_Certification_Body_offering_value_added_services_Worldwid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61054" y="6056085"/>
            <a:ext cx="497114" cy="49711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07342" y="6083871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V 22-23</a:t>
            </a:r>
            <a:endParaRPr lang="es-MX" sz="12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r>
              <a:rPr lang="es-MX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CGENAD-F-SAA-43</a:t>
            </a:r>
            <a:endParaRPr lang="es-MX" sz="12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3579116</TotalTime>
  <Words>800</Words>
  <Application>Microsoft Office PowerPoint</Application>
  <PresentationFormat>Panorámica</PresentationFormat>
  <Paragraphs>169</Paragraphs>
  <Slides>11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Tema de Office</vt:lpstr>
      <vt:lpstr>Presentación de PowerPoint</vt:lpstr>
      <vt:lpstr>Presentación de PowerPoint</vt:lpstr>
      <vt:lpstr>ENFOQUE</vt:lpstr>
      <vt:lpstr>CARACTERÍSTICAS DE LA ATENCIÓN DEL  PITEENC.</vt:lpstr>
      <vt:lpstr>Presentación de PowerPoint</vt:lpstr>
      <vt:lpstr>TIPOS DE TUTORÍA</vt:lpstr>
      <vt:lpstr>TUTORÍA DE GRUPO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normal de educación preescolar</dc:title>
  <dc:creator>Lic.Juan José Vigil Obregón</dc:creator>
  <cp:lastModifiedBy>sonia yvonne garza flores</cp:lastModifiedBy>
  <cp:revision>162</cp:revision>
  <dcterms:created xsi:type="dcterms:W3CDTF">2014-06-11T17:13:16Z</dcterms:created>
  <dcterms:modified xsi:type="dcterms:W3CDTF">2022-09-06T13:11:00Z</dcterms:modified>
</cp:coreProperties>
</file>