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sldIdLst>
    <p:sldId id="256" r:id="rId2"/>
    <p:sldId id="284" r:id="rId3"/>
    <p:sldId id="285" r:id="rId4"/>
    <p:sldId id="286" r:id="rId5"/>
    <p:sldId id="278" r:id="rId6"/>
    <p:sldId id="271" r:id="rId7"/>
    <p:sldId id="279" r:id="rId8"/>
    <p:sldId id="280" r:id="rId9"/>
    <p:sldId id="281" r:id="rId10"/>
    <p:sldId id="282" r:id="rId11"/>
    <p:sldId id="283" r:id="rId12"/>
    <p:sldId id="273" r:id="rId13"/>
    <p:sldId id="272" r:id="rId14"/>
    <p:sldId id="287" r:id="rId15"/>
    <p:sldId id="288" r:id="rId16"/>
    <p:sldId id="289" r:id="rId17"/>
    <p:sldId id="276"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7" autoAdjust="0"/>
    <p:restoredTop sz="94660"/>
  </p:normalViewPr>
  <p:slideViewPr>
    <p:cSldViewPr snapToGrid="0">
      <p:cViewPr varScale="1">
        <p:scale>
          <a:sx n="74" d="100"/>
          <a:sy n="74" d="100"/>
        </p:scale>
        <p:origin x="13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5D8DF21-B7CC-4FCB-88D2-1A34FC6CB808}" type="datetimeFigureOut">
              <a:rPr lang="es-MX" smtClean="0"/>
              <a:t>01/09/2022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9777B26-1BD6-4306-88F6-2DBAC2DAC84F}" type="slidenum">
              <a:rPr lang="es-MX" smtClean="0"/>
              <a:t>‹Nº›</a:t>
            </a:fld>
            <a:endParaRPr lang="es-MX"/>
          </a:p>
        </p:txBody>
      </p:sp>
    </p:spTree>
    <p:extLst>
      <p:ext uri="{BB962C8B-B14F-4D97-AF65-F5344CB8AC3E}">
        <p14:creationId xmlns:p14="http://schemas.microsoft.com/office/powerpoint/2010/main" val="289819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5D8DF21-B7CC-4FCB-88D2-1A34FC6CB808}" type="datetimeFigureOut">
              <a:rPr lang="es-MX" smtClean="0"/>
              <a:t>01/09/2022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9777B26-1BD6-4306-88F6-2DBAC2DAC84F}" type="slidenum">
              <a:rPr lang="es-MX" smtClean="0"/>
              <a:t>‹Nº›</a:t>
            </a:fld>
            <a:endParaRPr lang="es-MX"/>
          </a:p>
        </p:txBody>
      </p:sp>
    </p:spTree>
    <p:extLst>
      <p:ext uri="{BB962C8B-B14F-4D97-AF65-F5344CB8AC3E}">
        <p14:creationId xmlns:p14="http://schemas.microsoft.com/office/powerpoint/2010/main" val="34669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5D8DF21-B7CC-4FCB-88D2-1A34FC6CB808}" type="datetimeFigureOut">
              <a:rPr lang="es-MX" smtClean="0"/>
              <a:t>01/09/2022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9777B26-1BD6-4306-88F6-2DBAC2DAC84F}" type="slidenum">
              <a:rPr lang="es-MX" smtClean="0"/>
              <a:t>‹Nº›</a:t>
            </a:fld>
            <a:endParaRPr lang="es-MX"/>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06097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5D8DF21-B7CC-4FCB-88D2-1A34FC6CB808}" type="datetimeFigureOut">
              <a:rPr lang="es-MX" smtClean="0"/>
              <a:t>01/09/2022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9777B26-1BD6-4306-88F6-2DBAC2DAC84F}" type="slidenum">
              <a:rPr lang="es-MX" smtClean="0"/>
              <a:t>‹Nº›</a:t>
            </a:fld>
            <a:endParaRPr lang="es-MX"/>
          </a:p>
        </p:txBody>
      </p:sp>
    </p:spTree>
    <p:extLst>
      <p:ext uri="{BB962C8B-B14F-4D97-AF65-F5344CB8AC3E}">
        <p14:creationId xmlns:p14="http://schemas.microsoft.com/office/powerpoint/2010/main" val="1867492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5D8DF21-B7CC-4FCB-88D2-1A34FC6CB808}" type="datetimeFigureOut">
              <a:rPr lang="es-MX" smtClean="0"/>
              <a:t>01/09/2022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9777B26-1BD6-4306-88F6-2DBAC2DAC84F}" type="slidenum">
              <a:rPr lang="es-MX" smtClean="0"/>
              <a:t>‹Nº›</a:t>
            </a:fld>
            <a:endParaRPr lang="es-MX"/>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9178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5D8DF21-B7CC-4FCB-88D2-1A34FC6CB808}" type="datetimeFigureOut">
              <a:rPr lang="es-MX" smtClean="0"/>
              <a:t>01/09/2022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9777B26-1BD6-4306-88F6-2DBAC2DAC84F}" type="slidenum">
              <a:rPr lang="es-MX" smtClean="0"/>
              <a:t>‹Nº›</a:t>
            </a:fld>
            <a:endParaRPr lang="es-MX"/>
          </a:p>
        </p:txBody>
      </p:sp>
    </p:spTree>
    <p:extLst>
      <p:ext uri="{BB962C8B-B14F-4D97-AF65-F5344CB8AC3E}">
        <p14:creationId xmlns:p14="http://schemas.microsoft.com/office/powerpoint/2010/main" val="2060145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5D8DF21-B7CC-4FCB-88D2-1A34FC6CB808}" type="datetimeFigureOut">
              <a:rPr lang="es-MX" smtClean="0"/>
              <a:t>01/09/2022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9777B26-1BD6-4306-88F6-2DBAC2DAC84F}" type="slidenum">
              <a:rPr lang="es-MX" smtClean="0"/>
              <a:t>‹Nº›</a:t>
            </a:fld>
            <a:endParaRPr lang="es-MX"/>
          </a:p>
        </p:txBody>
      </p:sp>
    </p:spTree>
    <p:extLst>
      <p:ext uri="{BB962C8B-B14F-4D97-AF65-F5344CB8AC3E}">
        <p14:creationId xmlns:p14="http://schemas.microsoft.com/office/powerpoint/2010/main" val="2989008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5D8DF21-B7CC-4FCB-88D2-1A34FC6CB808}" type="datetimeFigureOut">
              <a:rPr lang="es-MX" smtClean="0"/>
              <a:t>01/09/2022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9777B26-1BD6-4306-88F6-2DBAC2DAC84F}" type="slidenum">
              <a:rPr lang="es-MX" smtClean="0"/>
              <a:t>‹Nº›</a:t>
            </a:fld>
            <a:endParaRPr lang="es-MX"/>
          </a:p>
        </p:txBody>
      </p:sp>
    </p:spTree>
    <p:extLst>
      <p:ext uri="{BB962C8B-B14F-4D97-AF65-F5344CB8AC3E}">
        <p14:creationId xmlns:p14="http://schemas.microsoft.com/office/powerpoint/2010/main" val="385764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5D8DF21-B7CC-4FCB-88D2-1A34FC6CB808}" type="datetimeFigureOut">
              <a:rPr lang="es-MX" smtClean="0"/>
              <a:t>01/09/2022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9777B26-1BD6-4306-88F6-2DBAC2DAC84F}" type="slidenum">
              <a:rPr lang="es-MX" smtClean="0"/>
              <a:t>‹Nº›</a:t>
            </a:fld>
            <a:endParaRPr lang="es-MX"/>
          </a:p>
        </p:txBody>
      </p:sp>
    </p:spTree>
    <p:extLst>
      <p:ext uri="{BB962C8B-B14F-4D97-AF65-F5344CB8AC3E}">
        <p14:creationId xmlns:p14="http://schemas.microsoft.com/office/powerpoint/2010/main" val="178185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5D8DF21-B7CC-4FCB-88D2-1A34FC6CB808}" type="datetimeFigureOut">
              <a:rPr lang="es-MX" smtClean="0"/>
              <a:t>01/09/2022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9777B26-1BD6-4306-88F6-2DBAC2DAC84F}" type="slidenum">
              <a:rPr lang="es-MX" smtClean="0"/>
              <a:t>‹Nº›</a:t>
            </a:fld>
            <a:endParaRPr lang="es-MX"/>
          </a:p>
        </p:txBody>
      </p:sp>
    </p:spTree>
    <p:extLst>
      <p:ext uri="{BB962C8B-B14F-4D97-AF65-F5344CB8AC3E}">
        <p14:creationId xmlns:p14="http://schemas.microsoft.com/office/powerpoint/2010/main" val="216510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5D8DF21-B7CC-4FCB-88D2-1A34FC6CB808}" type="datetimeFigureOut">
              <a:rPr lang="es-MX" smtClean="0"/>
              <a:t>01/09/2022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9777B26-1BD6-4306-88F6-2DBAC2DAC84F}" type="slidenum">
              <a:rPr lang="es-MX" smtClean="0"/>
              <a:t>‹Nº›</a:t>
            </a:fld>
            <a:endParaRPr lang="es-MX"/>
          </a:p>
        </p:txBody>
      </p:sp>
    </p:spTree>
    <p:extLst>
      <p:ext uri="{BB962C8B-B14F-4D97-AF65-F5344CB8AC3E}">
        <p14:creationId xmlns:p14="http://schemas.microsoft.com/office/powerpoint/2010/main" val="201969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5D8DF21-B7CC-4FCB-88D2-1A34FC6CB808}" type="datetimeFigureOut">
              <a:rPr lang="es-MX" smtClean="0"/>
              <a:t>01/09/2022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9777B26-1BD6-4306-88F6-2DBAC2DAC84F}" type="slidenum">
              <a:rPr lang="es-MX" smtClean="0"/>
              <a:t>‹Nº›</a:t>
            </a:fld>
            <a:endParaRPr lang="es-MX"/>
          </a:p>
        </p:txBody>
      </p:sp>
    </p:spTree>
    <p:extLst>
      <p:ext uri="{BB962C8B-B14F-4D97-AF65-F5344CB8AC3E}">
        <p14:creationId xmlns:p14="http://schemas.microsoft.com/office/powerpoint/2010/main" val="3703378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5D8DF21-B7CC-4FCB-88D2-1A34FC6CB808}" type="datetimeFigureOut">
              <a:rPr lang="es-MX" smtClean="0"/>
              <a:t>01/09/2022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9777B26-1BD6-4306-88F6-2DBAC2DAC84F}" type="slidenum">
              <a:rPr lang="es-MX" smtClean="0"/>
              <a:t>‹Nº›</a:t>
            </a:fld>
            <a:endParaRPr lang="es-MX"/>
          </a:p>
        </p:txBody>
      </p:sp>
    </p:spTree>
    <p:extLst>
      <p:ext uri="{BB962C8B-B14F-4D97-AF65-F5344CB8AC3E}">
        <p14:creationId xmlns:p14="http://schemas.microsoft.com/office/powerpoint/2010/main" val="785705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8DF21-B7CC-4FCB-88D2-1A34FC6CB808}" type="datetimeFigureOut">
              <a:rPr lang="es-MX" smtClean="0"/>
              <a:t>01/09/2022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9777B26-1BD6-4306-88F6-2DBAC2DAC84F}" type="slidenum">
              <a:rPr lang="es-MX" smtClean="0"/>
              <a:t>‹Nº›</a:t>
            </a:fld>
            <a:endParaRPr lang="es-MX"/>
          </a:p>
        </p:txBody>
      </p:sp>
    </p:spTree>
    <p:extLst>
      <p:ext uri="{BB962C8B-B14F-4D97-AF65-F5344CB8AC3E}">
        <p14:creationId xmlns:p14="http://schemas.microsoft.com/office/powerpoint/2010/main" val="413396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5D8DF21-B7CC-4FCB-88D2-1A34FC6CB808}" type="datetimeFigureOut">
              <a:rPr lang="es-MX" smtClean="0"/>
              <a:t>01/09/2022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9777B26-1BD6-4306-88F6-2DBAC2DAC84F}" type="slidenum">
              <a:rPr lang="es-MX" smtClean="0"/>
              <a:t>‹Nº›</a:t>
            </a:fld>
            <a:endParaRPr lang="es-MX"/>
          </a:p>
        </p:txBody>
      </p:sp>
    </p:spTree>
    <p:extLst>
      <p:ext uri="{BB962C8B-B14F-4D97-AF65-F5344CB8AC3E}">
        <p14:creationId xmlns:p14="http://schemas.microsoft.com/office/powerpoint/2010/main" val="186101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5D8DF21-B7CC-4FCB-88D2-1A34FC6CB808}" type="datetimeFigureOut">
              <a:rPr lang="es-MX" smtClean="0"/>
              <a:t>01/09/2022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9777B26-1BD6-4306-88F6-2DBAC2DAC84F}" type="slidenum">
              <a:rPr lang="es-MX" smtClean="0"/>
              <a:t>‹Nº›</a:t>
            </a:fld>
            <a:endParaRPr lang="es-MX"/>
          </a:p>
        </p:txBody>
      </p:sp>
    </p:spTree>
    <p:extLst>
      <p:ext uri="{BB962C8B-B14F-4D97-AF65-F5344CB8AC3E}">
        <p14:creationId xmlns:p14="http://schemas.microsoft.com/office/powerpoint/2010/main" val="363386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D8DF21-B7CC-4FCB-88D2-1A34FC6CB808}" type="datetimeFigureOut">
              <a:rPr lang="es-MX" smtClean="0"/>
              <a:t>01/09/2022</a:t>
            </a:fld>
            <a:endParaRPr lang="es-MX"/>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9777B26-1BD6-4306-88F6-2DBAC2DAC84F}" type="slidenum">
              <a:rPr lang="es-MX" smtClean="0"/>
              <a:t>‹Nº›</a:t>
            </a:fld>
            <a:endParaRPr lang="es-MX"/>
          </a:p>
        </p:txBody>
      </p:sp>
    </p:spTree>
    <p:extLst>
      <p:ext uri="{BB962C8B-B14F-4D97-AF65-F5344CB8AC3E}">
        <p14:creationId xmlns:p14="http://schemas.microsoft.com/office/powerpoint/2010/main" val="61947369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92467" y="2138446"/>
            <a:ext cx="6533583" cy="530915"/>
          </a:xfrm>
          <a:prstGeom prst="rect">
            <a:avLst/>
          </a:prstGeom>
          <a:noFill/>
        </p:spPr>
        <p:txBody>
          <a:bodyPr wrap="none" lIns="68580" tIns="34290" rIns="68580" bIns="34290">
            <a:spAutoFit/>
          </a:bodyPr>
          <a:lstStyle/>
          <a:p>
            <a:pPr algn="ctr"/>
            <a:r>
              <a:rPr lang="es-ES" sz="3000" spc="38" dirty="0">
                <a:ln w="0">
                  <a:solidFill>
                    <a:schemeClr val="bg2">
                      <a:lumMod val="50000"/>
                    </a:schemeClr>
                  </a:solidFill>
                </a:ln>
                <a:solidFill>
                  <a:schemeClr val="bg2"/>
                </a:solidFill>
                <a:effectLst>
                  <a:innerShdw blurRad="63500" dist="50800" dir="13500000">
                    <a:srgbClr val="000000">
                      <a:alpha val="50000"/>
                    </a:srgbClr>
                  </a:innerShdw>
                </a:effectLst>
              </a:rPr>
              <a:t>El sujeto y su formación profesional</a:t>
            </a:r>
          </a:p>
        </p:txBody>
      </p:sp>
      <p:sp>
        <p:nvSpPr>
          <p:cNvPr id="6" name="Rectángulo 5"/>
          <p:cNvSpPr/>
          <p:nvPr/>
        </p:nvSpPr>
        <p:spPr>
          <a:xfrm>
            <a:off x="805992" y="703031"/>
            <a:ext cx="6333722" cy="469359"/>
          </a:xfrm>
          <a:prstGeom prst="rect">
            <a:avLst/>
          </a:prstGeom>
          <a:noFill/>
        </p:spPr>
        <p:txBody>
          <a:bodyPr wrap="none" lIns="68580" tIns="34290" rIns="68580" bIns="34290">
            <a:spAutoFit/>
          </a:bodyPr>
          <a:lstStyle/>
          <a:p>
            <a:pPr algn="ctr"/>
            <a:r>
              <a:rPr lang="es-ES" sz="2600" spc="38" dirty="0">
                <a:ln w="0">
                  <a:solidFill>
                    <a:schemeClr val="bg2">
                      <a:lumMod val="50000"/>
                    </a:schemeClr>
                  </a:solidFill>
                </a:ln>
                <a:solidFill>
                  <a:schemeClr val="bg2"/>
                </a:solidFill>
                <a:effectLst>
                  <a:innerShdw blurRad="63500" dist="50800" dir="13500000">
                    <a:srgbClr val="000000">
                      <a:alpha val="50000"/>
                    </a:srgbClr>
                  </a:innerShdw>
                </a:effectLst>
              </a:rPr>
              <a:t>Escuela Normal de Educación Preescolar</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3368" y="210358"/>
            <a:ext cx="2587533" cy="1924063"/>
          </a:xfrm>
          <a:prstGeom prst="rect">
            <a:avLst/>
          </a:prstGeom>
          <a:effectLst>
            <a:glow rad="228600">
              <a:srgbClr val="C00000">
                <a:alpha val="40000"/>
              </a:srgbClr>
            </a:glow>
            <a:softEdge rad="12700"/>
          </a:effectLst>
        </p:spPr>
      </p:pic>
      <p:sp>
        <p:nvSpPr>
          <p:cNvPr id="10" name="Rectángulo 9"/>
          <p:cNvSpPr/>
          <p:nvPr/>
        </p:nvSpPr>
        <p:spPr>
          <a:xfrm>
            <a:off x="2633065" y="1175800"/>
            <a:ext cx="2959656" cy="377026"/>
          </a:xfrm>
          <a:prstGeom prst="rect">
            <a:avLst/>
          </a:prstGeom>
          <a:noFill/>
        </p:spPr>
        <p:txBody>
          <a:bodyPr wrap="none" lIns="68580" tIns="34290" rIns="68580" bIns="34290">
            <a:spAutoFit/>
          </a:bodyPr>
          <a:lstStyle/>
          <a:p>
            <a:pPr algn="ctr"/>
            <a:r>
              <a:rPr lang="es-ES" sz="2000" spc="38" dirty="0">
                <a:ln w="0">
                  <a:solidFill>
                    <a:schemeClr val="bg2">
                      <a:lumMod val="50000"/>
                    </a:schemeClr>
                  </a:solidFill>
                </a:ln>
                <a:solidFill>
                  <a:schemeClr val="bg2"/>
                </a:solidFill>
                <a:effectLst>
                  <a:innerShdw blurRad="63500" dist="50800" dir="13500000">
                    <a:srgbClr val="000000">
                      <a:alpha val="50000"/>
                    </a:srgbClr>
                  </a:innerShdw>
                </a:effectLst>
              </a:rPr>
              <a:t>Ciclo Escolar 2022-2023</a:t>
            </a:r>
          </a:p>
        </p:txBody>
      </p:sp>
      <p:sp>
        <p:nvSpPr>
          <p:cNvPr id="12" name="Rectángulo 11"/>
          <p:cNvSpPr/>
          <p:nvPr/>
        </p:nvSpPr>
        <p:spPr>
          <a:xfrm>
            <a:off x="3574026" y="2621756"/>
            <a:ext cx="797654" cy="377026"/>
          </a:xfrm>
          <a:prstGeom prst="rect">
            <a:avLst/>
          </a:prstGeom>
          <a:noFill/>
        </p:spPr>
        <p:txBody>
          <a:bodyPr wrap="none" lIns="68580" tIns="34290" rIns="68580" bIns="34290">
            <a:spAutoFit/>
          </a:bodyPr>
          <a:lstStyle/>
          <a:p>
            <a:pPr algn="ctr"/>
            <a:r>
              <a:rPr lang="es-ES" sz="2000" spc="38" dirty="0">
                <a:ln w="0">
                  <a:solidFill>
                    <a:schemeClr val="bg2">
                      <a:lumMod val="50000"/>
                    </a:schemeClr>
                  </a:solidFill>
                </a:ln>
                <a:solidFill>
                  <a:schemeClr val="bg2"/>
                </a:solidFill>
                <a:effectLst>
                  <a:innerShdw blurRad="63500" dist="50800" dir="13500000">
                    <a:srgbClr val="000000">
                      <a:alpha val="50000"/>
                    </a:srgbClr>
                  </a:innerShdw>
                </a:effectLst>
              </a:rPr>
              <a:t>Curso</a:t>
            </a:r>
          </a:p>
        </p:txBody>
      </p:sp>
      <p:sp>
        <p:nvSpPr>
          <p:cNvPr id="13" name="Rectángulo 12"/>
          <p:cNvSpPr/>
          <p:nvPr/>
        </p:nvSpPr>
        <p:spPr>
          <a:xfrm>
            <a:off x="2865100" y="3321783"/>
            <a:ext cx="2215478" cy="684803"/>
          </a:xfrm>
          <a:prstGeom prst="rect">
            <a:avLst/>
          </a:prstGeom>
          <a:noFill/>
        </p:spPr>
        <p:txBody>
          <a:bodyPr wrap="none" lIns="68580" tIns="34290" rIns="68580" bIns="34290">
            <a:spAutoFit/>
          </a:bodyPr>
          <a:lstStyle/>
          <a:p>
            <a:pPr algn="ctr"/>
            <a:r>
              <a:rPr lang="es-ES" sz="2000" spc="38" dirty="0">
                <a:ln w="0">
                  <a:solidFill>
                    <a:schemeClr val="bg2">
                      <a:lumMod val="50000"/>
                    </a:schemeClr>
                  </a:solidFill>
                </a:ln>
                <a:solidFill>
                  <a:schemeClr val="bg2"/>
                </a:solidFill>
                <a:effectLst>
                  <a:innerShdw blurRad="63500" dist="50800" dir="13500000">
                    <a:srgbClr val="000000">
                      <a:alpha val="50000"/>
                    </a:srgbClr>
                  </a:innerShdw>
                </a:effectLst>
              </a:rPr>
              <a:t>Primer  semestre</a:t>
            </a:r>
          </a:p>
          <a:p>
            <a:pPr algn="ctr"/>
            <a:r>
              <a:rPr lang="es-ES" sz="2000" spc="38" dirty="0">
                <a:ln w="0">
                  <a:solidFill>
                    <a:schemeClr val="bg2">
                      <a:lumMod val="50000"/>
                    </a:schemeClr>
                  </a:solidFill>
                </a:ln>
                <a:solidFill>
                  <a:schemeClr val="bg2"/>
                </a:solidFill>
                <a:effectLst>
                  <a:innerShdw blurRad="63500" dist="50800" dir="13500000">
                    <a:srgbClr val="000000">
                      <a:alpha val="50000"/>
                    </a:srgbClr>
                  </a:innerShdw>
                </a:effectLst>
              </a:rPr>
              <a:t>Sección  </a:t>
            </a:r>
            <a:r>
              <a:rPr lang="es-ES" sz="2000" spc="38" dirty="0" smtClean="0">
                <a:ln w="0">
                  <a:solidFill>
                    <a:schemeClr val="bg2">
                      <a:lumMod val="50000"/>
                    </a:schemeClr>
                  </a:solidFill>
                </a:ln>
                <a:solidFill>
                  <a:schemeClr val="bg2"/>
                </a:solidFill>
                <a:effectLst>
                  <a:innerShdw blurRad="63500" dist="50800" dir="13500000">
                    <a:srgbClr val="000000">
                      <a:alpha val="50000"/>
                    </a:srgbClr>
                  </a:innerShdw>
                </a:effectLst>
              </a:rPr>
              <a:t>“B”</a:t>
            </a:r>
            <a:endParaRPr lang="es-ES" sz="2000" spc="38" dirty="0">
              <a:ln w="0">
                <a:solidFill>
                  <a:schemeClr val="bg2">
                    <a:lumMod val="50000"/>
                  </a:schemeClr>
                </a:solidFill>
              </a:ln>
              <a:solidFill>
                <a:schemeClr val="bg2"/>
              </a:solidFill>
              <a:effectLst>
                <a:innerShdw blurRad="63500" dist="50800" dir="13500000">
                  <a:srgbClr val="000000">
                    <a:alpha val="50000"/>
                  </a:srgbClr>
                </a:innerShdw>
              </a:effectLst>
            </a:endParaRPr>
          </a:p>
        </p:txBody>
      </p:sp>
      <p:sp>
        <p:nvSpPr>
          <p:cNvPr id="14" name="Rectángulo 13"/>
          <p:cNvSpPr/>
          <p:nvPr/>
        </p:nvSpPr>
        <p:spPr>
          <a:xfrm>
            <a:off x="3862695" y="4020167"/>
            <a:ext cx="220317" cy="377026"/>
          </a:xfrm>
          <a:prstGeom prst="rect">
            <a:avLst/>
          </a:prstGeom>
          <a:noFill/>
        </p:spPr>
        <p:txBody>
          <a:bodyPr wrap="none" lIns="68580" tIns="34290" rIns="68580" bIns="34290">
            <a:spAutoFit/>
          </a:bodyPr>
          <a:lstStyle/>
          <a:p>
            <a:pPr algn="ctr"/>
            <a:r>
              <a:rPr lang="es-ES" sz="2000" spc="38" dirty="0">
                <a:ln w="0">
                  <a:solidFill>
                    <a:schemeClr val="bg2">
                      <a:lumMod val="50000"/>
                    </a:schemeClr>
                  </a:solidFill>
                </a:ln>
                <a:solidFill>
                  <a:schemeClr val="bg2"/>
                </a:solidFill>
                <a:effectLst>
                  <a:innerShdw blurRad="63500" dist="50800" dir="13500000">
                    <a:srgbClr val="000000">
                      <a:alpha val="50000"/>
                    </a:srgbClr>
                  </a:innerShdw>
                </a:effectLst>
              </a:rPr>
              <a:t> </a:t>
            </a:r>
          </a:p>
        </p:txBody>
      </p:sp>
      <p:sp>
        <p:nvSpPr>
          <p:cNvPr id="15" name="Rectángulo 14"/>
          <p:cNvSpPr/>
          <p:nvPr/>
        </p:nvSpPr>
        <p:spPr>
          <a:xfrm>
            <a:off x="2959404" y="5130857"/>
            <a:ext cx="2306977" cy="900246"/>
          </a:xfrm>
          <a:prstGeom prst="rect">
            <a:avLst/>
          </a:prstGeom>
          <a:noFill/>
        </p:spPr>
        <p:txBody>
          <a:bodyPr wrap="none" lIns="68580" tIns="34290" rIns="68580" bIns="34290">
            <a:spAutoFit/>
          </a:bodyPr>
          <a:lstStyle/>
          <a:p>
            <a:pPr algn="ctr"/>
            <a:r>
              <a:rPr lang="es-ES" spc="38" dirty="0">
                <a:ln w="0">
                  <a:solidFill>
                    <a:schemeClr val="bg2">
                      <a:lumMod val="50000"/>
                    </a:schemeClr>
                  </a:solidFill>
                </a:ln>
                <a:solidFill>
                  <a:schemeClr val="bg2"/>
                </a:solidFill>
                <a:effectLst>
                  <a:innerShdw blurRad="63500" dist="50800" dir="13500000">
                    <a:srgbClr val="000000">
                      <a:alpha val="50000"/>
                    </a:srgbClr>
                  </a:innerShdw>
                </a:effectLst>
              </a:rPr>
              <a:t>4 horas por semana </a:t>
            </a:r>
          </a:p>
          <a:p>
            <a:pPr algn="ctr"/>
            <a:endParaRPr lang="es-ES" spc="38" dirty="0">
              <a:ln w="0">
                <a:solidFill>
                  <a:schemeClr val="bg2">
                    <a:lumMod val="50000"/>
                  </a:schemeClr>
                </a:solidFill>
              </a:ln>
              <a:solidFill>
                <a:schemeClr val="bg2"/>
              </a:solidFill>
              <a:effectLst>
                <a:innerShdw blurRad="63500" dist="50800" dir="13500000">
                  <a:srgbClr val="000000">
                    <a:alpha val="50000"/>
                  </a:srgbClr>
                </a:innerShdw>
              </a:effectLst>
            </a:endParaRPr>
          </a:p>
          <a:p>
            <a:pPr algn="ctr"/>
            <a:r>
              <a:rPr lang="es-ES" spc="38" dirty="0">
                <a:ln w="0">
                  <a:solidFill>
                    <a:schemeClr val="bg2">
                      <a:lumMod val="50000"/>
                    </a:schemeClr>
                  </a:solidFill>
                </a:ln>
                <a:solidFill>
                  <a:schemeClr val="bg2"/>
                </a:solidFill>
                <a:effectLst>
                  <a:innerShdw blurRad="63500" dist="50800" dir="13500000">
                    <a:srgbClr val="000000">
                      <a:alpha val="50000"/>
                    </a:srgbClr>
                  </a:innerShdw>
                </a:effectLst>
              </a:rPr>
              <a:t>4.5 Créditos  </a:t>
            </a:r>
          </a:p>
        </p:txBody>
      </p:sp>
      <p:sp>
        <p:nvSpPr>
          <p:cNvPr id="16" name="Rectángulo 15"/>
          <p:cNvSpPr/>
          <p:nvPr/>
        </p:nvSpPr>
        <p:spPr>
          <a:xfrm>
            <a:off x="2037101" y="6239084"/>
            <a:ext cx="3871509" cy="377026"/>
          </a:xfrm>
          <a:prstGeom prst="rect">
            <a:avLst/>
          </a:prstGeom>
          <a:noFill/>
        </p:spPr>
        <p:txBody>
          <a:bodyPr wrap="none" lIns="68580" tIns="34290" rIns="68580" bIns="34290">
            <a:spAutoFit/>
          </a:bodyPr>
          <a:lstStyle/>
          <a:p>
            <a:pPr algn="ctr"/>
            <a:r>
              <a:rPr lang="es-ES" sz="2000" spc="38" dirty="0">
                <a:ln w="0">
                  <a:solidFill>
                    <a:schemeClr val="bg2">
                      <a:lumMod val="50000"/>
                    </a:schemeClr>
                  </a:solidFill>
                </a:ln>
                <a:solidFill>
                  <a:schemeClr val="bg2"/>
                </a:solidFill>
                <a:effectLst>
                  <a:innerShdw blurRad="63500" dist="50800" dir="13500000">
                    <a:srgbClr val="000000">
                      <a:alpha val="50000"/>
                    </a:srgbClr>
                  </a:innerShdw>
                </a:effectLst>
              </a:rPr>
              <a:t>Docente: </a:t>
            </a:r>
            <a:r>
              <a:rPr lang="es-ES" sz="2000" spc="38" dirty="0" smtClean="0">
                <a:ln w="0">
                  <a:solidFill>
                    <a:schemeClr val="bg2">
                      <a:lumMod val="50000"/>
                    </a:schemeClr>
                  </a:solidFill>
                </a:ln>
                <a:solidFill>
                  <a:schemeClr val="bg2"/>
                </a:solidFill>
                <a:effectLst>
                  <a:innerShdw blurRad="63500" dist="50800" dir="13500000">
                    <a:srgbClr val="000000">
                      <a:alpha val="50000"/>
                    </a:srgbClr>
                  </a:innerShdw>
                </a:effectLst>
              </a:rPr>
              <a:t>Joel Rodríguez </a:t>
            </a:r>
            <a:r>
              <a:rPr lang="es-ES" sz="2000" spc="38" dirty="0">
                <a:ln w="0">
                  <a:solidFill>
                    <a:schemeClr val="bg2">
                      <a:lumMod val="50000"/>
                    </a:schemeClr>
                  </a:solidFill>
                </a:ln>
                <a:solidFill>
                  <a:schemeClr val="bg2"/>
                </a:solidFill>
                <a:effectLst>
                  <a:innerShdw blurRad="63500" dist="50800" dir="13500000">
                    <a:srgbClr val="000000">
                      <a:alpha val="50000"/>
                    </a:srgbClr>
                  </a:innerShdw>
                </a:effectLst>
              </a:rPr>
              <a:t>P</a:t>
            </a:r>
            <a:r>
              <a:rPr lang="es-ES" sz="2000" spc="38" dirty="0" smtClean="0">
                <a:ln w="0">
                  <a:solidFill>
                    <a:schemeClr val="bg2">
                      <a:lumMod val="50000"/>
                    </a:schemeClr>
                  </a:solidFill>
                </a:ln>
                <a:solidFill>
                  <a:schemeClr val="bg2"/>
                </a:solidFill>
                <a:effectLst>
                  <a:innerShdw blurRad="63500" dist="50800" dir="13500000">
                    <a:srgbClr val="000000">
                      <a:alpha val="50000"/>
                    </a:srgbClr>
                  </a:innerShdw>
                </a:effectLst>
              </a:rPr>
              <a:t>inal  </a:t>
            </a:r>
            <a:endParaRPr lang="es-ES" sz="2000" spc="38" dirty="0">
              <a:ln w="0">
                <a:solidFill>
                  <a:schemeClr val="bg2">
                    <a:lumMod val="50000"/>
                  </a:schemeClr>
                </a:solidFill>
              </a:ln>
              <a:solidFill>
                <a:schemeClr val="bg2"/>
              </a:solidFill>
              <a:effectLst>
                <a:innerShdw blurRad="63500" dist="50800" dir="13500000">
                  <a:srgbClr val="000000">
                    <a:alpha val="50000"/>
                  </a:srgbClr>
                </a:innerShdw>
              </a:effectLst>
            </a:endParaRPr>
          </a:p>
        </p:txBody>
      </p:sp>
      <p:sp>
        <p:nvSpPr>
          <p:cNvPr id="11" name="Rectángulo 10">
            <a:extLst>
              <a:ext uri="{FF2B5EF4-FFF2-40B4-BE49-F238E27FC236}">
                <a16:creationId xmlns:a16="http://schemas.microsoft.com/office/drawing/2014/main" xmlns="" id="{578EFD56-1FBB-4ED9-BFF4-7F121FD680B3}"/>
              </a:ext>
            </a:extLst>
          </p:cNvPr>
          <p:cNvSpPr/>
          <p:nvPr/>
        </p:nvSpPr>
        <p:spPr>
          <a:xfrm>
            <a:off x="2430334" y="4185828"/>
            <a:ext cx="3085012" cy="869469"/>
          </a:xfrm>
          <a:prstGeom prst="rect">
            <a:avLst/>
          </a:prstGeom>
          <a:noFill/>
        </p:spPr>
        <p:txBody>
          <a:bodyPr wrap="none" lIns="68580" tIns="34290" rIns="68580" bIns="34290">
            <a:spAutoFit/>
          </a:bodyPr>
          <a:lstStyle/>
          <a:p>
            <a:pPr algn="ctr"/>
            <a:r>
              <a:rPr lang="es-MX" sz="1600" spc="38" dirty="0">
                <a:ln w="0">
                  <a:solidFill>
                    <a:schemeClr val="bg2">
                      <a:lumMod val="50000"/>
                    </a:schemeClr>
                  </a:solidFill>
                </a:ln>
                <a:solidFill>
                  <a:schemeClr val="bg2"/>
                </a:solidFill>
                <a:effectLst>
                  <a:innerShdw blurRad="63500" dist="50800" dir="13500000">
                    <a:srgbClr val="000000">
                      <a:alpha val="50000"/>
                    </a:srgbClr>
                  </a:innerShdw>
                </a:effectLst>
              </a:rPr>
              <a:t>Trayecto formativo: </a:t>
            </a:r>
          </a:p>
          <a:p>
            <a:pPr algn="ctr"/>
            <a:r>
              <a:rPr lang="es-MX" sz="1600" spc="38" dirty="0">
                <a:ln w="0">
                  <a:solidFill>
                    <a:schemeClr val="bg2">
                      <a:lumMod val="50000"/>
                    </a:schemeClr>
                  </a:solidFill>
                </a:ln>
                <a:solidFill>
                  <a:schemeClr val="bg2"/>
                </a:solidFill>
                <a:effectLst>
                  <a:innerShdw blurRad="63500" dist="50800" dir="13500000">
                    <a:srgbClr val="000000">
                      <a:alpha val="50000"/>
                    </a:srgbClr>
                  </a:innerShdw>
                </a:effectLst>
              </a:rPr>
              <a:t>Fundamentos de la educación.</a:t>
            </a:r>
          </a:p>
          <a:p>
            <a:pPr algn="ctr"/>
            <a:endParaRPr lang="es-ES" sz="2000" spc="38" dirty="0">
              <a:ln w="0">
                <a:solidFill>
                  <a:schemeClr val="bg2">
                    <a:lumMod val="50000"/>
                  </a:schemeClr>
                </a:solidFill>
              </a:ln>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108573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1DDEBCA-6428-CFDE-51FB-4AB9663CA76C}"/>
              </a:ext>
            </a:extLst>
          </p:cNvPr>
          <p:cNvPicPr>
            <a:picLocks noChangeAspect="1"/>
          </p:cNvPicPr>
          <p:nvPr/>
        </p:nvPicPr>
        <p:blipFill rotWithShape="1">
          <a:blip r:embed="rId2"/>
          <a:srcRect l="20924" t="23072" r="38571" b="5668"/>
          <a:stretch/>
        </p:blipFill>
        <p:spPr>
          <a:xfrm>
            <a:off x="350875" y="79207"/>
            <a:ext cx="7899989" cy="6699585"/>
          </a:xfrm>
          <a:prstGeom prst="rect">
            <a:avLst/>
          </a:prstGeom>
        </p:spPr>
      </p:pic>
    </p:spTree>
    <p:extLst>
      <p:ext uri="{BB962C8B-B14F-4D97-AF65-F5344CB8AC3E}">
        <p14:creationId xmlns:p14="http://schemas.microsoft.com/office/powerpoint/2010/main" val="3834735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3ABCB31F-F70F-1208-1317-B6B9996044A4}"/>
              </a:ext>
            </a:extLst>
          </p:cNvPr>
          <p:cNvPicPr>
            <a:picLocks noChangeAspect="1"/>
          </p:cNvPicPr>
          <p:nvPr/>
        </p:nvPicPr>
        <p:blipFill rotWithShape="1">
          <a:blip r:embed="rId2"/>
          <a:srcRect l="17892" t="19546" r="44582" b="5808"/>
          <a:stretch/>
        </p:blipFill>
        <p:spPr>
          <a:xfrm>
            <a:off x="1031358" y="493251"/>
            <a:ext cx="5688419" cy="6364749"/>
          </a:xfrm>
          <a:prstGeom prst="rect">
            <a:avLst/>
          </a:prstGeom>
        </p:spPr>
      </p:pic>
      <p:sp>
        <p:nvSpPr>
          <p:cNvPr id="6" name="Rectángulo 5">
            <a:extLst>
              <a:ext uri="{FF2B5EF4-FFF2-40B4-BE49-F238E27FC236}">
                <a16:creationId xmlns:a16="http://schemas.microsoft.com/office/drawing/2014/main" xmlns="" id="{30A325ED-A2D7-443C-4322-C7FE69D57BEB}"/>
              </a:ext>
            </a:extLst>
          </p:cNvPr>
          <p:cNvSpPr/>
          <p:nvPr/>
        </p:nvSpPr>
        <p:spPr>
          <a:xfrm>
            <a:off x="2158407" y="588948"/>
            <a:ext cx="1063257" cy="272293"/>
          </a:xfrm>
          <a:prstGeom prst="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xmlns="" id="{3A19A8CF-59AD-8174-6D99-B55F889ED48B}"/>
              </a:ext>
            </a:extLst>
          </p:cNvPr>
          <p:cNvSpPr/>
          <p:nvPr/>
        </p:nvSpPr>
        <p:spPr>
          <a:xfrm>
            <a:off x="1295672" y="36663"/>
            <a:ext cx="5196039" cy="561692"/>
          </a:xfrm>
          <a:prstGeom prst="rect">
            <a:avLst/>
          </a:prstGeom>
          <a:noFill/>
        </p:spPr>
        <p:txBody>
          <a:bodyPr wrap="none" lIns="68580" tIns="34290" rIns="68580" bIns="34290">
            <a:spAutoFit/>
          </a:bodyPr>
          <a:lstStyle/>
          <a:p>
            <a:pPr algn="ctr"/>
            <a:r>
              <a:rPr lang="es-ES" sz="3200" spc="38" dirty="0">
                <a:ln w="0">
                  <a:solidFill>
                    <a:schemeClr val="bg2">
                      <a:lumMod val="50000"/>
                    </a:schemeClr>
                  </a:solidFill>
                </a:ln>
                <a:solidFill>
                  <a:schemeClr val="bg2"/>
                </a:solidFill>
                <a:effectLst>
                  <a:innerShdw blurRad="63500" dist="50800" dir="13500000">
                    <a:srgbClr val="000000">
                      <a:alpha val="50000"/>
                    </a:srgbClr>
                  </a:innerShdw>
                </a:effectLst>
              </a:rPr>
              <a:t>Evidencias de aprendizaje </a:t>
            </a:r>
          </a:p>
        </p:txBody>
      </p:sp>
      <p:sp>
        <p:nvSpPr>
          <p:cNvPr id="8" name="Rectángulo 7">
            <a:extLst>
              <a:ext uri="{FF2B5EF4-FFF2-40B4-BE49-F238E27FC236}">
                <a16:creationId xmlns:a16="http://schemas.microsoft.com/office/drawing/2014/main" xmlns="" id="{496F35E1-FE4A-ACBC-5BB9-5E7434A66BB3}"/>
              </a:ext>
            </a:extLst>
          </p:cNvPr>
          <p:cNvSpPr/>
          <p:nvPr/>
        </p:nvSpPr>
        <p:spPr>
          <a:xfrm>
            <a:off x="1169581" y="914405"/>
            <a:ext cx="4933506" cy="89313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a:extLst>
              <a:ext uri="{FF2B5EF4-FFF2-40B4-BE49-F238E27FC236}">
                <a16:creationId xmlns:a16="http://schemas.microsoft.com/office/drawing/2014/main" xmlns="" id="{69B0F3FE-FDD3-2DDC-E7E5-9A2F0012F2AB}"/>
              </a:ext>
            </a:extLst>
          </p:cNvPr>
          <p:cNvSpPr/>
          <p:nvPr/>
        </p:nvSpPr>
        <p:spPr>
          <a:xfrm>
            <a:off x="1173119" y="1842984"/>
            <a:ext cx="4933506" cy="1378681"/>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a:extLst>
              <a:ext uri="{FF2B5EF4-FFF2-40B4-BE49-F238E27FC236}">
                <a16:creationId xmlns:a16="http://schemas.microsoft.com/office/drawing/2014/main" xmlns="" id="{36D86074-7E63-18FD-04DC-A73CC347381A}"/>
              </a:ext>
            </a:extLst>
          </p:cNvPr>
          <p:cNvSpPr/>
          <p:nvPr/>
        </p:nvSpPr>
        <p:spPr>
          <a:xfrm>
            <a:off x="1158948" y="3246478"/>
            <a:ext cx="4933506" cy="103844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xmlns="" id="{49AAC084-F9FF-3ABB-A658-22330B073AC0}"/>
              </a:ext>
            </a:extLst>
          </p:cNvPr>
          <p:cNvSpPr/>
          <p:nvPr/>
        </p:nvSpPr>
        <p:spPr>
          <a:xfrm>
            <a:off x="1169581" y="4309733"/>
            <a:ext cx="4933506" cy="24903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Elipse 11">
            <a:extLst>
              <a:ext uri="{FF2B5EF4-FFF2-40B4-BE49-F238E27FC236}">
                <a16:creationId xmlns:a16="http://schemas.microsoft.com/office/drawing/2014/main" xmlns="" id="{3AF850CB-A4A4-B2DB-5E46-AAEE6D531F19}"/>
              </a:ext>
            </a:extLst>
          </p:cNvPr>
          <p:cNvSpPr/>
          <p:nvPr/>
        </p:nvSpPr>
        <p:spPr>
          <a:xfrm>
            <a:off x="6071183" y="2371059"/>
            <a:ext cx="467833" cy="4465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a:extLst>
              <a:ext uri="{FF2B5EF4-FFF2-40B4-BE49-F238E27FC236}">
                <a16:creationId xmlns:a16="http://schemas.microsoft.com/office/drawing/2014/main" xmlns="" id="{5FA97B13-42D0-E562-AC72-8DA01A191273}"/>
              </a:ext>
            </a:extLst>
          </p:cNvPr>
          <p:cNvSpPr/>
          <p:nvPr/>
        </p:nvSpPr>
        <p:spPr>
          <a:xfrm>
            <a:off x="6085354" y="5319826"/>
            <a:ext cx="467833" cy="4465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92560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912328" y="921724"/>
            <a:ext cx="3372914" cy="6320740"/>
          </a:xfrm>
          <a:prstGeom prst="rect">
            <a:avLst/>
          </a:prstGeom>
          <a:solidFill>
            <a:schemeClr val="bg1"/>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1879477" y="142993"/>
            <a:ext cx="4283609" cy="561692"/>
          </a:xfrm>
          <a:prstGeom prst="rect">
            <a:avLst/>
          </a:prstGeom>
          <a:noFill/>
        </p:spPr>
        <p:txBody>
          <a:bodyPr wrap="none" lIns="68580" tIns="34290" rIns="68580" bIns="34290">
            <a:spAutoFit/>
          </a:bodyPr>
          <a:lstStyle/>
          <a:p>
            <a:pPr algn="ctr"/>
            <a:r>
              <a:rPr lang="es-ES" sz="3200" spc="38" dirty="0">
                <a:ln w="0">
                  <a:solidFill>
                    <a:schemeClr val="bg2">
                      <a:lumMod val="50000"/>
                    </a:schemeClr>
                  </a:solidFill>
                </a:ln>
                <a:solidFill>
                  <a:schemeClr val="bg2"/>
                </a:solidFill>
                <a:effectLst>
                  <a:innerShdw blurRad="63500" dist="50800" dir="13500000">
                    <a:srgbClr val="000000">
                      <a:alpha val="50000"/>
                    </a:srgbClr>
                  </a:innerShdw>
                </a:effectLst>
              </a:rPr>
              <a:t>Fechas de evaluación.</a:t>
            </a:r>
          </a:p>
        </p:txBody>
      </p:sp>
      <p:sp>
        <p:nvSpPr>
          <p:cNvPr id="3" name="CuadroTexto 2">
            <a:extLst>
              <a:ext uri="{FF2B5EF4-FFF2-40B4-BE49-F238E27FC236}">
                <a16:creationId xmlns:a16="http://schemas.microsoft.com/office/drawing/2014/main" xmlns="" id="{15830FD2-B7E4-4FC1-A297-45C20DFFEA4B}"/>
              </a:ext>
            </a:extLst>
          </p:cNvPr>
          <p:cNvSpPr txBox="1"/>
          <p:nvPr/>
        </p:nvSpPr>
        <p:spPr>
          <a:xfrm>
            <a:off x="136455" y="945646"/>
            <a:ext cx="8621705" cy="1749646"/>
          </a:xfrm>
          <a:prstGeom prst="rect">
            <a:avLst/>
          </a:prstGeom>
          <a:noFill/>
        </p:spPr>
        <p:txBody>
          <a:bodyPr wrap="square" rtlCol="0">
            <a:spAutoFit/>
          </a:bodyPr>
          <a:lstStyle/>
          <a:p>
            <a:pPr algn="just">
              <a:lnSpc>
                <a:spcPct val="150000"/>
              </a:lnSpc>
            </a:pPr>
            <a:r>
              <a:rPr lang="es-MX" sz="2800" b="1" dirty="0">
                <a:solidFill>
                  <a:schemeClr val="bg2">
                    <a:lumMod val="50000"/>
                  </a:schemeClr>
                </a:solidFill>
              </a:rPr>
              <a:t>Unidad I.</a:t>
            </a:r>
          </a:p>
          <a:p>
            <a:pPr algn="ctr">
              <a:lnSpc>
                <a:spcPct val="150000"/>
              </a:lnSpc>
            </a:pPr>
            <a:r>
              <a:rPr lang="es-MX" sz="2800" b="1" dirty="0">
                <a:solidFill>
                  <a:schemeClr val="bg2">
                    <a:lumMod val="50000"/>
                  </a:schemeClr>
                </a:solidFill>
              </a:rPr>
              <a:t>26 al 30 septiembre</a:t>
            </a:r>
            <a:endParaRPr lang="es-MX" sz="1800" b="0" i="0" u="none" strike="noStrike" baseline="0" dirty="0">
              <a:solidFill>
                <a:srgbClr val="000000"/>
              </a:solidFill>
              <a:latin typeface="Calibri" panose="020F0502020204030204" pitchFamily="34" charset="0"/>
            </a:endParaRPr>
          </a:p>
          <a:p>
            <a:pPr algn="just">
              <a:lnSpc>
                <a:spcPct val="150000"/>
              </a:lnSpc>
            </a:pPr>
            <a:endParaRPr lang="es-MX" dirty="0">
              <a:solidFill>
                <a:schemeClr val="bg2">
                  <a:lumMod val="50000"/>
                </a:schemeClr>
              </a:solidFill>
            </a:endParaRPr>
          </a:p>
        </p:txBody>
      </p:sp>
      <p:sp>
        <p:nvSpPr>
          <p:cNvPr id="5" name="CuadroTexto 4">
            <a:extLst>
              <a:ext uri="{FF2B5EF4-FFF2-40B4-BE49-F238E27FC236}">
                <a16:creationId xmlns:a16="http://schemas.microsoft.com/office/drawing/2014/main" xmlns="" id="{5E9265D8-2DDD-4F6A-B7C1-CFF5303B1530}"/>
              </a:ext>
            </a:extLst>
          </p:cNvPr>
          <p:cNvSpPr txBox="1"/>
          <p:nvPr/>
        </p:nvSpPr>
        <p:spPr>
          <a:xfrm>
            <a:off x="136455" y="2575945"/>
            <a:ext cx="8621705" cy="1749646"/>
          </a:xfrm>
          <a:prstGeom prst="rect">
            <a:avLst/>
          </a:prstGeom>
          <a:noFill/>
        </p:spPr>
        <p:txBody>
          <a:bodyPr wrap="square" rtlCol="0">
            <a:spAutoFit/>
          </a:bodyPr>
          <a:lstStyle/>
          <a:p>
            <a:pPr algn="just">
              <a:lnSpc>
                <a:spcPct val="150000"/>
              </a:lnSpc>
            </a:pPr>
            <a:r>
              <a:rPr lang="es-MX" sz="2800" b="1" dirty="0">
                <a:solidFill>
                  <a:schemeClr val="bg2">
                    <a:lumMod val="50000"/>
                  </a:schemeClr>
                </a:solidFill>
              </a:rPr>
              <a:t>Unidad II.</a:t>
            </a:r>
          </a:p>
          <a:p>
            <a:pPr algn="ctr">
              <a:lnSpc>
                <a:spcPct val="150000"/>
              </a:lnSpc>
            </a:pPr>
            <a:r>
              <a:rPr lang="es-MX" sz="2800" b="1" dirty="0">
                <a:solidFill>
                  <a:schemeClr val="bg2">
                    <a:lumMod val="50000"/>
                  </a:schemeClr>
                </a:solidFill>
              </a:rPr>
              <a:t>14 al 18 de noviembre </a:t>
            </a:r>
          </a:p>
          <a:p>
            <a:pPr algn="just">
              <a:lnSpc>
                <a:spcPct val="150000"/>
              </a:lnSpc>
            </a:pPr>
            <a:endParaRPr lang="es-MX" dirty="0">
              <a:solidFill>
                <a:schemeClr val="bg2">
                  <a:lumMod val="50000"/>
                </a:schemeClr>
              </a:solidFill>
            </a:endParaRPr>
          </a:p>
        </p:txBody>
      </p:sp>
      <p:sp>
        <p:nvSpPr>
          <p:cNvPr id="6" name="CuadroTexto 5">
            <a:extLst>
              <a:ext uri="{FF2B5EF4-FFF2-40B4-BE49-F238E27FC236}">
                <a16:creationId xmlns:a16="http://schemas.microsoft.com/office/drawing/2014/main" xmlns="" id="{AA65D308-EE47-49BC-A95D-56AEADE03BF7}"/>
              </a:ext>
            </a:extLst>
          </p:cNvPr>
          <p:cNvSpPr txBox="1"/>
          <p:nvPr/>
        </p:nvSpPr>
        <p:spPr>
          <a:xfrm>
            <a:off x="136455" y="3981865"/>
            <a:ext cx="8621705" cy="1749646"/>
          </a:xfrm>
          <a:prstGeom prst="rect">
            <a:avLst/>
          </a:prstGeom>
          <a:noFill/>
        </p:spPr>
        <p:txBody>
          <a:bodyPr wrap="square" rtlCol="0">
            <a:spAutoFit/>
          </a:bodyPr>
          <a:lstStyle/>
          <a:p>
            <a:pPr algn="just">
              <a:lnSpc>
                <a:spcPct val="150000"/>
              </a:lnSpc>
            </a:pPr>
            <a:r>
              <a:rPr lang="es-MX" sz="2800" b="1" dirty="0">
                <a:solidFill>
                  <a:schemeClr val="bg2">
                    <a:lumMod val="50000"/>
                  </a:schemeClr>
                </a:solidFill>
              </a:rPr>
              <a:t>Unidad III.</a:t>
            </a:r>
          </a:p>
          <a:p>
            <a:pPr algn="ctr">
              <a:lnSpc>
                <a:spcPct val="150000"/>
              </a:lnSpc>
            </a:pPr>
            <a:r>
              <a:rPr lang="es-MX" sz="2800" b="1" dirty="0">
                <a:solidFill>
                  <a:schemeClr val="bg2">
                    <a:lumMod val="50000"/>
                  </a:schemeClr>
                </a:solidFill>
              </a:rPr>
              <a:t> 16 AL 20 enero</a:t>
            </a:r>
          </a:p>
          <a:p>
            <a:pPr algn="just">
              <a:lnSpc>
                <a:spcPct val="150000"/>
              </a:lnSpc>
            </a:pPr>
            <a:endParaRPr lang="es-MX" dirty="0">
              <a:solidFill>
                <a:schemeClr val="bg2">
                  <a:lumMod val="50000"/>
                </a:schemeClr>
              </a:solidFill>
            </a:endParaRPr>
          </a:p>
        </p:txBody>
      </p:sp>
      <p:sp>
        <p:nvSpPr>
          <p:cNvPr id="7" name="CuadroTexto 6">
            <a:extLst>
              <a:ext uri="{FF2B5EF4-FFF2-40B4-BE49-F238E27FC236}">
                <a16:creationId xmlns:a16="http://schemas.microsoft.com/office/drawing/2014/main" xmlns="" id="{4570EADC-2CFE-420B-B578-25BFBCCFDDCF}"/>
              </a:ext>
            </a:extLst>
          </p:cNvPr>
          <p:cNvSpPr txBox="1"/>
          <p:nvPr/>
        </p:nvSpPr>
        <p:spPr>
          <a:xfrm>
            <a:off x="136456" y="5492818"/>
            <a:ext cx="8871090" cy="1657313"/>
          </a:xfrm>
          <a:prstGeom prst="rect">
            <a:avLst/>
          </a:prstGeom>
          <a:noFill/>
        </p:spPr>
        <p:txBody>
          <a:bodyPr wrap="square" rtlCol="0">
            <a:spAutoFit/>
          </a:bodyPr>
          <a:lstStyle/>
          <a:p>
            <a:pPr algn="ctr">
              <a:lnSpc>
                <a:spcPct val="150000"/>
              </a:lnSpc>
            </a:pPr>
            <a:r>
              <a:rPr lang="es-MX" sz="2400" b="1" dirty="0">
                <a:solidFill>
                  <a:schemeClr val="bg2">
                    <a:lumMod val="50000"/>
                  </a:schemeClr>
                </a:solidFill>
              </a:rPr>
              <a:t>Evidencia integradora o Evaluación global. </a:t>
            </a:r>
          </a:p>
          <a:p>
            <a:pPr algn="ctr">
              <a:lnSpc>
                <a:spcPct val="150000"/>
              </a:lnSpc>
            </a:pPr>
            <a:r>
              <a:rPr lang="es-MX" sz="2800" b="1" dirty="0">
                <a:solidFill>
                  <a:schemeClr val="bg2">
                    <a:lumMod val="50000"/>
                  </a:schemeClr>
                </a:solidFill>
              </a:rPr>
              <a:t>23 enero</a:t>
            </a:r>
          </a:p>
          <a:p>
            <a:pPr algn="just">
              <a:lnSpc>
                <a:spcPct val="150000"/>
              </a:lnSpc>
            </a:pPr>
            <a:endParaRPr lang="es-MX" dirty="0">
              <a:solidFill>
                <a:schemeClr val="bg2">
                  <a:lumMod val="50000"/>
                </a:schemeClr>
              </a:solidFill>
            </a:endParaRPr>
          </a:p>
        </p:txBody>
      </p:sp>
    </p:spTree>
    <p:extLst>
      <p:ext uri="{BB962C8B-B14F-4D97-AF65-F5344CB8AC3E}">
        <p14:creationId xmlns:p14="http://schemas.microsoft.com/office/powerpoint/2010/main" val="2648048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5926189" y="166256"/>
            <a:ext cx="3372914" cy="7304808"/>
          </a:xfrm>
          <a:prstGeom prst="rect">
            <a:avLst/>
          </a:prstGeom>
          <a:solidFill>
            <a:schemeClr val="bg1"/>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2676525" y="166256"/>
            <a:ext cx="3479576" cy="1054135"/>
          </a:xfrm>
          <a:prstGeom prst="rect">
            <a:avLst/>
          </a:prstGeom>
          <a:noFill/>
        </p:spPr>
        <p:txBody>
          <a:bodyPr wrap="square" lIns="68580" tIns="34290" rIns="68580" bIns="34290">
            <a:spAutoFit/>
          </a:bodyPr>
          <a:lstStyle/>
          <a:p>
            <a:pPr algn="ctr"/>
            <a:endParaRPr lang="es-ES" sz="3200" spc="38" dirty="0" smtClean="0">
              <a:ln w="0">
                <a:solidFill>
                  <a:schemeClr val="bg2">
                    <a:lumMod val="50000"/>
                  </a:schemeClr>
                </a:solidFill>
              </a:ln>
              <a:solidFill>
                <a:schemeClr val="bg2"/>
              </a:solidFill>
              <a:effectLst>
                <a:innerShdw blurRad="63500" dist="50800" dir="13500000">
                  <a:srgbClr val="000000">
                    <a:alpha val="50000"/>
                  </a:srgbClr>
                </a:innerShdw>
              </a:effectLst>
            </a:endParaRPr>
          </a:p>
          <a:p>
            <a:pPr algn="ctr"/>
            <a:r>
              <a:rPr lang="es-ES" sz="3200" spc="38" dirty="0" smtClean="0">
                <a:ln w="0">
                  <a:solidFill>
                    <a:schemeClr val="bg2">
                      <a:lumMod val="50000"/>
                    </a:schemeClr>
                  </a:solidFill>
                </a:ln>
                <a:solidFill>
                  <a:schemeClr val="bg2"/>
                </a:solidFill>
                <a:effectLst>
                  <a:innerShdw blurRad="63500" dist="50800" dir="13500000">
                    <a:srgbClr val="000000">
                      <a:alpha val="50000"/>
                    </a:srgbClr>
                  </a:innerShdw>
                </a:effectLst>
              </a:rPr>
              <a:t>Evaluación </a:t>
            </a:r>
            <a:endParaRPr lang="es-ES" sz="3200" spc="38" dirty="0">
              <a:ln w="0">
                <a:solidFill>
                  <a:schemeClr val="bg2">
                    <a:lumMod val="50000"/>
                  </a:schemeClr>
                </a:solidFill>
              </a:ln>
              <a:solidFill>
                <a:schemeClr val="bg2"/>
              </a:solidFill>
              <a:effectLst>
                <a:innerShdw blurRad="63500" dist="50800" dir="13500000">
                  <a:srgbClr val="000000">
                    <a:alpha val="50000"/>
                  </a:srgbClr>
                </a:innerShdw>
              </a:effectLst>
            </a:endParaRPr>
          </a:p>
        </p:txBody>
      </p:sp>
      <p:sp>
        <p:nvSpPr>
          <p:cNvPr id="8" name="8 CuadroTexto">
            <a:extLst>
              <a:ext uri="{FF2B5EF4-FFF2-40B4-BE49-F238E27FC236}">
                <a16:creationId xmlns:a16="http://schemas.microsoft.com/office/drawing/2014/main" xmlns="" id="{F1DD2C9F-D1B3-4804-B3B7-8E4D8D04C968}"/>
              </a:ext>
            </a:extLst>
          </p:cNvPr>
          <p:cNvSpPr txBox="1"/>
          <p:nvPr/>
        </p:nvSpPr>
        <p:spPr>
          <a:xfrm>
            <a:off x="244825" y="1220391"/>
            <a:ext cx="8099942" cy="5078313"/>
          </a:xfrm>
          <a:prstGeom prst="rect">
            <a:avLst/>
          </a:prstGeom>
          <a:noFill/>
        </p:spPr>
        <p:txBody>
          <a:bodyPr wrap="square" rtlCol="0">
            <a:spAutoFit/>
          </a:bodyPr>
          <a:lstStyle/>
          <a:p>
            <a:pPr marL="285750" lvl="0" indent="-285750" algn="just">
              <a:lnSpc>
                <a:spcPct val="150000"/>
              </a:lnSpc>
              <a:buFont typeface="Arial" charset="0"/>
              <a:buChar char="•"/>
            </a:pPr>
            <a:r>
              <a:rPr lang="es-MX" dirty="0">
                <a:solidFill>
                  <a:schemeClr val="bg2">
                    <a:lumMod val="50000"/>
                  </a:schemeClr>
                </a:solidFill>
              </a:rPr>
              <a:t>Al solicitar la evidencia integradora y la evidencia global o final, el docente deberá  dar a conocer previamente el instrumento con el cual será calificado.</a:t>
            </a:r>
          </a:p>
          <a:p>
            <a:pPr marL="285750" lvl="0" indent="-285750" algn="just">
              <a:lnSpc>
                <a:spcPct val="150000"/>
              </a:lnSpc>
              <a:buFont typeface="Arial" charset="0"/>
              <a:buChar char="•"/>
            </a:pPr>
            <a:r>
              <a:rPr lang="es-MX" dirty="0">
                <a:solidFill>
                  <a:schemeClr val="bg2">
                    <a:lumMod val="50000"/>
                  </a:schemeClr>
                </a:solidFill>
              </a:rPr>
              <a:t>Tener mínimo el 85% de asistencia para poder aprobar el curso</a:t>
            </a:r>
          </a:p>
          <a:p>
            <a:pPr marL="285750" lvl="0" indent="-285750" algn="just">
              <a:lnSpc>
                <a:spcPct val="150000"/>
              </a:lnSpc>
              <a:buFont typeface="Arial" charset="0"/>
              <a:buChar char="•"/>
            </a:pPr>
            <a:r>
              <a:rPr lang="es-MX" dirty="0">
                <a:solidFill>
                  <a:schemeClr val="bg2">
                    <a:lumMod val="50000"/>
                  </a:schemeClr>
                </a:solidFill>
              </a:rPr>
              <a:t>Estar al pendiente de </a:t>
            </a:r>
            <a:r>
              <a:rPr lang="es-MX" dirty="0" smtClean="0">
                <a:solidFill>
                  <a:schemeClr val="bg2">
                    <a:lumMod val="50000"/>
                  </a:schemeClr>
                </a:solidFill>
              </a:rPr>
              <a:t>ENEP digital</a:t>
            </a:r>
            <a:r>
              <a:rPr lang="es-MX" dirty="0">
                <a:solidFill>
                  <a:schemeClr val="bg2">
                    <a:lumMod val="50000"/>
                  </a:schemeClr>
                </a:solidFill>
              </a:rPr>
              <a:t>, ya que aquí es donde se manejara todo lo correspondiente a las actividades, revisar los mensajes en escuela en red y en </a:t>
            </a:r>
            <a:r>
              <a:rPr lang="es-MX" dirty="0" err="1">
                <a:solidFill>
                  <a:schemeClr val="bg2">
                    <a:lumMod val="50000"/>
                  </a:schemeClr>
                </a:solidFill>
              </a:rPr>
              <a:t>T</a:t>
            </a:r>
            <a:r>
              <a:rPr lang="es-MX" dirty="0" err="1" smtClean="0">
                <a:solidFill>
                  <a:schemeClr val="bg2">
                    <a:lumMod val="50000"/>
                  </a:schemeClr>
                </a:solidFill>
              </a:rPr>
              <a:t>eams</a:t>
            </a:r>
            <a:r>
              <a:rPr lang="es-MX" dirty="0">
                <a:solidFill>
                  <a:schemeClr val="bg2">
                    <a:lumMod val="50000"/>
                  </a:schemeClr>
                </a:solidFill>
              </a:rPr>
              <a:t>, las reuniones serán a través de </a:t>
            </a:r>
            <a:r>
              <a:rPr lang="es-MX" dirty="0" err="1">
                <a:solidFill>
                  <a:schemeClr val="bg2">
                    <a:lumMod val="50000"/>
                  </a:schemeClr>
                </a:solidFill>
              </a:rPr>
              <a:t>Teams</a:t>
            </a:r>
            <a:r>
              <a:rPr lang="es-MX" dirty="0">
                <a:solidFill>
                  <a:schemeClr val="bg2">
                    <a:lumMod val="50000"/>
                  </a:schemeClr>
                </a:solidFill>
              </a:rPr>
              <a:t>, por si existe una contingencia, cualquier cambio de plataforma se les avisará previamente.</a:t>
            </a:r>
          </a:p>
          <a:p>
            <a:pPr marL="285750" lvl="0" indent="-285750" algn="just">
              <a:lnSpc>
                <a:spcPct val="150000"/>
              </a:lnSpc>
              <a:buFont typeface="Arial" charset="0"/>
              <a:buChar char="•"/>
            </a:pPr>
            <a:r>
              <a:rPr lang="es-MX" dirty="0">
                <a:solidFill>
                  <a:schemeClr val="bg2">
                    <a:lumMod val="50000"/>
                  </a:schemeClr>
                </a:solidFill>
              </a:rPr>
              <a:t>Sera un factor determinante para la aprobación del curso la buena actitud, disposición y respeto hacia sus compañeras, al docente y personal en general.</a:t>
            </a:r>
          </a:p>
        </p:txBody>
      </p:sp>
    </p:spTree>
    <p:extLst>
      <p:ext uri="{BB962C8B-B14F-4D97-AF65-F5344CB8AC3E}">
        <p14:creationId xmlns:p14="http://schemas.microsoft.com/office/powerpoint/2010/main" val="3596878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265931579"/>
              </p:ext>
            </p:extLst>
          </p:nvPr>
        </p:nvGraphicFramePr>
        <p:xfrm>
          <a:off x="244699" y="774205"/>
          <a:ext cx="8575610" cy="5909011"/>
        </p:xfrm>
        <a:graphic>
          <a:graphicData uri="http://schemas.openxmlformats.org/drawingml/2006/table">
            <a:tbl>
              <a:tblPr firstRow="1" bandRow="1">
                <a:tableStyleId>{5C22544A-7EE6-4342-B048-85BDC9FD1C3A}</a:tableStyleId>
              </a:tblPr>
              <a:tblGrid>
                <a:gridCol w="4272517"/>
                <a:gridCol w="1939948"/>
                <a:gridCol w="217423"/>
                <a:gridCol w="2145722"/>
              </a:tblGrid>
              <a:tr h="436901">
                <a:tc rowSpan="2">
                  <a:txBody>
                    <a:bodyPr/>
                    <a:lstStyle/>
                    <a:p>
                      <a:r>
                        <a:rPr lang="es-MX" sz="2000" dirty="0">
                          <a:solidFill>
                            <a:schemeClr val="bg1">
                              <a:lumMod val="50000"/>
                            </a:schemeClr>
                          </a:solidFill>
                        </a:rPr>
                        <a:t>CRITERIOS DE EVALUACIÓN POR UNIDAD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s-MX" dirty="0">
                          <a:solidFill>
                            <a:schemeClr val="bg1">
                              <a:lumMod val="50000"/>
                            </a:schemeClr>
                          </a:solidFill>
                        </a:rPr>
                        <a:t> PORCENTAJES DE EVALUACIÓN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hMerge="1">
                  <a:txBody>
                    <a:bodyPr/>
                    <a:lstStyle/>
                    <a:p>
                      <a:r>
                        <a:rPr lang="es-MX" dirty="0">
                          <a:solidFill>
                            <a:schemeClr val="tx1"/>
                          </a:solidFill>
                        </a:rPr>
                        <a: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9534">
                <a:tc vMerge="1">
                  <a:txBody>
                    <a:bodyPr/>
                    <a:lstStyle/>
                    <a:p>
                      <a:endParaRPr lang="es-MX"/>
                    </a:p>
                  </a:txBody>
                  <a:tcPr/>
                </a:tc>
                <a:tc gridSpan="2">
                  <a:txBody>
                    <a:bodyPr/>
                    <a:lstStyle/>
                    <a:p>
                      <a:r>
                        <a:rPr lang="es-MX" dirty="0">
                          <a:solidFill>
                            <a:schemeClr val="bg1">
                              <a:lumMod val="50000"/>
                            </a:schemeClr>
                          </a:solidFill>
                        </a:rPr>
                        <a:t>FORMATIVA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a:txBody>
                    <a:bodyPr/>
                    <a:lstStyle/>
                    <a:p>
                      <a:endParaRPr lang="es-MX"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14384">
                <a:tc>
                  <a:txBody>
                    <a:bodyPr/>
                    <a:lstStyle/>
                    <a:p>
                      <a:pPr algn="just"/>
                      <a:r>
                        <a:rPr lang="es-MX" sz="1400" dirty="0">
                          <a:solidFill>
                            <a:schemeClr val="bg1">
                              <a:lumMod val="50000"/>
                            </a:schemeClr>
                          </a:solidFill>
                        </a:rPr>
                        <a:t>Actividades y trabajos escritos,</a:t>
                      </a:r>
                    </a:p>
                    <a:p>
                      <a:pPr algn="just"/>
                      <a:r>
                        <a:rPr lang="es-MX" sz="1400" dirty="0">
                          <a:solidFill>
                            <a:schemeClr val="bg1">
                              <a:lumMod val="50000"/>
                            </a:schemeClr>
                          </a:solidFill>
                        </a:rPr>
                        <a:t>Evaluación por competencias, Observación de Prácticas, Ensayos, Reportes, Análisis.</a:t>
                      </a:r>
                    </a:p>
                    <a:p>
                      <a:pPr algn="just"/>
                      <a:r>
                        <a:rPr lang="es-MX" sz="1400" dirty="0">
                          <a:solidFill>
                            <a:schemeClr val="bg1">
                              <a:lumMod val="50000"/>
                            </a:schemeClr>
                          </a:solidFill>
                        </a:rPr>
                        <a:t>Vídeos, Proyectos, Cuadros comparativos , Mapas conceptuales, Mapas Mentales, Planeaciones , Instrumento de recolección de datos y de caso, Participación Asertiva y Proactiva.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s-MX" dirty="0">
                          <a:solidFill>
                            <a:schemeClr val="bg1">
                              <a:lumMod val="50000"/>
                            </a:schemeClr>
                          </a:solidFill>
                        </a:rPr>
                        <a:t>4</a:t>
                      </a:r>
                      <a:r>
                        <a:rPr lang="es-MX" dirty="0" smtClean="0">
                          <a:solidFill>
                            <a:schemeClr val="bg1">
                              <a:lumMod val="50000"/>
                            </a:schemeClr>
                          </a:solidFill>
                        </a:rPr>
                        <a:t>0 %</a:t>
                      </a:r>
                    </a:p>
                    <a:p>
                      <a:endParaRPr lang="es-MX" dirty="0" smtClean="0">
                        <a:solidFill>
                          <a:schemeClr val="bg1">
                            <a:lumMod val="50000"/>
                          </a:schemeClr>
                        </a:solidFill>
                      </a:endParaRPr>
                    </a:p>
                    <a:p>
                      <a:endParaRPr lang="es-MX" dirty="0" smtClean="0">
                        <a:solidFill>
                          <a:schemeClr val="bg1">
                            <a:lumMod val="50000"/>
                          </a:schemeClr>
                        </a:solidFill>
                      </a:endParaRPr>
                    </a:p>
                    <a:p>
                      <a:endParaRPr lang="es-MX" dirty="0" smtClean="0">
                        <a:solidFill>
                          <a:schemeClr val="bg1">
                            <a:lumMod val="50000"/>
                          </a:schemeClr>
                        </a:solidFill>
                      </a:endParaRPr>
                    </a:p>
                    <a:p>
                      <a:endParaRPr lang="es-MX" dirty="0" smtClean="0">
                        <a:solidFill>
                          <a:schemeClr val="bg1">
                            <a:lumMod val="50000"/>
                          </a:schemeClr>
                        </a:solidFill>
                      </a:endParaRPr>
                    </a:p>
                    <a:p>
                      <a:endParaRPr lang="es-MX" dirty="0" smtClean="0">
                        <a:solidFill>
                          <a:schemeClr val="bg1">
                            <a:lumMod val="50000"/>
                          </a:schemeClr>
                        </a:solidFill>
                      </a:endParaRPr>
                    </a:p>
                    <a:p>
                      <a:endParaRPr lang="es-MX" dirty="0" smtClean="0">
                        <a:solidFill>
                          <a:schemeClr val="bg1">
                            <a:lumMod val="50000"/>
                          </a:schemeClr>
                        </a:solidFill>
                      </a:endParaRPr>
                    </a:p>
                    <a:p>
                      <a:endParaRPr lang="es-MX" dirty="0" smtClean="0">
                        <a:solidFill>
                          <a:schemeClr val="bg1">
                            <a:lumMod val="50000"/>
                          </a:schemeClr>
                        </a:solidFill>
                      </a:endParaRPr>
                    </a:p>
                    <a:p>
                      <a:endParaRPr lang="es-MX" baseline="0" dirty="0" smtClean="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rowSpan="4">
                  <a:txBody>
                    <a:bodyPr/>
                    <a:lstStyle/>
                    <a:p>
                      <a:endParaRPr lang="es-MX"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74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smtClean="0">
                          <a:solidFill>
                            <a:schemeClr val="bg1">
                              <a:lumMod val="50000"/>
                            </a:schemeClr>
                          </a:solidFill>
                          <a:latin typeface="+mn-lt"/>
                        </a:rPr>
                        <a:t>Participación</a:t>
                      </a:r>
                      <a:r>
                        <a:rPr lang="es-MX" sz="1400" baseline="0" dirty="0" smtClean="0">
                          <a:solidFill>
                            <a:schemeClr val="bg1">
                              <a:lumMod val="50000"/>
                            </a:schemeClr>
                          </a:solidFill>
                          <a:latin typeface="+mn-lt"/>
                        </a:rPr>
                        <a:t> asertiva</a:t>
                      </a:r>
                      <a:endParaRPr lang="es-MX" sz="1400" dirty="0" smtClean="0">
                        <a:solidFill>
                          <a:schemeClr val="bg1">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s-MX" sz="1400" dirty="0" smtClean="0">
                          <a:solidFill>
                            <a:schemeClr val="bg1">
                              <a:lumMod val="50000"/>
                            </a:schemeClr>
                          </a:solidFill>
                          <a:latin typeface="+mn-lt"/>
                        </a:rPr>
                        <a:t>10 %</a:t>
                      </a:r>
                      <a:endParaRPr lang="es-MX" sz="1400" dirty="0">
                        <a:solidFill>
                          <a:schemeClr val="bg1">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vMerge="1">
                  <a:txBody>
                    <a:bodyPr/>
                    <a:lstStyle/>
                    <a:p>
                      <a:endParaRPr lang="es-MX"/>
                    </a:p>
                  </a:txBody>
                  <a:tcPr/>
                </a:tc>
              </a:tr>
              <a:tr h="3124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smtClean="0">
                          <a:solidFill>
                            <a:schemeClr val="bg1">
                              <a:lumMod val="50000"/>
                            </a:schemeClr>
                          </a:solidFill>
                          <a:latin typeface="+mn-lt"/>
                        </a:rPr>
                        <a:t>Asistencia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s-MX" sz="1400" dirty="0" smtClean="0">
                          <a:solidFill>
                            <a:schemeClr val="bg1">
                              <a:lumMod val="50000"/>
                            </a:schemeClr>
                          </a:solidFill>
                          <a:latin typeface="+mn-lt"/>
                        </a:rPr>
                        <a:t>10 %</a:t>
                      </a:r>
                      <a:endParaRPr lang="es-MX" sz="1400" dirty="0">
                        <a:solidFill>
                          <a:schemeClr val="bg1">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vMerge="1">
                  <a:txBody>
                    <a:bodyPr/>
                    <a:lstStyle/>
                    <a:p>
                      <a:endParaRPr lang="es-MX"/>
                    </a:p>
                  </a:txBody>
                  <a:tcPr/>
                </a:tc>
              </a:tr>
              <a:tr h="344912">
                <a:tc>
                  <a:txBody>
                    <a:bodyPr/>
                    <a:lstStyle/>
                    <a:p>
                      <a:r>
                        <a:rPr lang="es-MX" sz="1400" b="1" dirty="0" smtClean="0">
                          <a:solidFill>
                            <a:schemeClr val="bg1">
                              <a:lumMod val="50000"/>
                            </a:schemeClr>
                          </a:solidFill>
                          <a:latin typeface="+mn-lt"/>
                        </a:rPr>
                        <a:t>Total</a:t>
                      </a:r>
                      <a:endParaRPr lang="es-MX" sz="1400" b="1" dirty="0">
                        <a:solidFill>
                          <a:schemeClr val="bg1">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400" b="1" dirty="0" smtClean="0">
                          <a:solidFill>
                            <a:schemeClr val="bg1">
                              <a:lumMod val="50000"/>
                            </a:schemeClr>
                          </a:solidFill>
                          <a:latin typeface="+mn-lt"/>
                        </a:rPr>
                        <a:t>60</a:t>
                      </a:r>
                      <a:r>
                        <a:rPr lang="es-MX" sz="1400" b="1" baseline="0" dirty="0" smtClean="0">
                          <a:solidFill>
                            <a:schemeClr val="bg1">
                              <a:lumMod val="50000"/>
                            </a:schemeClr>
                          </a:solidFill>
                          <a:latin typeface="+mn-lt"/>
                        </a:rPr>
                        <a:t> % </a:t>
                      </a:r>
                      <a:endParaRPr lang="es-MX" sz="1400" b="1" dirty="0">
                        <a:solidFill>
                          <a:schemeClr val="bg1">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s-MX"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MX"/>
                    </a:p>
                  </a:txBody>
                  <a:tcPr/>
                </a:tc>
              </a:tr>
              <a:tr h="689824">
                <a:tc rowSpan="2">
                  <a:txBody>
                    <a:bodyPr/>
                    <a:lstStyle/>
                    <a:p>
                      <a:r>
                        <a:rPr lang="es-MX" sz="1400" dirty="0">
                          <a:solidFill>
                            <a:schemeClr val="bg1">
                              <a:lumMod val="50000"/>
                            </a:schemeClr>
                          </a:solidFill>
                          <a:latin typeface="+mn-lt"/>
                        </a:rPr>
                        <a:t> Evidencia de Unidad/Portafolio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es-MX" sz="1400" dirty="0">
                          <a:solidFill>
                            <a:schemeClr val="bg1">
                              <a:lumMod val="50000"/>
                            </a:schemeClr>
                          </a:solidFill>
                          <a:latin typeface="+mn-lt"/>
                        </a:rPr>
                        <a:t>Heteroevaluación : </a:t>
                      </a:r>
                      <a:r>
                        <a:rPr lang="es-MX" sz="1400" dirty="0" smtClean="0">
                          <a:solidFill>
                            <a:schemeClr val="bg1">
                              <a:lumMod val="50000"/>
                            </a:schemeClr>
                          </a:solidFill>
                          <a:latin typeface="+mn-lt"/>
                        </a:rPr>
                        <a:t>38%</a:t>
                      </a:r>
                      <a:endParaRPr lang="es-MX" sz="1400" dirty="0">
                        <a:solidFill>
                          <a:schemeClr val="bg1">
                            <a:lumMod val="50000"/>
                          </a:schemeClr>
                        </a:solidFill>
                        <a:latin typeface="+mn-lt"/>
                      </a:endParaRPr>
                    </a:p>
                    <a:p>
                      <a:r>
                        <a:rPr lang="es-MX" sz="1400" dirty="0">
                          <a:solidFill>
                            <a:schemeClr val="bg1">
                              <a:lumMod val="50000"/>
                            </a:schemeClr>
                          </a:solidFill>
                          <a:latin typeface="+mn-lt"/>
                        </a:rPr>
                        <a:t>Coevaluación: </a:t>
                      </a:r>
                      <a:r>
                        <a:rPr lang="es-MX" sz="1400" dirty="0" smtClean="0">
                          <a:solidFill>
                            <a:schemeClr val="bg1">
                              <a:lumMod val="50000"/>
                            </a:schemeClr>
                          </a:solidFill>
                          <a:latin typeface="+mn-lt"/>
                        </a:rPr>
                        <a:t>1 </a:t>
                      </a:r>
                      <a:r>
                        <a:rPr lang="es-MX" sz="1400" dirty="0">
                          <a:solidFill>
                            <a:schemeClr val="bg1">
                              <a:lumMod val="50000"/>
                            </a:schemeClr>
                          </a:solidFill>
                          <a:latin typeface="+mn-lt"/>
                        </a:rPr>
                        <a:t>%</a:t>
                      </a:r>
                    </a:p>
                    <a:p>
                      <a:r>
                        <a:rPr lang="es-MX" sz="1400" dirty="0" smtClean="0">
                          <a:solidFill>
                            <a:schemeClr val="bg1">
                              <a:lumMod val="50000"/>
                            </a:schemeClr>
                          </a:solidFill>
                          <a:latin typeface="+mn-lt"/>
                        </a:rPr>
                        <a:t>Autoevaluación:</a:t>
                      </a:r>
                      <a:r>
                        <a:rPr lang="es-MX" sz="1400" baseline="0" dirty="0" smtClean="0">
                          <a:solidFill>
                            <a:schemeClr val="bg1">
                              <a:lumMod val="50000"/>
                            </a:schemeClr>
                          </a:solidFill>
                          <a:latin typeface="+mn-lt"/>
                        </a:rPr>
                        <a:t> 1</a:t>
                      </a:r>
                      <a:r>
                        <a:rPr lang="es-MX" sz="1400" dirty="0" smtClean="0">
                          <a:solidFill>
                            <a:schemeClr val="bg1">
                              <a:lumMod val="50000"/>
                            </a:schemeClr>
                          </a:solidFill>
                          <a:latin typeface="+mn-lt"/>
                        </a:rPr>
                        <a:t>%</a:t>
                      </a:r>
                      <a:endParaRPr lang="es-MX" sz="1400" dirty="0">
                        <a:solidFill>
                          <a:schemeClr val="bg1">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lnL w="12700" cap="flat" cmpd="sng" algn="ctr">
                      <a:solidFill>
                        <a:schemeClr val="tx1"/>
                      </a:solidFill>
                      <a:prstDash val="solid"/>
                      <a:round/>
                      <a:headEnd type="none" w="med" len="med"/>
                      <a:tailEnd type="none" w="med" len="med"/>
                    </a:lnL>
                  </a:tcPr>
                </a:tc>
              </a:tr>
              <a:tr h="287427">
                <a:tc vMerge="1">
                  <a:txBody>
                    <a:bodyPr/>
                    <a:lstStyle/>
                    <a:p>
                      <a:endParaRPr lang="es-MX"/>
                    </a:p>
                  </a:txBody>
                  <a:tcPr/>
                </a:tc>
                <a:tc gridSpan="3">
                  <a:txBody>
                    <a:bodyPr/>
                    <a:lstStyle/>
                    <a:p>
                      <a:r>
                        <a:rPr lang="es-MX" sz="1400" dirty="0" smtClean="0">
                          <a:solidFill>
                            <a:schemeClr val="bg1">
                              <a:lumMod val="50000"/>
                            </a:schemeClr>
                          </a:solidFill>
                          <a:latin typeface="+mn-lt"/>
                        </a:rPr>
                        <a:t>   </a:t>
                      </a:r>
                      <a:r>
                        <a:rPr lang="es-MX" sz="1400" b="1" dirty="0" smtClean="0">
                          <a:solidFill>
                            <a:schemeClr val="bg1">
                              <a:lumMod val="50000"/>
                            </a:schemeClr>
                          </a:solidFill>
                          <a:latin typeface="+mn-lt"/>
                        </a:rPr>
                        <a:t>Total                            40%</a:t>
                      </a:r>
                      <a:endParaRPr lang="es-MX" sz="1400" b="1" dirty="0">
                        <a:solidFill>
                          <a:schemeClr val="bg1">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r>
              <a:tr h="442969">
                <a:tc>
                  <a:txBody>
                    <a:bodyPr/>
                    <a:lstStyle/>
                    <a:p>
                      <a:r>
                        <a:rPr lang="es-MX" sz="1400" b="1" dirty="0" smtClean="0">
                          <a:solidFill>
                            <a:schemeClr val="bg1">
                              <a:lumMod val="50000"/>
                            </a:schemeClr>
                          </a:solidFill>
                          <a:latin typeface="+mn-lt"/>
                        </a:rPr>
                        <a:t>TOTAL  EVALUACIÓN.</a:t>
                      </a:r>
                      <a:endParaRPr lang="es-MX" sz="1400" b="1" dirty="0">
                        <a:solidFill>
                          <a:schemeClr val="bg1">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es-MX" sz="1400" b="1" dirty="0" smtClean="0">
                          <a:solidFill>
                            <a:schemeClr val="bg1">
                              <a:lumMod val="50000"/>
                            </a:schemeClr>
                          </a:solidFill>
                          <a:latin typeface="+mn-lt"/>
                        </a:rPr>
                        <a:t>                             100 %</a:t>
                      </a:r>
                      <a:endParaRPr lang="es-MX" sz="1400" b="1" dirty="0">
                        <a:solidFill>
                          <a:schemeClr val="bg1">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MX"/>
                    </a:p>
                  </a:txBody>
                  <a:tcPr/>
                </a:tc>
                <a:tc hMerge="1">
                  <a:txBody>
                    <a:bodyPr/>
                    <a:lstStyle/>
                    <a:p>
                      <a:endParaRPr lang="es-MX" dirty="0"/>
                    </a:p>
                  </a:txBody>
                  <a:tcPr>
                    <a:lnL w="12700" cap="flat" cmpd="sng" algn="ctr">
                      <a:solidFill>
                        <a:schemeClr val="tx1"/>
                      </a:solidFill>
                      <a:prstDash val="solid"/>
                      <a:round/>
                      <a:headEnd type="none" w="med" len="med"/>
                      <a:tailEnd type="none" w="med" len="med"/>
                    </a:lnL>
                  </a:tcPr>
                </a:tc>
              </a:tr>
            </a:tbl>
          </a:graphicData>
        </a:graphic>
      </p:graphicFrame>
      <p:sp>
        <p:nvSpPr>
          <p:cNvPr id="5" name="Rectángulo 4"/>
          <p:cNvSpPr/>
          <p:nvPr/>
        </p:nvSpPr>
        <p:spPr>
          <a:xfrm>
            <a:off x="3000418" y="192041"/>
            <a:ext cx="3064172" cy="369332"/>
          </a:xfrm>
          <a:prstGeom prst="rect">
            <a:avLst/>
          </a:prstGeom>
        </p:spPr>
        <p:txBody>
          <a:bodyPr wrap="none">
            <a:spAutoFit/>
          </a:bodyPr>
          <a:lstStyle/>
          <a:p>
            <a:pPr algn="ctr"/>
            <a:r>
              <a:rPr lang="es-MX" b="1" dirty="0">
                <a:solidFill>
                  <a:schemeClr val="accent2">
                    <a:lumMod val="75000"/>
                  </a:schemeClr>
                </a:solidFill>
              </a:rPr>
              <a:t>CRITERIOS DE EVALUACIÓN</a:t>
            </a:r>
          </a:p>
        </p:txBody>
      </p:sp>
    </p:spTree>
    <p:extLst>
      <p:ext uri="{BB962C8B-B14F-4D97-AF65-F5344CB8AC3E}">
        <p14:creationId xmlns:p14="http://schemas.microsoft.com/office/powerpoint/2010/main" val="3161466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99" y="609600"/>
            <a:ext cx="6347713" cy="755561"/>
          </a:xfrm>
        </p:spPr>
        <p:txBody>
          <a:bodyPr>
            <a:normAutofit fontScale="90000"/>
          </a:bodyPr>
          <a:lstStyle/>
          <a:p>
            <a:pPr algn="ctr"/>
            <a:r>
              <a:rPr lang="es-MX" dirty="0">
                <a:latin typeface="Algerian" panose="04020705040A02060702" pitchFamily="82" charset="0"/>
              </a:rPr>
              <a:t>EVALUACIÓN GLOBAL</a:t>
            </a:r>
            <a:br>
              <a:rPr lang="es-MX" dirty="0">
                <a:latin typeface="Algerian" panose="04020705040A02060702" pitchFamily="82" charset="0"/>
              </a:rPr>
            </a:br>
            <a:endParaRPr lang="es-MX" dirty="0"/>
          </a:p>
        </p:txBody>
      </p:sp>
      <p:sp>
        <p:nvSpPr>
          <p:cNvPr id="3" name="Marcador de contenido 2"/>
          <p:cNvSpPr>
            <a:spLocks noGrp="1"/>
          </p:cNvSpPr>
          <p:nvPr>
            <p:ph idx="1"/>
          </p:nvPr>
        </p:nvSpPr>
        <p:spPr/>
        <p:txBody>
          <a:bodyPr/>
          <a:lstStyle/>
          <a:p>
            <a:pPr marL="0" algn="ctr" fontAlgn="ctr">
              <a:lnSpc>
                <a:spcPct val="115000"/>
              </a:lnSpc>
              <a:spcBef>
                <a:spcPts val="0"/>
              </a:spcBef>
            </a:pPr>
            <a:r>
              <a:rPr lang="es-MX" b="1" dirty="0" smtClean="0">
                <a:solidFill>
                  <a:srgbClr val="000000"/>
                </a:solidFill>
                <a:latin typeface="Calibri" panose="020F0502020204030204" pitchFamily="34" charset="0"/>
              </a:rPr>
              <a:t>CRITERIOS DE EVALUACIÓN  SEMESTRAL POR CURSO</a:t>
            </a:r>
            <a:endParaRPr lang="es-MX" dirty="0" smtClean="0">
              <a:latin typeface="Calibri" panose="020F0502020204030204" pitchFamily="34" charset="0"/>
            </a:endParaRPr>
          </a:p>
          <a:p>
            <a:pPr marL="0" algn="ctr" fontAlgn="ctr">
              <a:lnSpc>
                <a:spcPct val="115000"/>
              </a:lnSpc>
              <a:spcBef>
                <a:spcPts val="0"/>
              </a:spcBef>
            </a:pPr>
            <a:r>
              <a:rPr lang="es-MX" dirty="0" smtClean="0">
                <a:solidFill>
                  <a:srgbClr val="000000"/>
                </a:solidFill>
                <a:latin typeface="Calibri" panose="020F0502020204030204" pitchFamily="34" charset="0"/>
              </a:rPr>
              <a:t>PORCENTAJES DE EVALUACIÓN</a:t>
            </a:r>
          </a:p>
          <a:p>
            <a:pPr marL="0" algn="ctr" fontAlgn="ctr">
              <a:lnSpc>
                <a:spcPct val="115000"/>
              </a:lnSpc>
              <a:spcBef>
                <a:spcPts val="0"/>
              </a:spcBef>
            </a:pPr>
            <a:endParaRPr lang="es-MX" dirty="0">
              <a:latin typeface="Calibri" panose="020F0502020204030204" pitchFamily="34" charset="0"/>
            </a:endParaRPr>
          </a:p>
          <a:p>
            <a:pPr marL="0" algn="just" fontAlgn="ctr">
              <a:lnSpc>
                <a:spcPct val="115000"/>
              </a:lnSpc>
              <a:spcBef>
                <a:spcPts val="0"/>
              </a:spcBef>
            </a:pPr>
            <a:r>
              <a:rPr lang="es-MX"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EL PROMEDIO DE LAS UNIDADES</a:t>
            </a:r>
            <a:endParaRPr lang="es-MX" dirty="0" smtClean="0">
              <a:latin typeface="Calibri" panose="020F0502020204030204" pitchFamily="34" charset="0"/>
            </a:endParaRPr>
          </a:p>
          <a:p>
            <a:pPr marL="0" algn="ctr" fontAlgn="ctr">
              <a:lnSpc>
                <a:spcPct val="115000"/>
              </a:lnSpc>
              <a:spcBef>
                <a:spcPts val="0"/>
              </a:spcBef>
            </a:pPr>
            <a:r>
              <a:rPr lang="es-MX" dirty="0" smtClean="0">
                <a:solidFill>
                  <a:srgbClr val="000000"/>
                </a:solidFill>
                <a:latin typeface="Calibri" panose="020F0502020204030204" pitchFamily="34" charset="0"/>
              </a:rPr>
              <a:t>50%</a:t>
            </a:r>
            <a:endParaRPr lang="es-MX" dirty="0" smtClean="0">
              <a:latin typeface="Calibri" panose="020F0502020204030204" pitchFamily="34" charset="0"/>
            </a:endParaRPr>
          </a:p>
          <a:p>
            <a:pPr marL="0" algn="ctr" fontAlgn="ctr">
              <a:lnSpc>
                <a:spcPct val="115000"/>
              </a:lnSpc>
              <a:spcBef>
                <a:spcPts val="0"/>
              </a:spcBef>
            </a:pPr>
            <a:r>
              <a:rPr lang="es-MX" dirty="0" smtClean="0">
                <a:solidFill>
                  <a:srgbClr val="000000"/>
                </a:solidFill>
                <a:latin typeface="Calibri" panose="020F0502020204030204" pitchFamily="34" charset="0"/>
              </a:rPr>
              <a:t> </a:t>
            </a:r>
            <a:endParaRPr lang="es-MX" dirty="0" smtClean="0">
              <a:latin typeface="Calibri" panose="020F0502020204030204" pitchFamily="34" charset="0"/>
            </a:endParaRPr>
          </a:p>
          <a:p>
            <a:pPr marL="0" algn="just" fontAlgn="ctr">
              <a:lnSpc>
                <a:spcPct val="115000"/>
              </a:lnSpc>
              <a:spcBef>
                <a:spcPts val="0"/>
              </a:spcBef>
            </a:pPr>
            <a:r>
              <a:rPr lang="es-MX" b="1" dirty="0" smtClean="0">
                <a:solidFill>
                  <a:srgbClr val="000000"/>
                </a:solidFill>
                <a:latin typeface="Calibri" panose="020F0502020204030204" pitchFamily="34" charset="0"/>
              </a:rPr>
              <a:t>EVIDENCIA FINAL DEL CURSO</a:t>
            </a:r>
            <a:endParaRPr lang="es-MX" dirty="0" smtClean="0">
              <a:latin typeface="Calibri" panose="020F0502020204030204" pitchFamily="34" charset="0"/>
            </a:endParaRPr>
          </a:p>
          <a:p>
            <a:pPr marL="0" algn="ctr" fontAlgn="ctr">
              <a:lnSpc>
                <a:spcPct val="115000"/>
              </a:lnSpc>
              <a:spcBef>
                <a:spcPts val="0"/>
              </a:spcBef>
            </a:pPr>
            <a:r>
              <a:rPr lang="es-MX" dirty="0" smtClean="0">
                <a:solidFill>
                  <a:srgbClr val="000000"/>
                </a:solidFill>
                <a:latin typeface="Calibri" panose="020F0502020204030204" pitchFamily="34" charset="0"/>
              </a:rPr>
              <a:t>50 %</a:t>
            </a:r>
            <a:endParaRPr lang="es-MX" dirty="0" smtClean="0">
              <a:latin typeface="Calibri" panose="020F0502020204030204" pitchFamily="34" charset="0"/>
            </a:endParaRPr>
          </a:p>
          <a:p>
            <a:pPr marL="0" algn="ctr" fontAlgn="ctr">
              <a:lnSpc>
                <a:spcPct val="115000"/>
              </a:lnSpc>
              <a:spcBef>
                <a:spcPts val="0"/>
              </a:spcBef>
            </a:pPr>
            <a:r>
              <a:rPr lang="es-MX" dirty="0" smtClean="0">
                <a:solidFill>
                  <a:srgbClr val="000000"/>
                </a:solidFill>
                <a:latin typeface="Calibri" panose="020F0502020204030204" pitchFamily="34" charset="0"/>
              </a:rPr>
              <a:t> </a:t>
            </a:r>
            <a:endParaRPr lang="es-MX" dirty="0" smtClean="0">
              <a:latin typeface="Calibri" panose="020F0502020204030204" pitchFamily="34" charset="0"/>
            </a:endParaRPr>
          </a:p>
          <a:p>
            <a:r>
              <a:rPr lang="es-MX" dirty="0" smtClean="0"/>
              <a:t>TOTAL 100% </a:t>
            </a:r>
            <a:endParaRPr lang="es-MX" dirty="0"/>
          </a:p>
        </p:txBody>
      </p:sp>
    </p:spTree>
    <p:extLst>
      <p:ext uri="{BB962C8B-B14F-4D97-AF65-F5344CB8AC3E}">
        <p14:creationId xmlns:p14="http://schemas.microsoft.com/office/powerpoint/2010/main" val="3905803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09598" y="609600"/>
            <a:ext cx="7207877" cy="691166"/>
          </a:xfrm>
        </p:spPr>
        <p:txBody>
          <a:bodyPr>
            <a:normAutofit/>
          </a:bodyPr>
          <a:lstStyle/>
          <a:p>
            <a:pPr algn="ctr"/>
            <a:r>
              <a:rPr lang="es-MX" sz="3100" dirty="0" smtClean="0"/>
              <a:t>REGLAMENTO INTERNO DEL SALÓN</a:t>
            </a:r>
            <a:r>
              <a:rPr lang="es-MX" dirty="0" smtClean="0"/>
              <a:t>.  </a:t>
            </a:r>
            <a:endParaRPr lang="es-MX" dirty="0"/>
          </a:p>
        </p:txBody>
      </p:sp>
      <p:sp>
        <p:nvSpPr>
          <p:cNvPr id="5" name="Rectángulo 4"/>
          <p:cNvSpPr/>
          <p:nvPr/>
        </p:nvSpPr>
        <p:spPr>
          <a:xfrm>
            <a:off x="257577" y="1637180"/>
            <a:ext cx="8397026" cy="4703595"/>
          </a:xfrm>
          <a:prstGeom prst="rect">
            <a:avLst/>
          </a:prstGeom>
        </p:spPr>
        <p:txBody>
          <a:bodyPr wrap="square">
            <a:spAutoFit/>
          </a:bodyPr>
          <a:lstStyle/>
          <a:p>
            <a:pPr>
              <a:lnSpc>
                <a:spcPct val="115000"/>
              </a:lnSpc>
              <a:spcAft>
                <a:spcPts val="0"/>
              </a:spcAft>
            </a:pPr>
            <a:r>
              <a:rPr lang="es-MX" sz="2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La buena actitud, disposición, respeto y atención, serán determinantes para la aprobación de los cursos.</a:t>
            </a:r>
          </a:p>
          <a:p>
            <a:pPr>
              <a:lnSpc>
                <a:spcPct val="115000"/>
              </a:lnSpc>
              <a:spcAft>
                <a:spcPts val="1000"/>
              </a:spcAft>
            </a:pPr>
            <a:r>
              <a:rPr lang="es-MX"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Colaborar para lograr un ambiente que promueva el orden y la atención dentro de las sesiones de trabajo.</a:t>
            </a:r>
            <a:endParaRPr lang="es-MX" sz="2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MX"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Los teléfonos celulares o cualquier otro aparato similar deberán permanecer desactivados. Asimismo, no está permitida la utilización de otros materiales ajenos a la clase que distraigan la atención (revistas, libros, artículos de uso personal y otros)</a:t>
            </a:r>
            <a:endParaRPr lang="es-MX" sz="2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MX"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El no respetar esta norma tendrá como consecuencia recoger el distractor y entregarlo al Área de Enlace Organizacional, y   devolviéndosele un mes después.</a:t>
            </a:r>
            <a:endParaRPr lang="es-MX" sz="2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MX"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Queda prohibido introducir y consumir alimentos dentro del salón de clases.</a:t>
            </a:r>
            <a:endParaRPr lang="es-MX" sz="20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4801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xmlns="" id="{41615DCF-3477-47B3-96AA-3352328F6F1A}"/>
              </a:ext>
            </a:extLst>
          </p:cNvPr>
          <p:cNvGrpSpPr/>
          <p:nvPr/>
        </p:nvGrpSpPr>
        <p:grpSpPr>
          <a:xfrm>
            <a:off x="3238093" y="-41159"/>
            <a:ext cx="6244576" cy="7000765"/>
            <a:chOff x="3238093" y="-41159"/>
            <a:chExt cx="6244576" cy="7000765"/>
          </a:xfrm>
        </p:grpSpPr>
        <p:sp>
          <p:nvSpPr>
            <p:cNvPr id="4" name="Rectángulo 3"/>
            <p:cNvSpPr/>
            <p:nvPr/>
          </p:nvSpPr>
          <p:spPr>
            <a:xfrm>
              <a:off x="6109755" y="304804"/>
              <a:ext cx="3372914" cy="6654802"/>
            </a:xfrm>
            <a:prstGeom prst="rect">
              <a:avLst/>
            </a:prstGeom>
            <a:solidFill>
              <a:schemeClr val="bg1"/>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3693024" y="-41159"/>
              <a:ext cx="1535164" cy="561692"/>
            </a:xfrm>
            <a:prstGeom prst="rect">
              <a:avLst/>
            </a:prstGeom>
            <a:noFill/>
          </p:spPr>
          <p:txBody>
            <a:bodyPr wrap="none" lIns="68580" tIns="34290" rIns="68580" bIns="34290">
              <a:spAutoFit/>
            </a:bodyPr>
            <a:lstStyle/>
            <a:p>
              <a:pPr algn="ctr"/>
              <a:r>
                <a:rPr lang="es-ES" sz="3200" spc="38" dirty="0">
                  <a:ln w="0">
                    <a:solidFill>
                      <a:schemeClr val="bg2">
                        <a:lumMod val="50000"/>
                      </a:schemeClr>
                    </a:solidFill>
                  </a:ln>
                  <a:solidFill>
                    <a:schemeClr val="bg2"/>
                  </a:solidFill>
                  <a:effectLst>
                    <a:innerShdw blurRad="63500" dist="50800" dir="13500000">
                      <a:srgbClr val="000000">
                        <a:alpha val="50000"/>
                      </a:srgbClr>
                    </a:innerShdw>
                  </a:effectLst>
                </a:rPr>
                <a:t>Horario</a:t>
              </a:r>
            </a:p>
          </p:txBody>
        </p:sp>
        <p:sp>
          <p:nvSpPr>
            <p:cNvPr id="6" name="Rectángulo 5">
              <a:extLst>
                <a:ext uri="{FF2B5EF4-FFF2-40B4-BE49-F238E27FC236}">
                  <a16:creationId xmlns:a16="http://schemas.microsoft.com/office/drawing/2014/main" xmlns="" id="{9EDA7F32-0DC4-4FF3-A017-6B92A15D2739}"/>
                </a:ext>
              </a:extLst>
            </p:cNvPr>
            <p:cNvSpPr/>
            <p:nvPr/>
          </p:nvSpPr>
          <p:spPr>
            <a:xfrm>
              <a:off x="5953539" y="2474843"/>
              <a:ext cx="1222513" cy="159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xmlns="" id="{2EEE1B5F-1005-4D9E-B61F-B992FDDB96B4}"/>
                </a:ext>
              </a:extLst>
            </p:cNvPr>
            <p:cNvSpPr/>
            <p:nvPr/>
          </p:nvSpPr>
          <p:spPr>
            <a:xfrm>
              <a:off x="3238093" y="3829878"/>
              <a:ext cx="1222513" cy="159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xmlns="" id="{EF87D846-1CC6-4ADE-A2B1-C5EE01B41A6E}"/>
                </a:ext>
              </a:extLst>
            </p:cNvPr>
            <p:cNvSpPr/>
            <p:nvPr/>
          </p:nvSpPr>
          <p:spPr>
            <a:xfrm>
              <a:off x="3283456" y="4264651"/>
              <a:ext cx="1222513" cy="159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a:extLst>
                <a:ext uri="{FF2B5EF4-FFF2-40B4-BE49-F238E27FC236}">
                  <a16:creationId xmlns:a16="http://schemas.microsoft.com/office/drawing/2014/main" xmlns="" id="{D45F7CE1-0864-4B26-8318-6FCDBCA6360D}"/>
                </a:ext>
              </a:extLst>
            </p:cNvPr>
            <p:cNvSpPr/>
            <p:nvPr/>
          </p:nvSpPr>
          <p:spPr>
            <a:xfrm>
              <a:off x="3248031" y="4709363"/>
              <a:ext cx="1222513" cy="159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aphicFrame>
        <p:nvGraphicFramePr>
          <p:cNvPr id="3" name="Tabla 2"/>
          <p:cNvGraphicFramePr>
            <a:graphicFrameLocks noGrp="1"/>
          </p:cNvGraphicFramePr>
          <p:nvPr>
            <p:extLst>
              <p:ext uri="{D42A27DB-BD31-4B8C-83A1-F6EECF244321}">
                <p14:modId xmlns:p14="http://schemas.microsoft.com/office/powerpoint/2010/main" val="145386035"/>
              </p:ext>
            </p:extLst>
          </p:nvPr>
        </p:nvGraphicFramePr>
        <p:xfrm>
          <a:off x="285750" y="482437"/>
          <a:ext cx="8610599" cy="5480213"/>
        </p:xfrm>
        <a:graphic>
          <a:graphicData uri="http://schemas.openxmlformats.org/drawingml/2006/table">
            <a:tbl>
              <a:tblPr firstRow="1" firstCol="1" lastRow="1" lastCol="1" bandRow="1" bandCol="1">
                <a:tableStyleId>{5C22544A-7EE6-4342-B048-85BDC9FD1C3A}</a:tableStyleId>
              </a:tblPr>
              <a:tblGrid>
                <a:gridCol w="1440024"/>
                <a:gridCol w="1434115"/>
                <a:gridCol w="1434115"/>
                <a:gridCol w="1434115"/>
                <a:gridCol w="1434115"/>
                <a:gridCol w="1434115"/>
              </a:tblGrid>
              <a:tr h="393765">
                <a:tc>
                  <a:txBody>
                    <a:bodyPr/>
                    <a:lstStyle/>
                    <a:p>
                      <a:pPr>
                        <a:spcBef>
                          <a:spcPts val="10"/>
                        </a:spcBef>
                        <a:spcAft>
                          <a:spcPts val="0"/>
                        </a:spcAft>
                      </a:pPr>
                      <a:r>
                        <a:rPr lang="es-ES" sz="900" dirty="0">
                          <a:effectLst/>
                        </a:rPr>
                        <a:t> </a:t>
                      </a:r>
                      <a:endParaRPr lang="es-MX" sz="700" dirty="0">
                        <a:effectLst/>
                      </a:endParaRPr>
                    </a:p>
                    <a:p>
                      <a:pPr marL="290830" marR="259715" algn="ctr">
                        <a:spcAft>
                          <a:spcPts val="0"/>
                        </a:spcAft>
                      </a:pPr>
                      <a:r>
                        <a:rPr lang="es-ES" sz="1000" spc="-20" dirty="0">
                          <a:effectLst/>
                        </a:rPr>
                        <a:t>Hora</a:t>
                      </a:r>
                      <a:endParaRPr lang="es-MX" sz="700" dirty="0">
                        <a:effectLst/>
                        <a:latin typeface="Arial" panose="020B0604020202020204" pitchFamily="34" charset="0"/>
                        <a:ea typeface="Arial" panose="020B0604020202020204" pitchFamily="34" charset="0"/>
                      </a:endParaRPr>
                    </a:p>
                  </a:txBody>
                  <a:tcPr marL="0" marR="0" marT="0" marB="0"/>
                </a:tc>
                <a:tc>
                  <a:txBody>
                    <a:bodyPr/>
                    <a:lstStyle/>
                    <a:p>
                      <a:pPr>
                        <a:spcBef>
                          <a:spcPts val="10"/>
                        </a:spcBef>
                        <a:spcAft>
                          <a:spcPts val="0"/>
                        </a:spcAft>
                      </a:pPr>
                      <a:r>
                        <a:rPr lang="es-ES" sz="900">
                          <a:effectLst/>
                        </a:rPr>
                        <a:t> </a:t>
                      </a:r>
                      <a:endParaRPr lang="es-MX" sz="700">
                        <a:effectLst/>
                      </a:endParaRPr>
                    </a:p>
                    <a:p>
                      <a:pPr marL="491490">
                        <a:spcAft>
                          <a:spcPts val="0"/>
                        </a:spcAft>
                      </a:pPr>
                      <a:r>
                        <a:rPr lang="es-ES" sz="1000" spc="-10">
                          <a:effectLst/>
                        </a:rPr>
                        <a:t>Lunes</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Bef>
                          <a:spcPts val="10"/>
                        </a:spcBef>
                        <a:spcAft>
                          <a:spcPts val="0"/>
                        </a:spcAft>
                      </a:pPr>
                      <a:r>
                        <a:rPr lang="es-ES" sz="900" dirty="0">
                          <a:effectLst/>
                        </a:rPr>
                        <a:t> </a:t>
                      </a:r>
                      <a:endParaRPr lang="es-MX" sz="700" dirty="0">
                        <a:effectLst/>
                      </a:endParaRPr>
                    </a:p>
                    <a:p>
                      <a:pPr marL="24130" algn="ctr">
                        <a:spcAft>
                          <a:spcPts val="0"/>
                        </a:spcAft>
                      </a:pPr>
                      <a:r>
                        <a:rPr lang="es-ES" sz="1000" spc="-10" dirty="0">
                          <a:effectLst/>
                        </a:rPr>
                        <a:t>Martes</a:t>
                      </a:r>
                      <a:endParaRPr lang="es-MX" sz="700" dirty="0">
                        <a:effectLst/>
                        <a:latin typeface="Arial" panose="020B0604020202020204" pitchFamily="34" charset="0"/>
                        <a:ea typeface="Arial" panose="020B0604020202020204" pitchFamily="34" charset="0"/>
                      </a:endParaRPr>
                    </a:p>
                  </a:txBody>
                  <a:tcPr marL="0" marR="0" marT="0" marB="0"/>
                </a:tc>
                <a:tc>
                  <a:txBody>
                    <a:bodyPr/>
                    <a:lstStyle/>
                    <a:p>
                      <a:pPr>
                        <a:spcBef>
                          <a:spcPts val="10"/>
                        </a:spcBef>
                        <a:spcAft>
                          <a:spcPts val="0"/>
                        </a:spcAft>
                      </a:pPr>
                      <a:r>
                        <a:rPr lang="es-ES" sz="900">
                          <a:effectLst/>
                        </a:rPr>
                        <a:t> </a:t>
                      </a:r>
                      <a:endParaRPr lang="es-MX" sz="700">
                        <a:effectLst/>
                      </a:endParaRPr>
                    </a:p>
                    <a:p>
                      <a:pPr marL="333375">
                        <a:spcAft>
                          <a:spcPts val="0"/>
                        </a:spcAft>
                      </a:pPr>
                      <a:r>
                        <a:rPr lang="es-ES" sz="1000" spc="-10">
                          <a:effectLst/>
                        </a:rPr>
                        <a:t>Miércoles</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Bef>
                          <a:spcPts val="10"/>
                        </a:spcBef>
                        <a:spcAft>
                          <a:spcPts val="0"/>
                        </a:spcAft>
                      </a:pPr>
                      <a:r>
                        <a:rPr lang="es-ES" sz="900">
                          <a:effectLst/>
                        </a:rPr>
                        <a:t> </a:t>
                      </a:r>
                      <a:endParaRPr lang="es-MX" sz="700">
                        <a:effectLst/>
                      </a:endParaRPr>
                    </a:p>
                    <a:p>
                      <a:pPr marL="445770">
                        <a:spcAft>
                          <a:spcPts val="0"/>
                        </a:spcAft>
                      </a:pPr>
                      <a:r>
                        <a:rPr lang="es-ES" sz="1000" spc="-10">
                          <a:effectLst/>
                        </a:rPr>
                        <a:t>Jueves</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Bef>
                          <a:spcPts val="10"/>
                        </a:spcBef>
                        <a:spcAft>
                          <a:spcPts val="0"/>
                        </a:spcAft>
                      </a:pPr>
                      <a:r>
                        <a:rPr lang="es-ES" sz="900">
                          <a:effectLst/>
                        </a:rPr>
                        <a:t> </a:t>
                      </a:r>
                      <a:endParaRPr lang="es-MX" sz="700">
                        <a:effectLst/>
                      </a:endParaRPr>
                    </a:p>
                    <a:p>
                      <a:pPr marL="22860" algn="ctr">
                        <a:spcAft>
                          <a:spcPts val="0"/>
                        </a:spcAft>
                      </a:pPr>
                      <a:r>
                        <a:rPr lang="es-ES" sz="1000" spc="-10">
                          <a:effectLst/>
                        </a:rPr>
                        <a:t>Viernes</a:t>
                      </a:r>
                      <a:endParaRPr lang="es-MX" sz="700">
                        <a:effectLst/>
                        <a:latin typeface="Arial" panose="020B0604020202020204" pitchFamily="34" charset="0"/>
                        <a:ea typeface="Arial" panose="020B0604020202020204" pitchFamily="34" charset="0"/>
                      </a:endParaRPr>
                    </a:p>
                  </a:txBody>
                  <a:tcPr marL="0" marR="0" marT="0" marB="0"/>
                </a:tc>
              </a:tr>
              <a:tr h="388964">
                <a:tc>
                  <a:txBody>
                    <a:bodyPr/>
                    <a:lstStyle/>
                    <a:p>
                      <a:endParaRPr lang="es-MX" dirty="0"/>
                    </a:p>
                  </a:txBody>
                  <a:tcPr marL="0" marR="0" marT="0" marB="0"/>
                </a:tc>
                <a:tc>
                  <a:txBody>
                    <a:bodyPr/>
                    <a:lstStyle/>
                    <a:p>
                      <a:endParaRPr lang="es-MX" dirty="0"/>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r>
              <a:tr h="388964">
                <a:tc>
                  <a:txBody>
                    <a:bodyPr/>
                    <a:lstStyle/>
                    <a:p>
                      <a:pPr>
                        <a:spcBef>
                          <a:spcPts val="35"/>
                        </a:spcBef>
                        <a:spcAft>
                          <a:spcPts val="0"/>
                        </a:spcAft>
                      </a:pPr>
                      <a:r>
                        <a:rPr lang="es-ES" sz="800">
                          <a:effectLst/>
                        </a:rPr>
                        <a:t> </a:t>
                      </a:r>
                      <a:endParaRPr lang="es-MX" sz="700">
                        <a:effectLst/>
                      </a:endParaRPr>
                    </a:p>
                    <a:p>
                      <a:pPr marL="290830" marR="259715" algn="ctr">
                        <a:spcAft>
                          <a:spcPts val="0"/>
                        </a:spcAft>
                      </a:pPr>
                      <a:r>
                        <a:rPr lang="es-ES" sz="900">
                          <a:effectLst/>
                        </a:rPr>
                        <a:t>07:45-</a:t>
                      </a:r>
                      <a:r>
                        <a:rPr lang="es-ES" sz="900" spc="-10">
                          <a:effectLst/>
                        </a:rPr>
                        <a:t>08:30</a:t>
                      </a:r>
                      <a:endParaRPr lang="es-MX" sz="700">
                        <a:effectLst/>
                        <a:latin typeface="Arial" panose="020B0604020202020204" pitchFamily="34" charset="0"/>
                        <a:ea typeface="Arial" panose="020B0604020202020204" pitchFamily="34" charset="0"/>
                      </a:endParaRPr>
                    </a:p>
                  </a:txBody>
                  <a:tcPr marL="0" marR="0" marT="0" marB="0"/>
                </a:tc>
                <a:tc>
                  <a:txBody>
                    <a:bodyPr/>
                    <a:lstStyle/>
                    <a:p>
                      <a:pPr marL="22860" algn="ctr">
                        <a:lnSpc>
                          <a:spcPts val="820"/>
                        </a:lnSpc>
                        <a:spcAft>
                          <a:spcPts val="0"/>
                        </a:spcAft>
                      </a:pPr>
                      <a:r>
                        <a:rPr lang="es-ES" sz="500" dirty="0">
                          <a:effectLst/>
                        </a:rPr>
                        <a:t> </a:t>
                      </a:r>
                      <a:endParaRPr lang="es-MX" sz="700" dirty="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dirty="0">
                          <a:effectLst/>
                        </a:rPr>
                        <a:t> </a:t>
                      </a:r>
                      <a:endParaRPr lang="es-MX" sz="700" dirty="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marL="22860" algn="ctr">
                        <a:lnSpc>
                          <a:spcPts val="820"/>
                        </a:lnSpc>
                        <a:spcAft>
                          <a:spcPts val="0"/>
                        </a:spcAft>
                      </a:pPr>
                      <a:r>
                        <a:rPr lang="es-ES" sz="500">
                          <a:effectLst/>
                        </a:rPr>
                        <a:t> </a:t>
                      </a:r>
                      <a:endParaRPr lang="es-MX" sz="700">
                        <a:effectLst/>
                        <a:latin typeface="Arial" panose="020B0604020202020204" pitchFamily="34" charset="0"/>
                        <a:ea typeface="Arial" panose="020B0604020202020204" pitchFamily="34" charset="0"/>
                      </a:endParaRPr>
                    </a:p>
                  </a:txBody>
                  <a:tcPr marL="0" marR="0" marT="0" marB="0"/>
                </a:tc>
              </a:tr>
              <a:tr h="388964">
                <a:tc>
                  <a:txBody>
                    <a:bodyPr/>
                    <a:lstStyle/>
                    <a:p>
                      <a:pPr>
                        <a:spcBef>
                          <a:spcPts val="35"/>
                        </a:spcBef>
                        <a:spcAft>
                          <a:spcPts val="0"/>
                        </a:spcAft>
                      </a:pPr>
                      <a:r>
                        <a:rPr lang="es-ES" sz="800">
                          <a:effectLst/>
                        </a:rPr>
                        <a:t> </a:t>
                      </a:r>
                      <a:endParaRPr lang="es-MX" sz="700">
                        <a:effectLst/>
                      </a:endParaRPr>
                    </a:p>
                    <a:p>
                      <a:pPr marL="290830" marR="259715" algn="ctr">
                        <a:spcAft>
                          <a:spcPts val="0"/>
                        </a:spcAft>
                      </a:pPr>
                      <a:r>
                        <a:rPr lang="es-ES" sz="900">
                          <a:effectLst/>
                        </a:rPr>
                        <a:t>08:30-</a:t>
                      </a:r>
                      <a:r>
                        <a:rPr lang="es-ES" sz="900" spc="-10">
                          <a:effectLst/>
                        </a:rPr>
                        <a:t>09:15</a:t>
                      </a:r>
                      <a:endParaRPr lang="es-MX" sz="700">
                        <a:effectLst/>
                        <a:latin typeface="Arial" panose="020B0604020202020204" pitchFamily="34" charset="0"/>
                        <a:ea typeface="Arial" panose="020B0604020202020204" pitchFamily="34" charset="0"/>
                      </a:endParaRPr>
                    </a:p>
                  </a:txBody>
                  <a:tcPr marL="0" marR="0" marT="0" marB="0"/>
                </a:tc>
                <a:tc>
                  <a:txBody>
                    <a:bodyPr/>
                    <a:lstStyle/>
                    <a:p>
                      <a:pPr marL="22860" algn="ctr">
                        <a:lnSpc>
                          <a:spcPts val="820"/>
                        </a:lnSpc>
                        <a:spcAft>
                          <a:spcPts val="0"/>
                        </a:spcAft>
                      </a:pPr>
                      <a:r>
                        <a:rPr lang="es-ES" sz="5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dirty="0">
                          <a:effectLst/>
                        </a:rPr>
                        <a:t> </a:t>
                      </a:r>
                      <a:endParaRPr lang="es-MX" sz="700" dirty="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marL="22860" algn="ctr">
                        <a:lnSpc>
                          <a:spcPts val="820"/>
                        </a:lnSpc>
                        <a:spcAft>
                          <a:spcPts val="0"/>
                        </a:spcAft>
                      </a:pPr>
                      <a:r>
                        <a:rPr lang="es-ES" sz="500">
                          <a:effectLst/>
                        </a:rPr>
                        <a:t> </a:t>
                      </a:r>
                      <a:endParaRPr lang="es-MX" sz="700">
                        <a:effectLst/>
                        <a:latin typeface="Arial" panose="020B0604020202020204" pitchFamily="34" charset="0"/>
                        <a:ea typeface="Arial" panose="020B0604020202020204" pitchFamily="34" charset="0"/>
                      </a:endParaRPr>
                    </a:p>
                  </a:txBody>
                  <a:tcPr marL="0" marR="0" marT="0" marB="0"/>
                </a:tc>
              </a:tr>
              <a:tr h="529495">
                <a:tc>
                  <a:txBody>
                    <a:bodyPr/>
                    <a:lstStyle/>
                    <a:p>
                      <a:pPr>
                        <a:spcBef>
                          <a:spcPts val="35"/>
                        </a:spcBef>
                        <a:spcAft>
                          <a:spcPts val="0"/>
                        </a:spcAft>
                      </a:pPr>
                      <a:r>
                        <a:rPr lang="es-ES" sz="800">
                          <a:effectLst/>
                        </a:rPr>
                        <a:t> </a:t>
                      </a:r>
                      <a:endParaRPr lang="es-MX" sz="700">
                        <a:effectLst/>
                      </a:endParaRPr>
                    </a:p>
                    <a:p>
                      <a:pPr marL="290830" marR="259715" algn="ctr">
                        <a:spcAft>
                          <a:spcPts val="0"/>
                        </a:spcAft>
                      </a:pPr>
                      <a:r>
                        <a:rPr lang="es-ES" sz="900">
                          <a:effectLst/>
                        </a:rPr>
                        <a:t>09:15-</a:t>
                      </a:r>
                      <a:r>
                        <a:rPr lang="es-ES" sz="900" spc="-10">
                          <a:effectLst/>
                        </a:rPr>
                        <a:t>10:00</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marL="25400" algn="ctr">
                        <a:lnSpc>
                          <a:spcPct val="86000"/>
                        </a:lnSpc>
                        <a:spcBef>
                          <a:spcPts val="135"/>
                        </a:spcBef>
                        <a:spcAft>
                          <a:spcPts val="0"/>
                        </a:spcAft>
                      </a:pPr>
                      <a:r>
                        <a:rPr lang="es-ES" sz="1000" dirty="0">
                          <a:effectLst/>
                          <a:latin typeface="Arial" panose="020B0604020202020204" pitchFamily="34" charset="0"/>
                          <a:cs typeface="Arial" panose="020B0604020202020204" pitchFamily="34" charset="0"/>
                        </a:rPr>
                        <a:t>EL</a:t>
                      </a:r>
                      <a:r>
                        <a:rPr lang="es-ES" sz="1000" spc="-50" dirty="0">
                          <a:effectLst/>
                          <a:latin typeface="Arial" panose="020B0604020202020204" pitchFamily="34" charset="0"/>
                          <a:cs typeface="Arial" panose="020B0604020202020204" pitchFamily="34" charset="0"/>
                        </a:rPr>
                        <a:t> </a:t>
                      </a:r>
                      <a:r>
                        <a:rPr lang="es-ES" sz="1000" dirty="0">
                          <a:effectLst/>
                          <a:latin typeface="Arial" panose="020B0604020202020204" pitchFamily="34" charset="0"/>
                          <a:cs typeface="Arial" panose="020B0604020202020204" pitchFamily="34" charset="0"/>
                        </a:rPr>
                        <a:t>SUJETO</a:t>
                      </a:r>
                      <a:r>
                        <a:rPr lang="es-ES" sz="1000" spc="-50" dirty="0">
                          <a:effectLst/>
                          <a:latin typeface="Arial" panose="020B0604020202020204" pitchFamily="34" charset="0"/>
                          <a:cs typeface="Arial" panose="020B0604020202020204" pitchFamily="34" charset="0"/>
                        </a:rPr>
                        <a:t> </a:t>
                      </a:r>
                      <a:r>
                        <a:rPr lang="es-ES" sz="1000" dirty="0">
                          <a:effectLst/>
                          <a:latin typeface="Arial" panose="020B0604020202020204" pitchFamily="34" charset="0"/>
                          <a:cs typeface="Arial" panose="020B0604020202020204" pitchFamily="34" charset="0"/>
                        </a:rPr>
                        <a:t>Y</a:t>
                      </a:r>
                      <a:r>
                        <a:rPr lang="es-ES" sz="1000" spc="-50" dirty="0">
                          <a:effectLst/>
                          <a:latin typeface="Arial" panose="020B0604020202020204" pitchFamily="34" charset="0"/>
                          <a:cs typeface="Arial" panose="020B0604020202020204" pitchFamily="34" charset="0"/>
                        </a:rPr>
                        <a:t> </a:t>
                      </a:r>
                      <a:r>
                        <a:rPr lang="es-ES" sz="1000" dirty="0">
                          <a:effectLst/>
                          <a:latin typeface="Arial" panose="020B0604020202020204" pitchFamily="34" charset="0"/>
                          <a:cs typeface="Arial" panose="020B0604020202020204" pitchFamily="34" charset="0"/>
                        </a:rPr>
                        <a:t>SU</a:t>
                      </a:r>
                      <a:r>
                        <a:rPr lang="es-ES" sz="1000" spc="-50" dirty="0">
                          <a:effectLst/>
                          <a:latin typeface="Arial" panose="020B0604020202020204" pitchFamily="34" charset="0"/>
                          <a:cs typeface="Arial" panose="020B0604020202020204" pitchFamily="34" charset="0"/>
                        </a:rPr>
                        <a:t> </a:t>
                      </a:r>
                      <a:r>
                        <a:rPr lang="es-ES" sz="1000" dirty="0">
                          <a:effectLst/>
                          <a:latin typeface="Arial" panose="020B0604020202020204" pitchFamily="34" charset="0"/>
                          <a:cs typeface="Arial" panose="020B0604020202020204" pitchFamily="34" charset="0"/>
                        </a:rPr>
                        <a:t>FORMACIÓN </a:t>
                      </a:r>
                      <a:r>
                        <a:rPr lang="es-ES" sz="1000" spc="-10" dirty="0">
                          <a:effectLst/>
                          <a:latin typeface="Arial" panose="020B0604020202020204" pitchFamily="34" charset="0"/>
                          <a:cs typeface="Arial" panose="020B0604020202020204" pitchFamily="34" charset="0"/>
                        </a:rPr>
                        <a:t>PROFESIONAL</a:t>
                      </a:r>
                      <a:endParaRPr lang="es-MX" sz="1000" dirty="0">
                        <a:effectLst/>
                        <a:latin typeface="Arial" panose="020B0604020202020204" pitchFamily="34" charset="0"/>
                        <a:cs typeface="Arial" panose="020B0604020202020204" pitchFamily="34" charset="0"/>
                      </a:endParaRPr>
                    </a:p>
                    <a:p>
                      <a:pPr marL="24130" algn="ctr">
                        <a:lnSpc>
                          <a:spcPts val="820"/>
                        </a:lnSpc>
                        <a:spcAft>
                          <a:spcPts val="0"/>
                        </a:spcAft>
                      </a:pPr>
                      <a:r>
                        <a:rPr lang="es-ES" sz="1000" dirty="0">
                          <a:effectLst/>
                          <a:latin typeface="Arial" panose="020B0604020202020204" pitchFamily="34" charset="0"/>
                          <a:cs typeface="Arial" panose="020B0604020202020204" pitchFamily="34" charset="0"/>
                        </a:rPr>
                        <a:t>1 </a:t>
                      </a:r>
                      <a:r>
                        <a:rPr lang="es-ES" sz="1000" spc="-50" dirty="0">
                          <a:effectLst/>
                          <a:latin typeface="Arial" panose="020B0604020202020204" pitchFamily="34" charset="0"/>
                          <a:cs typeface="Arial" panose="020B0604020202020204" pitchFamily="34" charset="0"/>
                        </a:rPr>
                        <a:t>B</a:t>
                      </a:r>
                      <a:endParaRPr lang="es-MX" sz="10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bg2">
                        <a:lumMod val="50000"/>
                      </a:schemeClr>
                    </a:solidFill>
                  </a:tcPr>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marL="22860" algn="ctr">
                        <a:spcBef>
                          <a:spcPts val="35"/>
                        </a:spcBef>
                        <a:spcAft>
                          <a:spcPts val="0"/>
                        </a:spcAft>
                      </a:pPr>
                      <a:r>
                        <a:rPr lang="es-ES" sz="500">
                          <a:effectLst/>
                        </a:rPr>
                        <a:t> </a:t>
                      </a:r>
                      <a:endParaRPr lang="es-MX" sz="700">
                        <a:effectLst/>
                        <a:latin typeface="Arial" panose="020B0604020202020204" pitchFamily="34" charset="0"/>
                        <a:ea typeface="Arial" panose="020B0604020202020204" pitchFamily="34" charset="0"/>
                      </a:endParaRPr>
                    </a:p>
                  </a:txBody>
                  <a:tcPr marL="0" marR="0" marT="0" marB="0"/>
                </a:tc>
              </a:tr>
              <a:tr h="529495">
                <a:tc>
                  <a:txBody>
                    <a:bodyPr/>
                    <a:lstStyle/>
                    <a:p>
                      <a:pPr>
                        <a:spcBef>
                          <a:spcPts val="35"/>
                        </a:spcBef>
                        <a:spcAft>
                          <a:spcPts val="0"/>
                        </a:spcAft>
                      </a:pPr>
                      <a:r>
                        <a:rPr lang="es-ES" sz="800" dirty="0">
                          <a:effectLst/>
                        </a:rPr>
                        <a:t> </a:t>
                      </a:r>
                      <a:endParaRPr lang="es-MX" sz="700" dirty="0">
                        <a:effectLst/>
                      </a:endParaRPr>
                    </a:p>
                    <a:p>
                      <a:pPr marL="290830" marR="259715" algn="ctr">
                        <a:spcAft>
                          <a:spcPts val="0"/>
                        </a:spcAft>
                      </a:pPr>
                      <a:r>
                        <a:rPr lang="es-ES" sz="900" dirty="0">
                          <a:effectLst/>
                        </a:rPr>
                        <a:t>10:00-</a:t>
                      </a:r>
                      <a:r>
                        <a:rPr lang="es-ES" sz="900" spc="-10" dirty="0">
                          <a:effectLst/>
                        </a:rPr>
                        <a:t>10:45</a:t>
                      </a:r>
                      <a:endParaRPr lang="es-MX" sz="700" dirty="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marL="25400" algn="ctr">
                        <a:lnSpc>
                          <a:spcPct val="86000"/>
                        </a:lnSpc>
                        <a:spcBef>
                          <a:spcPts val="135"/>
                        </a:spcBef>
                        <a:spcAft>
                          <a:spcPts val="0"/>
                        </a:spcAft>
                      </a:pPr>
                      <a:r>
                        <a:rPr lang="es-ES" sz="1000" dirty="0">
                          <a:effectLst/>
                          <a:latin typeface="Arial" panose="020B0604020202020204" pitchFamily="34" charset="0"/>
                          <a:cs typeface="Arial" panose="020B0604020202020204" pitchFamily="34" charset="0"/>
                        </a:rPr>
                        <a:t>EL</a:t>
                      </a:r>
                      <a:r>
                        <a:rPr lang="es-ES" sz="1000" spc="-50" dirty="0">
                          <a:effectLst/>
                          <a:latin typeface="Arial" panose="020B0604020202020204" pitchFamily="34" charset="0"/>
                          <a:cs typeface="Arial" panose="020B0604020202020204" pitchFamily="34" charset="0"/>
                        </a:rPr>
                        <a:t> </a:t>
                      </a:r>
                      <a:r>
                        <a:rPr lang="es-ES" sz="1000" dirty="0">
                          <a:effectLst/>
                          <a:latin typeface="Arial" panose="020B0604020202020204" pitchFamily="34" charset="0"/>
                          <a:cs typeface="Arial" panose="020B0604020202020204" pitchFamily="34" charset="0"/>
                        </a:rPr>
                        <a:t>SUJETO</a:t>
                      </a:r>
                      <a:r>
                        <a:rPr lang="es-ES" sz="1000" spc="-50" dirty="0">
                          <a:effectLst/>
                          <a:latin typeface="Arial" panose="020B0604020202020204" pitchFamily="34" charset="0"/>
                          <a:cs typeface="Arial" panose="020B0604020202020204" pitchFamily="34" charset="0"/>
                        </a:rPr>
                        <a:t> </a:t>
                      </a:r>
                      <a:r>
                        <a:rPr lang="es-ES" sz="1000" dirty="0">
                          <a:effectLst/>
                          <a:latin typeface="Arial" panose="020B0604020202020204" pitchFamily="34" charset="0"/>
                          <a:cs typeface="Arial" panose="020B0604020202020204" pitchFamily="34" charset="0"/>
                        </a:rPr>
                        <a:t>Y</a:t>
                      </a:r>
                      <a:r>
                        <a:rPr lang="es-ES" sz="1000" spc="-50" dirty="0">
                          <a:effectLst/>
                          <a:latin typeface="Arial" panose="020B0604020202020204" pitchFamily="34" charset="0"/>
                          <a:cs typeface="Arial" panose="020B0604020202020204" pitchFamily="34" charset="0"/>
                        </a:rPr>
                        <a:t> </a:t>
                      </a:r>
                      <a:r>
                        <a:rPr lang="es-ES" sz="1000" dirty="0">
                          <a:effectLst/>
                          <a:latin typeface="Arial" panose="020B0604020202020204" pitchFamily="34" charset="0"/>
                          <a:cs typeface="Arial" panose="020B0604020202020204" pitchFamily="34" charset="0"/>
                        </a:rPr>
                        <a:t>SU</a:t>
                      </a:r>
                      <a:r>
                        <a:rPr lang="es-ES" sz="1000" spc="-50" dirty="0">
                          <a:effectLst/>
                          <a:latin typeface="Arial" panose="020B0604020202020204" pitchFamily="34" charset="0"/>
                          <a:cs typeface="Arial" panose="020B0604020202020204" pitchFamily="34" charset="0"/>
                        </a:rPr>
                        <a:t> </a:t>
                      </a:r>
                      <a:r>
                        <a:rPr lang="es-ES" sz="1000" dirty="0">
                          <a:effectLst/>
                          <a:latin typeface="Arial" panose="020B0604020202020204" pitchFamily="34" charset="0"/>
                          <a:cs typeface="Arial" panose="020B0604020202020204" pitchFamily="34" charset="0"/>
                        </a:rPr>
                        <a:t>FORMACIÓN </a:t>
                      </a:r>
                      <a:r>
                        <a:rPr lang="es-ES" sz="1000" spc="-10" dirty="0">
                          <a:effectLst/>
                          <a:latin typeface="Arial" panose="020B0604020202020204" pitchFamily="34" charset="0"/>
                          <a:cs typeface="Arial" panose="020B0604020202020204" pitchFamily="34" charset="0"/>
                        </a:rPr>
                        <a:t>PROFESIONAL</a:t>
                      </a:r>
                      <a:endParaRPr lang="es-MX" sz="1000" dirty="0">
                        <a:effectLst/>
                        <a:latin typeface="Arial" panose="020B0604020202020204" pitchFamily="34" charset="0"/>
                        <a:cs typeface="Arial" panose="020B0604020202020204" pitchFamily="34" charset="0"/>
                      </a:endParaRPr>
                    </a:p>
                    <a:p>
                      <a:pPr marL="24130" algn="ctr">
                        <a:lnSpc>
                          <a:spcPts val="820"/>
                        </a:lnSpc>
                        <a:spcAft>
                          <a:spcPts val="0"/>
                        </a:spcAft>
                      </a:pPr>
                      <a:r>
                        <a:rPr lang="es-ES" sz="1000" dirty="0">
                          <a:effectLst/>
                          <a:latin typeface="Arial" panose="020B0604020202020204" pitchFamily="34" charset="0"/>
                          <a:cs typeface="Arial" panose="020B0604020202020204" pitchFamily="34" charset="0"/>
                        </a:rPr>
                        <a:t>1 </a:t>
                      </a:r>
                      <a:r>
                        <a:rPr lang="es-ES" sz="1000" spc="-50" dirty="0">
                          <a:effectLst/>
                          <a:latin typeface="Arial" panose="020B0604020202020204" pitchFamily="34" charset="0"/>
                          <a:cs typeface="Arial" panose="020B0604020202020204" pitchFamily="34" charset="0"/>
                        </a:rPr>
                        <a:t>B</a:t>
                      </a:r>
                      <a:endParaRPr lang="es-MX" sz="10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bg2">
                        <a:lumMod val="50000"/>
                      </a:schemeClr>
                    </a:solidFill>
                  </a:tcPr>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marL="22860">
                        <a:spcBef>
                          <a:spcPts val="35"/>
                        </a:spcBef>
                        <a:spcAft>
                          <a:spcPts val="0"/>
                        </a:spcAft>
                      </a:pPr>
                      <a:r>
                        <a:rPr lang="es-ES" sz="500">
                          <a:effectLst/>
                        </a:rPr>
                        <a:t> </a:t>
                      </a:r>
                      <a:endParaRPr lang="es-MX" sz="700">
                        <a:effectLst/>
                        <a:latin typeface="Arial" panose="020B0604020202020204" pitchFamily="34" charset="0"/>
                        <a:ea typeface="Arial" panose="020B0604020202020204" pitchFamily="34" charset="0"/>
                      </a:endParaRPr>
                    </a:p>
                  </a:txBody>
                  <a:tcPr marL="0" marR="0" marT="0" marB="0"/>
                </a:tc>
              </a:tr>
              <a:tr h="388964">
                <a:tc>
                  <a:txBody>
                    <a:bodyPr/>
                    <a:lstStyle/>
                    <a:p>
                      <a:pPr>
                        <a:spcBef>
                          <a:spcPts val="35"/>
                        </a:spcBef>
                        <a:spcAft>
                          <a:spcPts val="0"/>
                        </a:spcAft>
                      </a:pPr>
                      <a:r>
                        <a:rPr lang="es-ES" sz="800">
                          <a:effectLst/>
                        </a:rPr>
                        <a:t> </a:t>
                      </a:r>
                      <a:endParaRPr lang="es-MX" sz="700">
                        <a:effectLst/>
                      </a:endParaRPr>
                    </a:p>
                    <a:p>
                      <a:pPr marL="290830" marR="259715" algn="ctr">
                        <a:spcAft>
                          <a:spcPts val="0"/>
                        </a:spcAft>
                      </a:pPr>
                      <a:r>
                        <a:rPr lang="es-ES" sz="900">
                          <a:effectLst/>
                        </a:rPr>
                        <a:t>11:00-</a:t>
                      </a:r>
                      <a:r>
                        <a:rPr lang="es-ES" sz="900" spc="-10">
                          <a:effectLst/>
                        </a:rPr>
                        <a:t>11:45</a:t>
                      </a:r>
                      <a:endParaRPr lang="es-MX" sz="700">
                        <a:effectLst/>
                        <a:latin typeface="Arial" panose="020B0604020202020204" pitchFamily="34" charset="0"/>
                        <a:ea typeface="Arial" panose="020B0604020202020204" pitchFamily="34" charset="0"/>
                      </a:endParaRPr>
                    </a:p>
                  </a:txBody>
                  <a:tcPr marL="0" marR="0" marT="0" marB="0"/>
                </a:tc>
                <a:tc>
                  <a:txBody>
                    <a:bodyPr/>
                    <a:lstStyle/>
                    <a:p>
                      <a:pPr algn="ctr">
                        <a:spcAft>
                          <a:spcPts val="0"/>
                        </a:spcAft>
                      </a:pPr>
                      <a:r>
                        <a:rPr lang="es-ES" sz="1000">
                          <a:effectLst/>
                          <a:latin typeface="Arial" panose="020B0604020202020204" pitchFamily="34" charset="0"/>
                          <a:cs typeface="Arial" panose="020B0604020202020204" pitchFamily="34" charset="0"/>
                        </a:rPr>
                        <a:t>SEGUIMIENTO DE EGRESADOS</a:t>
                      </a:r>
                      <a:endParaRPr lang="es-MX" sz="10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24130" algn="ctr">
                        <a:spcBef>
                          <a:spcPts val="35"/>
                        </a:spcBef>
                        <a:spcAft>
                          <a:spcPts val="0"/>
                        </a:spcAft>
                      </a:pPr>
                      <a:r>
                        <a:rPr lang="es-ES" sz="1000">
                          <a:effectLst/>
                          <a:latin typeface="Arial" panose="020B0604020202020204" pitchFamily="34" charset="0"/>
                          <a:cs typeface="Arial" panose="020B0604020202020204" pitchFamily="34" charset="0"/>
                        </a:rPr>
                        <a:t>COLEGIADO DE </a:t>
                      </a:r>
                      <a:r>
                        <a:rPr lang="es-ES" sz="1000" spc="-10">
                          <a:effectLst/>
                          <a:latin typeface="Arial" panose="020B0604020202020204" pitchFamily="34" charset="0"/>
                          <a:cs typeface="Arial" panose="020B0604020202020204" pitchFamily="34" charset="0"/>
                        </a:rPr>
                        <a:t>PRIMERO</a:t>
                      </a:r>
                      <a:endParaRPr lang="es-MX" sz="10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r>
              <a:tr h="388964">
                <a:tc>
                  <a:txBody>
                    <a:bodyPr/>
                    <a:lstStyle/>
                    <a:p>
                      <a:pPr>
                        <a:spcBef>
                          <a:spcPts val="35"/>
                        </a:spcBef>
                        <a:spcAft>
                          <a:spcPts val="0"/>
                        </a:spcAft>
                      </a:pPr>
                      <a:r>
                        <a:rPr lang="es-ES" sz="800">
                          <a:effectLst/>
                        </a:rPr>
                        <a:t> </a:t>
                      </a:r>
                      <a:endParaRPr lang="es-MX" sz="700">
                        <a:effectLst/>
                      </a:endParaRPr>
                    </a:p>
                    <a:p>
                      <a:pPr marL="290830" marR="259715" algn="ctr">
                        <a:spcAft>
                          <a:spcPts val="0"/>
                        </a:spcAft>
                      </a:pPr>
                      <a:r>
                        <a:rPr lang="es-ES" sz="900">
                          <a:effectLst/>
                        </a:rPr>
                        <a:t>11:45-</a:t>
                      </a:r>
                      <a:r>
                        <a:rPr lang="es-ES" sz="900" spc="-10">
                          <a:effectLst/>
                        </a:rPr>
                        <a:t>12:30</a:t>
                      </a:r>
                      <a:endParaRPr lang="es-MX" sz="700">
                        <a:effectLst/>
                        <a:latin typeface="Arial" panose="020B0604020202020204" pitchFamily="34" charset="0"/>
                        <a:ea typeface="Arial" panose="020B0604020202020204" pitchFamily="34" charset="0"/>
                      </a:endParaRPr>
                    </a:p>
                  </a:txBody>
                  <a:tcPr marL="0" marR="0" marT="0" marB="0"/>
                </a:tc>
                <a:tc>
                  <a:txBody>
                    <a:bodyPr/>
                    <a:lstStyle/>
                    <a:p>
                      <a:pPr algn="ctr">
                        <a:spcAft>
                          <a:spcPts val="0"/>
                        </a:spcAft>
                      </a:pPr>
                      <a:r>
                        <a:rPr lang="es-ES" sz="1000">
                          <a:effectLst/>
                          <a:latin typeface="Arial" panose="020B0604020202020204" pitchFamily="34" charset="0"/>
                          <a:cs typeface="Arial" panose="020B0604020202020204" pitchFamily="34" charset="0"/>
                        </a:rPr>
                        <a:t>TUTORIA INDIVIDUAL</a:t>
                      </a:r>
                      <a:endParaRPr lang="es-MX" sz="10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24130" algn="ctr">
                        <a:spcBef>
                          <a:spcPts val="35"/>
                        </a:spcBef>
                        <a:spcAft>
                          <a:spcPts val="0"/>
                        </a:spcAft>
                      </a:pPr>
                      <a:r>
                        <a:rPr lang="es-ES" sz="1000">
                          <a:effectLst/>
                          <a:latin typeface="Arial" panose="020B0604020202020204" pitchFamily="34" charset="0"/>
                          <a:cs typeface="Arial" panose="020B0604020202020204" pitchFamily="34" charset="0"/>
                        </a:rPr>
                        <a:t>COLEGIADO DE </a:t>
                      </a:r>
                      <a:r>
                        <a:rPr lang="es-ES" sz="1000" spc="-10">
                          <a:effectLst/>
                          <a:latin typeface="Arial" panose="020B0604020202020204" pitchFamily="34" charset="0"/>
                          <a:cs typeface="Arial" panose="020B0604020202020204" pitchFamily="34" charset="0"/>
                        </a:rPr>
                        <a:t>PRIMERO</a:t>
                      </a:r>
                      <a:endParaRPr lang="es-MX" sz="10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r>
              <a:tr h="652355">
                <a:tc>
                  <a:txBody>
                    <a:bodyPr/>
                    <a:lstStyle/>
                    <a:p>
                      <a:pPr>
                        <a:spcBef>
                          <a:spcPts val="35"/>
                        </a:spcBef>
                        <a:spcAft>
                          <a:spcPts val="0"/>
                        </a:spcAft>
                      </a:pPr>
                      <a:r>
                        <a:rPr lang="es-ES" sz="800">
                          <a:effectLst/>
                        </a:rPr>
                        <a:t> </a:t>
                      </a:r>
                      <a:endParaRPr lang="es-MX" sz="700">
                        <a:effectLst/>
                      </a:endParaRPr>
                    </a:p>
                    <a:p>
                      <a:pPr marL="290830" marR="259715" algn="ctr">
                        <a:spcAft>
                          <a:spcPts val="0"/>
                        </a:spcAft>
                      </a:pPr>
                      <a:r>
                        <a:rPr lang="es-ES" sz="900">
                          <a:effectLst/>
                        </a:rPr>
                        <a:t>12:30-</a:t>
                      </a:r>
                      <a:r>
                        <a:rPr lang="es-ES" sz="900" spc="-10">
                          <a:effectLst/>
                        </a:rPr>
                        <a:t>13:15</a:t>
                      </a:r>
                      <a:endParaRPr lang="es-MX" sz="700">
                        <a:effectLst/>
                        <a:latin typeface="Arial" panose="020B0604020202020204" pitchFamily="34" charset="0"/>
                        <a:ea typeface="Arial" panose="020B0604020202020204" pitchFamily="34" charset="0"/>
                      </a:endParaRPr>
                    </a:p>
                  </a:txBody>
                  <a:tcPr marL="0" marR="0" marT="0" marB="0"/>
                </a:tc>
                <a:tc>
                  <a:txBody>
                    <a:bodyPr/>
                    <a:lstStyle/>
                    <a:p>
                      <a:pPr algn="ctr">
                        <a:spcAft>
                          <a:spcPts val="0"/>
                        </a:spcAft>
                      </a:pPr>
                      <a:r>
                        <a:rPr lang="es-ES" sz="1000">
                          <a:effectLst/>
                          <a:latin typeface="Arial" panose="020B0604020202020204" pitchFamily="34" charset="0"/>
                          <a:cs typeface="Arial" panose="020B0604020202020204" pitchFamily="34" charset="0"/>
                        </a:rPr>
                        <a:t>EL SUJETO Y SU FORMACION PROFESIONAL</a:t>
                      </a:r>
                      <a:endParaRPr lang="es-MX" sz="1000">
                        <a:effectLst/>
                        <a:latin typeface="Arial" panose="020B0604020202020204" pitchFamily="34" charset="0"/>
                        <a:cs typeface="Arial" panose="020B0604020202020204" pitchFamily="34" charset="0"/>
                      </a:endParaRPr>
                    </a:p>
                    <a:p>
                      <a:pPr algn="ctr">
                        <a:spcAft>
                          <a:spcPts val="0"/>
                        </a:spcAft>
                      </a:pPr>
                      <a:r>
                        <a:rPr lang="es-ES" sz="1000">
                          <a:effectLst/>
                          <a:latin typeface="Arial" panose="020B0604020202020204" pitchFamily="34" charset="0"/>
                          <a:cs typeface="Arial" panose="020B0604020202020204" pitchFamily="34" charset="0"/>
                        </a:rPr>
                        <a:t> 1 B</a:t>
                      </a:r>
                      <a:endParaRPr lang="es-MX" sz="1000">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bg2">
                        <a:lumMod val="50000"/>
                      </a:schemeClr>
                    </a:solidFill>
                  </a:tcPr>
                </a:tc>
                <a:tc>
                  <a:txBody>
                    <a:bodyPr/>
                    <a:lstStyle/>
                    <a:p>
                      <a:pPr marL="24130" algn="ctr">
                        <a:spcBef>
                          <a:spcPts val="35"/>
                        </a:spcBef>
                        <a:spcAft>
                          <a:spcPts val="0"/>
                        </a:spcAft>
                      </a:pPr>
                      <a:r>
                        <a:rPr lang="es-ES" sz="1000" dirty="0">
                          <a:effectLst/>
                          <a:latin typeface="Arial" panose="020B0604020202020204" pitchFamily="34" charset="0"/>
                          <a:cs typeface="Arial" panose="020B0604020202020204" pitchFamily="34" charset="0"/>
                        </a:rPr>
                        <a:t>COLEGIADO DE </a:t>
                      </a:r>
                      <a:r>
                        <a:rPr lang="es-ES" sz="1000" spc="-10" dirty="0">
                          <a:effectLst/>
                          <a:latin typeface="Arial" panose="020B0604020202020204" pitchFamily="34" charset="0"/>
                          <a:cs typeface="Arial" panose="020B0604020202020204" pitchFamily="34" charset="0"/>
                        </a:rPr>
                        <a:t>PRIMERO</a:t>
                      </a:r>
                      <a:endParaRPr lang="es-MX" sz="10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r>
              <a:tr h="652355">
                <a:tc>
                  <a:txBody>
                    <a:bodyPr/>
                    <a:lstStyle/>
                    <a:p>
                      <a:pPr>
                        <a:spcBef>
                          <a:spcPts val="35"/>
                        </a:spcBef>
                        <a:spcAft>
                          <a:spcPts val="0"/>
                        </a:spcAft>
                      </a:pPr>
                      <a:r>
                        <a:rPr lang="es-ES" sz="800">
                          <a:effectLst/>
                        </a:rPr>
                        <a:t> </a:t>
                      </a:r>
                      <a:endParaRPr lang="es-MX" sz="700">
                        <a:effectLst/>
                      </a:endParaRPr>
                    </a:p>
                    <a:p>
                      <a:pPr marL="290830" marR="259715" algn="ctr">
                        <a:spcAft>
                          <a:spcPts val="0"/>
                        </a:spcAft>
                      </a:pPr>
                      <a:r>
                        <a:rPr lang="es-ES" sz="900">
                          <a:effectLst/>
                        </a:rPr>
                        <a:t>13:15-</a:t>
                      </a:r>
                      <a:r>
                        <a:rPr lang="es-ES" sz="900" spc="-10">
                          <a:effectLst/>
                        </a:rPr>
                        <a:t>14:00</a:t>
                      </a:r>
                      <a:endParaRPr lang="es-MX" sz="700">
                        <a:effectLst/>
                        <a:latin typeface="Arial" panose="020B0604020202020204" pitchFamily="34" charset="0"/>
                        <a:ea typeface="Arial" panose="020B0604020202020204" pitchFamily="34" charset="0"/>
                      </a:endParaRPr>
                    </a:p>
                  </a:txBody>
                  <a:tcPr marL="0" marR="0" marT="0" marB="0"/>
                </a:tc>
                <a:tc>
                  <a:txBody>
                    <a:bodyPr/>
                    <a:lstStyle/>
                    <a:p>
                      <a:pPr algn="ctr">
                        <a:spcAft>
                          <a:spcPts val="0"/>
                        </a:spcAft>
                      </a:pPr>
                      <a:r>
                        <a:rPr lang="es-ES" sz="1000" dirty="0">
                          <a:effectLst/>
                          <a:latin typeface="Arial" panose="020B0604020202020204" pitchFamily="34" charset="0"/>
                          <a:cs typeface="Arial" panose="020B0604020202020204" pitchFamily="34" charset="0"/>
                        </a:rPr>
                        <a:t>EL SUJETO Y SU FORMACION PROFESIONAL</a:t>
                      </a:r>
                      <a:endParaRPr lang="es-MX" sz="1000" dirty="0">
                        <a:effectLst/>
                        <a:latin typeface="Arial" panose="020B0604020202020204" pitchFamily="34" charset="0"/>
                        <a:cs typeface="Arial" panose="020B0604020202020204" pitchFamily="34" charset="0"/>
                      </a:endParaRPr>
                    </a:p>
                    <a:p>
                      <a:pPr algn="ctr">
                        <a:spcAft>
                          <a:spcPts val="0"/>
                        </a:spcAft>
                      </a:pPr>
                      <a:r>
                        <a:rPr lang="es-ES" sz="1000" dirty="0">
                          <a:effectLst/>
                          <a:latin typeface="Arial" panose="020B0604020202020204" pitchFamily="34" charset="0"/>
                          <a:cs typeface="Arial" panose="020B0604020202020204" pitchFamily="34" charset="0"/>
                        </a:rPr>
                        <a:t> 1 B</a:t>
                      </a:r>
                      <a:endParaRPr lang="es-MX" sz="10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solidFill>
                      <a:schemeClr val="bg2">
                        <a:lumMod val="50000"/>
                      </a:schemeClr>
                    </a:solidFill>
                  </a:tcPr>
                </a:tc>
                <a:tc>
                  <a:txBody>
                    <a:bodyPr/>
                    <a:lstStyle/>
                    <a:p>
                      <a:pPr>
                        <a:spcAft>
                          <a:spcPts val="0"/>
                        </a:spcAft>
                      </a:pPr>
                      <a:r>
                        <a:rPr lang="es-ES" sz="600" dirty="0">
                          <a:effectLst/>
                        </a:rPr>
                        <a:t> </a:t>
                      </a:r>
                      <a:endParaRPr lang="es-MX" sz="700" dirty="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r>
              <a:tr h="388964">
                <a:tc>
                  <a:txBody>
                    <a:bodyPr/>
                    <a:lstStyle/>
                    <a:p>
                      <a:pPr>
                        <a:spcBef>
                          <a:spcPts val="35"/>
                        </a:spcBef>
                        <a:spcAft>
                          <a:spcPts val="0"/>
                        </a:spcAft>
                      </a:pPr>
                      <a:r>
                        <a:rPr lang="es-ES" sz="800">
                          <a:effectLst/>
                        </a:rPr>
                        <a:t> </a:t>
                      </a:r>
                      <a:endParaRPr lang="es-MX" sz="700">
                        <a:effectLst/>
                      </a:endParaRPr>
                    </a:p>
                    <a:p>
                      <a:pPr marL="290830" marR="259715" algn="ctr">
                        <a:spcAft>
                          <a:spcPts val="0"/>
                        </a:spcAft>
                      </a:pPr>
                      <a:r>
                        <a:rPr lang="es-ES" sz="900">
                          <a:effectLst/>
                        </a:rPr>
                        <a:t>14:00-</a:t>
                      </a:r>
                      <a:r>
                        <a:rPr lang="es-ES" sz="900" spc="-10">
                          <a:effectLst/>
                        </a:rPr>
                        <a:t>14:45</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r>
              <a:tr h="388964">
                <a:tc>
                  <a:txBody>
                    <a:bodyPr/>
                    <a:lstStyle/>
                    <a:p>
                      <a:pPr>
                        <a:spcBef>
                          <a:spcPts val="35"/>
                        </a:spcBef>
                        <a:spcAft>
                          <a:spcPts val="0"/>
                        </a:spcAft>
                      </a:pPr>
                      <a:r>
                        <a:rPr lang="es-ES" sz="800">
                          <a:effectLst/>
                        </a:rPr>
                        <a:t> </a:t>
                      </a:r>
                      <a:endParaRPr lang="es-MX" sz="700">
                        <a:effectLst/>
                      </a:endParaRPr>
                    </a:p>
                    <a:p>
                      <a:pPr marL="290830" marR="259715" algn="ctr">
                        <a:spcAft>
                          <a:spcPts val="0"/>
                        </a:spcAft>
                      </a:pPr>
                      <a:r>
                        <a:rPr lang="es-ES" sz="900">
                          <a:effectLst/>
                        </a:rPr>
                        <a:t>14:45-</a:t>
                      </a:r>
                      <a:r>
                        <a:rPr lang="es-ES" sz="900" spc="-10">
                          <a:effectLst/>
                        </a:rPr>
                        <a:t>15:30</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a:effectLst/>
                        </a:rPr>
                        <a:t> </a:t>
                      </a:r>
                      <a:endParaRPr lang="es-MX" sz="700">
                        <a:effectLst/>
                        <a:latin typeface="Arial" panose="020B0604020202020204" pitchFamily="34" charset="0"/>
                        <a:ea typeface="Arial" panose="020B0604020202020204" pitchFamily="34" charset="0"/>
                      </a:endParaRPr>
                    </a:p>
                  </a:txBody>
                  <a:tcPr marL="0" marR="0" marT="0" marB="0"/>
                </a:tc>
                <a:tc>
                  <a:txBody>
                    <a:bodyPr/>
                    <a:lstStyle/>
                    <a:p>
                      <a:pPr>
                        <a:spcAft>
                          <a:spcPts val="0"/>
                        </a:spcAft>
                      </a:pPr>
                      <a:r>
                        <a:rPr lang="es-ES" sz="600" dirty="0">
                          <a:effectLst/>
                        </a:rPr>
                        <a:t> </a:t>
                      </a:r>
                      <a:endParaRPr lang="es-MX" sz="700" dirty="0">
                        <a:effectLst/>
                        <a:latin typeface="Arial" panose="020B0604020202020204" pitchFamily="34" charset="0"/>
                        <a:ea typeface="Arial" panose="020B0604020202020204" pitchFamily="34" charset="0"/>
                      </a:endParaRPr>
                    </a:p>
                  </a:txBody>
                  <a:tcPr marL="0" marR="0" marT="0" marB="0"/>
                </a:tc>
              </a:tr>
            </a:tbl>
          </a:graphicData>
        </a:graphic>
      </p:graphicFrame>
      <p:pic>
        <p:nvPicPr>
          <p:cNvPr id="2049" name="image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1288" y="3613150"/>
            <a:ext cx="211137" cy="2127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877888" y="3130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04704" tIns="126960" rIns="342792" bIns="45720" numCol="1" anchor="ctr" anchorCtr="0" compatLnSpc="1">
            <a:prstTxWarp prst="textNoShape">
              <a:avLst/>
            </a:prstTxWarp>
            <a:spAutoFit/>
          </a:bodyPr>
          <a:lstStyle/>
          <a:p>
            <a:endParaRPr lang="es-MX"/>
          </a:p>
        </p:txBody>
      </p:sp>
      <p:sp>
        <p:nvSpPr>
          <p:cNvPr id="18" name="Rectangle 4"/>
          <p:cNvSpPr>
            <a:spLocks noChangeArrowheads="1"/>
          </p:cNvSpPr>
          <p:nvPr/>
        </p:nvSpPr>
        <p:spPr bwMode="auto">
          <a:xfrm>
            <a:off x="877888" y="3395389"/>
            <a:ext cx="184731"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1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rPr>
              <a:t/>
            </a:r>
            <a:br>
              <a:rPr kumimoji="0" lang="es-ES" altLang="es-MX" sz="11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rPr>
            </a:br>
            <a:endParaRPr kumimoji="0" lang="es-MX" altLang="es-MX" sz="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13349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F22E46FB-D52B-115B-183C-66B336CACE58}"/>
              </a:ext>
            </a:extLst>
          </p:cNvPr>
          <p:cNvPicPr>
            <a:picLocks noChangeAspect="1"/>
          </p:cNvPicPr>
          <p:nvPr/>
        </p:nvPicPr>
        <p:blipFill rotWithShape="1">
          <a:blip r:embed="rId2"/>
          <a:srcRect l="11046" t="17648" r="14303" b="7106"/>
          <a:stretch/>
        </p:blipFill>
        <p:spPr>
          <a:xfrm>
            <a:off x="71275" y="1020726"/>
            <a:ext cx="9001450" cy="5103627"/>
          </a:xfrm>
          <a:prstGeom prst="rect">
            <a:avLst/>
          </a:prstGeom>
        </p:spPr>
      </p:pic>
      <p:sp>
        <p:nvSpPr>
          <p:cNvPr id="4" name="Rectángulo 3">
            <a:extLst>
              <a:ext uri="{FF2B5EF4-FFF2-40B4-BE49-F238E27FC236}">
                <a16:creationId xmlns:a16="http://schemas.microsoft.com/office/drawing/2014/main" xmlns="" id="{51E70816-F4CB-676E-5102-8BB96B3680FA}"/>
              </a:ext>
            </a:extLst>
          </p:cNvPr>
          <p:cNvSpPr/>
          <p:nvPr/>
        </p:nvSpPr>
        <p:spPr>
          <a:xfrm>
            <a:off x="2852100" y="131274"/>
            <a:ext cx="3497899" cy="584775"/>
          </a:xfrm>
          <a:prstGeom prst="rect">
            <a:avLst/>
          </a:prstGeom>
        </p:spPr>
        <p:txBody>
          <a:bodyPr wrap="square">
            <a:spAutoFit/>
          </a:bodyPr>
          <a:lstStyle/>
          <a:p>
            <a:pPr algn="just"/>
            <a:r>
              <a:rPr lang="es-ES" sz="3200" b="1" dirty="0">
                <a:solidFill>
                  <a:schemeClr val="bg2">
                    <a:lumMod val="50000"/>
                  </a:schemeClr>
                </a:solidFill>
              </a:rPr>
              <a:t>Malla curricular </a:t>
            </a:r>
            <a:endParaRPr lang="es-MX" sz="3200" b="1" dirty="0">
              <a:solidFill>
                <a:schemeClr val="bg2">
                  <a:lumMod val="50000"/>
                </a:schemeClr>
              </a:solidFill>
            </a:endParaRPr>
          </a:p>
        </p:txBody>
      </p:sp>
    </p:spTree>
    <p:extLst>
      <p:ext uri="{BB962C8B-B14F-4D97-AF65-F5344CB8AC3E}">
        <p14:creationId xmlns:p14="http://schemas.microsoft.com/office/powerpoint/2010/main" val="1717193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185EF16-45FD-31BC-48BC-47FDDA61C36B}"/>
              </a:ext>
            </a:extLst>
          </p:cNvPr>
          <p:cNvSpPr txBox="1"/>
          <p:nvPr/>
        </p:nvSpPr>
        <p:spPr>
          <a:xfrm>
            <a:off x="278176" y="785594"/>
            <a:ext cx="8102906" cy="5016758"/>
          </a:xfrm>
          <a:prstGeom prst="rect">
            <a:avLst/>
          </a:prstGeom>
          <a:noFill/>
        </p:spPr>
        <p:txBody>
          <a:bodyPr wrap="square">
            <a:spAutoFit/>
          </a:bodyPr>
          <a:lstStyle/>
          <a:p>
            <a:r>
              <a:rPr lang="es-MX" sz="3200" dirty="0" smtClean="0">
                <a:solidFill>
                  <a:schemeClr val="bg2">
                    <a:lumMod val="50000"/>
                  </a:schemeClr>
                </a:solidFill>
              </a:rPr>
              <a:t>           Propósito </a:t>
            </a:r>
            <a:r>
              <a:rPr lang="es-MX" sz="3200" dirty="0">
                <a:solidFill>
                  <a:schemeClr val="bg2">
                    <a:lumMod val="50000"/>
                  </a:schemeClr>
                </a:solidFill>
              </a:rPr>
              <a:t>general </a:t>
            </a:r>
          </a:p>
          <a:p>
            <a:endParaRPr lang="es-MX" sz="3200" dirty="0">
              <a:solidFill>
                <a:schemeClr val="bg2">
                  <a:lumMod val="50000"/>
                </a:schemeClr>
              </a:solidFill>
            </a:endParaRPr>
          </a:p>
          <a:p>
            <a:r>
              <a:rPr lang="es-ES" sz="3200" dirty="0">
                <a:solidFill>
                  <a:schemeClr val="bg2">
                    <a:lumMod val="50000"/>
                  </a:schemeClr>
                </a:solidFill>
              </a:rPr>
              <a:t>● Comprende los aspectos personales, profesionales y socioculturales relacionados con la docencia a partir del análisis teórico y experiencial de casos docentes para asumir la profesión como proyecto de vida desde una visión democrática, justa y participativa</a:t>
            </a:r>
            <a:endParaRPr lang="es-MX" sz="3200" dirty="0">
              <a:solidFill>
                <a:schemeClr val="bg2">
                  <a:lumMod val="50000"/>
                </a:schemeClr>
              </a:solidFill>
            </a:endParaRPr>
          </a:p>
        </p:txBody>
      </p:sp>
    </p:spTree>
    <p:extLst>
      <p:ext uri="{BB962C8B-B14F-4D97-AF65-F5344CB8AC3E}">
        <p14:creationId xmlns:p14="http://schemas.microsoft.com/office/powerpoint/2010/main" val="1798311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99" y="609600"/>
            <a:ext cx="6347713" cy="755561"/>
          </a:xfrm>
        </p:spPr>
        <p:txBody>
          <a:bodyPr/>
          <a:lstStyle/>
          <a:p>
            <a:r>
              <a:rPr lang="es-MX" dirty="0" smtClean="0">
                <a:solidFill>
                  <a:schemeClr val="bg2">
                    <a:lumMod val="75000"/>
                  </a:schemeClr>
                </a:solidFill>
              </a:rPr>
              <a:t> </a:t>
            </a:r>
            <a:r>
              <a:rPr lang="es-MX" dirty="0">
                <a:solidFill>
                  <a:schemeClr val="bg2">
                    <a:lumMod val="75000"/>
                  </a:schemeClr>
                </a:solidFill>
              </a:rPr>
              <a:t> </a:t>
            </a:r>
            <a:r>
              <a:rPr lang="es-MX" dirty="0" smtClean="0">
                <a:solidFill>
                  <a:schemeClr val="bg2">
                    <a:lumMod val="75000"/>
                  </a:schemeClr>
                </a:solidFill>
              </a:rPr>
              <a:t>   Descripción del curso</a:t>
            </a:r>
            <a:endParaRPr lang="es-MX" dirty="0">
              <a:solidFill>
                <a:schemeClr val="bg2">
                  <a:lumMod val="75000"/>
                </a:schemeClr>
              </a:solidFill>
            </a:endParaRPr>
          </a:p>
        </p:txBody>
      </p:sp>
      <p:sp>
        <p:nvSpPr>
          <p:cNvPr id="3" name="Marcador de contenido 2"/>
          <p:cNvSpPr>
            <a:spLocks noGrp="1"/>
          </p:cNvSpPr>
          <p:nvPr>
            <p:ph idx="1"/>
          </p:nvPr>
        </p:nvSpPr>
        <p:spPr>
          <a:xfrm>
            <a:off x="609598" y="1622738"/>
            <a:ext cx="7890457" cy="4418626"/>
          </a:xfrm>
        </p:spPr>
        <p:txBody>
          <a:bodyPr>
            <a:normAutofit fontScale="92500" lnSpcReduction="10000"/>
          </a:bodyPr>
          <a:lstStyle/>
          <a:p>
            <a:r>
              <a:rPr lang="es-MX" sz="2400" dirty="0" smtClean="0">
                <a:solidFill>
                  <a:schemeClr val="bg1">
                    <a:lumMod val="50000"/>
                  </a:schemeClr>
                </a:solidFill>
              </a:rPr>
              <a:t>Se encuentra en el trayecto fundamentos de la educación con 4 </a:t>
            </a:r>
            <a:r>
              <a:rPr lang="es-MX" sz="2400" dirty="0" err="1" smtClean="0">
                <a:solidFill>
                  <a:schemeClr val="bg1">
                    <a:lumMod val="50000"/>
                  </a:schemeClr>
                </a:solidFill>
              </a:rPr>
              <a:t>hrs</a:t>
            </a:r>
            <a:r>
              <a:rPr lang="es-MX" sz="2400" dirty="0" smtClean="0">
                <a:solidFill>
                  <a:schemeClr val="bg1">
                    <a:lumMod val="50000"/>
                  </a:schemeClr>
                </a:solidFill>
              </a:rPr>
              <a:t>. y 4.5 créditos, se cursa en 18 semanas.</a:t>
            </a:r>
          </a:p>
          <a:p>
            <a:r>
              <a:rPr lang="es-MX" sz="2400" dirty="0" smtClean="0">
                <a:solidFill>
                  <a:schemeClr val="bg1">
                    <a:lumMod val="50000"/>
                  </a:schemeClr>
                </a:solidFill>
              </a:rPr>
              <a:t>Se objetivo principal radica en orientar al estudiante para utilizar un pensamiento reflexivo, critico, creativo y sistemático además de actuar con valores y principios que beneficien a la educación del país.</a:t>
            </a:r>
          </a:p>
          <a:p>
            <a:r>
              <a:rPr lang="es-MX" sz="2400" dirty="0" smtClean="0">
                <a:solidFill>
                  <a:schemeClr val="bg1">
                    <a:lumMod val="50000"/>
                  </a:schemeClr>
                </a:solidFill>
              </a:rPr>
              <a:t>Así mismo pretende que el estudiante asuma la profesión docente como un proyecto de vida con vocación de servicio comunitario e incluyente utilizando la justicia y la democracia en sus acciones profesionales dentro del nivel básico de educación preescolar</a:t>
            </a:r>
            <a:r>
              <a:rPr lang="es-MX" dirty="0" smtClean="0">
                <a:solidFill>
                  <a:schemeClr val="bg1">
                    <a:lumMod val="50000"/>
                  </a:schemeClr>
                </a:solidFill>
              </a:rPr>
              <a:t>.  </a:t>
            </a:r>
          </a:p>
          <a:p>
            <a:r>
              <a:rPr lang="es-MX" sz="2400" dirty="0">
                <a:solidFill>
                  <a:schemeClr val="bg1">
                    <a:lumMod val="50000"/>
                  </a:schemeClr>
                </a:solidFill>
              </a:rPr>
              <a:t>E</a:t>
            </a:r>
            <a:r>
              <a:rPr lang="es-MX" sz="2400" dirty="0" smtClean="0">
                <a:solidFill>
                  <a:schemeClr val="bg1">
                    <a:lumMod val="50000"/>
                  </a:schemeClr>
                </a:solidFill>
              </a:rPr>
              <a:t>l curso esta organizado en 3 unidades las cuales se darán a conocer a lo largo de esta presentación.</a:t>
            </a:r>
            <a:endParaRPr lang="es-MX" sz="2400" dirty="0">
              <a:solidFill>
                <a:schemeClr val="bg1">
                  <a:lumMod val="50000"/>
                </a:schemeClr>
              </a:solidFill>
            </a:endParaRPr>
          </a:p>
        </p:txBody>
      </p:sp>
    </p:spTree>
    <p:extLst>
      <p:ext uri="{BB962C8B-B14F-4D97-AF65-F5344CB8AC3E}">
        <p14:creationId xmlns:p14="http://schemas.microsoft.com/office/powerpoint/2010/main" val="375485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946CA588-7D5A-4ED1-8B9B-5EB05DDFB740}"/>
              </a:ext>
            </a:extLst>
          </p:cNvPr>
          <p:cNvSpPr/>
          <p:nvPr/>
        </p:nvSpPr>
        <p:spPr>
          <a:xfrm>
            <a:off x="197023" y="1067931"/>
            <a:ext cx="7720449" cy="3908762"/>
          </a:xfrm>
          <a:prstGeom prst="rect">
            <a:avLst/>
          </a:prstGeom>
        </p:spPr>
        <p:txBody>
          <a:bodyPr wrap="square">
            <a:spAutoFit/>
          </a:bodyPr>
          <a:lstStyle/>
          <a:p>
            <a:pPr algn="just"/>
            <a:r>
              <a:rPr lang="es-MX" sz="3200" dirty="0">
                <a:solidFill>
                  <a:schemeClr val="bg2">
                    <a:lumMod val="50000"/>
                  </a:schemeClr>
                </a:solidFill>
              </a:rPr>
              <a:t>Relación cursos en el mismo semestre:</a:t>
            </a:r>
            <a:r>
              <a:rPr lang="es-MX" sz="2400" dirty="0">
                <a:solidFill>
                  <a:schemeClr val="bg2">
                    <a:lumMod val="50000"/>
                  </a:schemeClr>
                </a:solidFill>
              </a:rPr>
              <a:t> </a:t>
            </a:r>
          </a:p>
          <a:p>
            <a:pPr algn="just"/>
            <a:endParaRPr lang="es-MX" sz="2400" dirty="0">
              <a:solidFill>
                <a:schemeClr val="bg2">
                  <a:lumMod val="50000"/>
                </a:schemeClr>
              </a:solidFill>
            </a:endParaRPr>
          </a:p>
          <a:p>
            <a:pPr marL="342900" indent="-342900">
              <a:buFont typeface="Wingdings" panose="05000000000000000000" pitchFamily="2" charset="2"/>
              <a:buChar char="ü"/>
            </a:pPr>
            <a:r>
              <a:rPr lang="es-MX" sz="2400" dirty="0">
                <a:solidFill>
                  <a:schemeClr val="bg2">
                    <a:lumMod val="50000"/>
                  </a:schemeClr>
                </a:solidFill>
              </a:rPr>
              <a:t>Teorías del desarrollo y aprendizaje en la primera infancia</a:t>
            </a:r>
          </a:p>
          <a:p>
            <a:pPr marL="342900" indent="-342900">
              <a:buFont typeface="Wingdings" panose="05000000000000000000" pitchFamily="2" charset="2"/>
              <a:buChar char="ü"/>
            </a:pPr>
            <a:r>
              <a:rPr lang="es-MX" sz="2400" dirty="0">
                <a:solidFill>
                  <a:schemeClr val="bg2">
                    <a:lumMod val="50000"/>
                  </a:schemeClr>
                </a:solidFill>
              </a:rPr>
              <a:t>Acercamiento a practicas educativas y comunitarias</a:t>
            </a:r>
          </a:p>
          <a:p>
            <a:pPr marL="342900" indent="-342900">
              <a:buFont typeface="Wingdings" panose="05000000000000000000" pitchFamily="2" charset="2"/>
              <a:buChar char="ü"/>
            </a:pPr>
            <a:r>
              <a:rPr lang="es-MX" sz="2400" dirty="0">
                <a:solidFill>
                  <a:schemeClr val="bg2">
                    <a:lumMod val="50000"/>
                  </a:schemeClr>
                </a:solidFill>
              </a:rPr>
              <a:t>Tecnologías digitales para el aprendizaje y la enseñanza</a:t>
            </a:r>
          </a:p>
          <a:p>
            <a:pPr marL="342900" indent="-342900">
              <a:buFont typeface="Wingdings" panose="05000000000000000000" pitchFamily="2" charset="2"/>
              <a:buChar char="ü"/>
            </a:pPr>
            <a:r>
              <a:rPr lang="es-MX" sz="2400" dirty="0">
                <a:solidFill>
                  <a:schemeClr val="bg2">
                    <a:lumMod val="50000"/>
                  </a:schemeClr>
                </a:solidFill>
              </a:rPr>
              <a:t>Bases filosóficas, legales y organizativas del sistema educativo mexicano.</a:t>
            </a:r>
          </a:p>
          <a:p>
            <a:pPr marL="342900" indent="-342900">
              <a:buFont typeface="Wingdings" panose="05000000000000000000" pitchFamily="2" charset="2"/>
              <a:buChar char="ü"/>
            </a:pPr>
            <a:r>
              <a:rPr lang="es-MX" sz="2400" dirty="0">
                <a:solidFill>
                  <a:schemeClr val="bg2">
                    <a:lumMod val="50000"/>
                  </a:schemeClr>
                </a:solidFill>
              </a:rPr>
              <a:t>Familia, escuela, comunidad y territorio</a:t>
            </a:r>
          </a:p>
        </p:txBody>
      </p:sp>
      <p:sp>
        <p:nvSpPr>
          <p:cNvPr id="2" name="CuadroTexto 1">
            <a:extLst>
              <a:ext uri="{FF2B5EF4-FFF2-40B4-BE49-F238E27FC236}">
                <a16:creationId xmlns:a16="http://schemas.microsoft.com/office/drawing/2014/main" xmlns="" id="{9A7B316D-64E4-1783-2D35-89CFB6BCC8B1}"/>
              </a:ext>
            </a:extLst>
          </p:cNvPr>
          <p:cNvSpPr txBox="1"/>
          <p:nvPr/>
        </p:nvSpPr>
        <p:spPr>
          <a:xfrm>
            <a:off x="197023" y="267712"/>
            <a:ext cx="5393267" cy="800219"/>
          </a:xfrm>
          <a:prstGeom prst="rect">
            <a:avLst/>
          </a:prstGeom>
          <a:noFill/>
        </p:spPr>
        <p:txBody>
          <a:bodyPr wrap="square" rtlCol="0">
            <a:spAutoFit/>
          </a:bodyPr>
          <a:lstStyle/>
          <a:p>
            <a:r>
              <a:rPr lang="es-MX" sz="2800" dirty="0">
                <a:solidFill>
                  <a:schemeClr val="bg2">
                    <a:lumMod val="50000"/>
                  </a:schemeClr>
                </a:solidFill>
              </a:rPr>
              <a:t>Curso  antecedentes  (NO hay)</a:t>
            </a:r>
          </a:p>
          <a:p>
            <a:endParaRPr lang="es-MX" dirty="0"/>
          </a:p>
        </p:txBody>
      </p:sp>
      <p:sp>
        <p:nvSpPr>
          <p:cNvPr id="3" name="CuadroTexto 2">
            <a:extLst>
              <a:ext uri="{FF2B5EF4-FFF2-40B4-BE49-F238E27FC236}">
                <a16:creationId xmlns:a16="http://schemas.microsoft.com/office/drawing/2014/main" xmlns="" id="{04553461-F135-A5F0-B440-D982327D7856}"/>
              </a:ext>
            </a:extLst>
          </p:cNvPr>
          <p:cNvSpPr txBox="1"/>
          <p:nvPr/>
        </p:nvSpPr>
        <p:spPr>
          <a:xfrm>
            <a:off x="399305" y="5513595"/>
            <a:ext cx="7720449" cy="954107"/>
          </a:xfrm>
          <a:prstGeom prst="rect">
            <a:avLst/>
          </a:prstGeom>
          <a:noFill/>
        </p:spPr>
        <p:txBody>
          <a:bodyPr wrap="square" rtlCol="0">
            <a:spAutoFit/>
          </a:bodyPr>
          <a:lstStyle/>
          <a:p>
            <a:r>
              <a:rPr lang="es-MX" sz="2800" dirty="0">
                <a:solidFill>
                  <a:schemeClr val="bg2">
                    <a:lumMod val="50000"/>
                  </a:schemeClr>
                </a:solidFill>
              </a:rPr>
              <a:t>Curso subsecuente</a:t>
            </a:r>
          </a:p>
          <a:p>
            <a:pPr marL="457200" indent="-457200">
              <a:buFont typeface="Wingdings" panose="05000000000000000000" pitchFamily="2" charset="2"/>
              <a:buChar char="ü"/>
            </a:pPr>
            <a:r>
              <a:rPr lang="es-MX" sz="2800" dirty="0">
                <a:solidFill>
                  <a:schemeClr val="bg2">
                    <a:lumMod val="50000"/>
                  </a:schemeClr>
                </a:solidFill>
              </a:rPr>
              <a:t> Filosofía y sociología de la educación </a:t>
            </a:r>
            <a:endParaRPr lang="es-MX" dirty="0"/>
          </a:p>
        </p:txBody>
      </p:sp>
    </p:spTree>
    <p:extLst>
      <p:ext uri="{BB962C8B-B14F-4D97-AF65-F5344CB8AC3E}">
        <p14:creationId xmlns:p14="http://schemas.microsoft.com/office/powerpoint/2010/main" val="2891575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84166" y="315756"/>
            <a:ext cx="5339578" cy="523220"/>
          </a:xfrm>
          <a:prstGeom prst="rect">
            <a:avLst/>
          </a:prstGeom>
        </p:spPr>
        <p:txBody>
          <a:bodyPr wrap="square">
            <a:spAutoFit/>
          </a:bodyPr>
          <a:lstStyle/>
          <a:p>
            <a:pPr algn="just"/>
            <a:r>
              <a:rPr lang="es-MX" sz="2800" dirty="0">
                <a:solidFill>
                  <a:schemeClr val="bg2">
                    <a:lumMod val="50000"/>
                  </a:schemeClr>
                </a:solidFill>
              </a:rPr>
              <a:t>Dominios: </a:t>
            </a:r>
            <a:r>
              <a:rPr lang="es-MX" sz="2800" dirty="0" smtClean="0">
                <a:solidFill>
                  <a:schemeClr val="bg2">
                    <a:lumMod val="50000"/>
                  </a:schemeClr>
                </a:solidFill>
              </a:rPr>
              <a:t>Del Perfil De Egreso</a:t>
            </a:r>
            <a:endParaRPr lang="es-MX" sz="2800" dirty="0">
              <a:solidFill>
                <a:schemeClr val="bg2">
                  <a:lumMod val="50000"/>
                </a:schemeClr>
              </a:solidFill>
            </a:endParaRPr>
          </a:p>
        </p:txBody>
      </p:sp>
      <p:sp>
        <p:nvSpPr>
          <p:cNvPr id="5" name="Rectángulo 4">
            <a:extLst>
              <a:ext uri="{FF2B5EF4-FFF2-40B4-BE49-F238E27FC236}">
                <a16:creationId xmlns:a16="http://schemas.microsoft.com/office/drawing/2014/main" xmlns="" id="{946CA588-7D5A-4ED1-8B9B-5EB05DDFB740}"/>
              </a:ext>
            </a:extLst>
          </p:cNvPr>
          <p:cNvSpPr/>
          <p:nvPr/>
        </p:nvSpPr>
        <p:spPr>
          <a:xfrm>
            <a:off x="0" y="1160726"/>
            <a:ext cx="7461197" cy="5016758"/>
          </a:xfrm>
          <a:prstGeom prst="rect">
            <a:avLst/>
          </a:prstGeom>
        </p:spPr>
        <p:txBody>
          <a:bodyPr wrap="square">
            <a:spAutoFit/>
          </a:bodyPr>
          <a:lstStyle/>
          <a:p>
            <a:pPr marL="342900" indent="-342900" algn="just">
              <a:buFont typeface="Wingdings" panose="05000000000000000000" pitchFamily="2" charset="2"/>
              <a:buChar char="ü"/>
            </a:pPr>
            <a:r>
              <a:rPr lang="es-ES" sz="2000" dirty="0">
                <a:solidFill>
                  <a:schemeClr val="bg2">
                    <a:lumMod val="50000"/>
                  </a:schemeClr>
                </a:solidFill>
              </a:rPr>
              <a:t>Asume la tarea educativa como compromiso de formación de una ciudadanía libre que ejerce sus derechos y reconoce los derechos de todas y todos y hace de la educación un modo de contribuir en la lucha contra la pobreza, la desigualdad, la deshumanización y todo tipo de exclusión.</a:t>
            </a:r>
          </a:p>
          <a:p>
            <a:pPr marL="342900" indent="-342900" algn="just">
              <a:buFont typeface="Wingdings" panose="05000000000000000000" pitchFamily="2" charset="2"/>
              <a:buChar char="ü"/>
            </a:pPr>
            <a:endParaRPr lang="es-ES" sz="2000" b="0" i="0" u="none" strike="noStrike" baseline="0" dirty="0">
              <a:solidFill>
                <a:schemeClr val="bg2">
                  <a:lumMod val="50000"/>
                </a:schemeClr>
              </a:solidFill>
              <a:latin typeface="Montserrat" panose="00000500000000000000" pitchFamily="2" charset="0"/>
            </a:endParaRPr>
          </a:p>
          <a:p>
            <a:pPr marL="342900" indent="-342900" algn="just">
              <a:buFont typeface="Wingdings" panose="05000000000000000000" pitchFamily="2" charset="2"/>
              <a:buChar char="ü"/>
            </a:pPr>
            <a:r>
              <a:rPr lang="es-ES" sz="2000" dirty="0">
                <a:solidFill>
                  <a:schemeClr val="bg2">
                    <a:lumMod val="50000"/>
                  </a:schemeClr>
                </a:solidFill>
              </a:rPr>
              <a:t>Tiene pensamiento reflexivo, crítico, creativo, sistémico y actúa con valores y principios que hacen al bien común promoviendo en sus relaciones la equidad de género, relaciones interculturales de diálogo y simetría, una vida saludable, la conciencia de cuidado activo de la naturaleza y el medio ambiente, el respeto a los derechos humanos, y la erradicación de toda forma de violencia como parte de la identidad docente. </a:t>
            </a:r>
          </a:p>
          <a:p>
            <a:endParaRPr lang="es-ES" sz="2000" dirty="0">
              <a:solidFill>
                <a:schemeClr val="bg2">
                  <a:lumMod val="50000"/>
                </a:schemeClr>
              </a:solidFill>
            </a:endParaRPr>
          </a:p>
          <a:p>
            <a:endParaRPr lang="es-MX" sz="2000" dirty="0">
              <a:solidFill>
                <a:schemeClr val="bg2">
                  <a:lumMod val="50000"/>
                </a:schemeClr>
              </a:solidFill>
            </a:endParaRPr>
          </a:p>
        </p:txBody>
      </p:sp>
    </p:spTree>
    <p:extLst>
      <p:ext uri="{BB962C8B-B14F-4D97-AF65-F5344CB8AC3E}">
        <p14:creationId xmlns:p14="http://schemas.microsoft.com/office/powerpoint/2010/main" val="117795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67077" y="157296"/>
            <a:ext cx="3065104" cy="523220"/>
          </a:xfrm>
          <a:prstGeom prst="rect">
            <a:avLst/>
          </a:prstGeom>
        </p:spPr>
        <p:txBody>
          <a:bodyPr wrap="square">
            <a:spAutoFit/>
          </a:bodyPr>
          <a:lstStyle/>
          <a:p>
            <a:pPr algn="just"/>
            <a:r>
              <a:rPr lang="es-MX" sz="2800" dirty="0">
                <a:solidFill>
                  <a:schemeClr val="bg2">
                    <a:lumMod val="50000"/>
                  </a:schemeClr>
                </a:solidFill>
              </a:rPr>
              <a:t>Perfil profesional</a:t>
            </a:r>
          </a:p>
        </p:txBody>
      </p:sp>
      <p:sp>
        <p:nvSpPr>
          <p:cNvPr id="5" name="Rectángulo 4">
            <a:extLst>
              <a:ext uri="{FF2B5EF4-FFF2-40B4-BE49-F238E27FC236}">
                <a16:creationId xmlns:a16="http://schemas.microsoft.com/office/drawing/2014/main" xmlns="" id="{946CA588-7D5A-4ED1-8B9B-5EB05DDFB740}"/>
              </a:ext>
            </a:extLst>
          </p:cNvPr>
          <p:cNvSpPr/>
          <p:nvPr/>
        </p:nvSpPr>
        <p:spPr>
          <a:xfrm>
            <a:off x="276626" y="1306723"/>
            <a:ext cx="7461197" cy="3570208"/>
          </a:xfrm>
          <a:prstGeom prst="rect">
            <a:avLst/>
          </a:prstGeom>
        </p:spPr>
        <p:txBody>
          <a:bodyPr wrap="square">
            <a:spAutoFit/>
          </a:bodyPr>
          <a:lstStyle/>
          <a:p>
            <a:pPr marL="1143000" indent="-1143000">
              <a:buFont typeface="+mj-lt"/>
              <a:buAutoNum type="arabicPeriod"/>
            </a:pPr>
            <a:r>
              <a:rPr lang="es-ES" sz="6600" dirty="0">
                <a:solidFill>
                  <a:schemeClr val="bg2">
                    <a:lumMod val="50000"/>
                  </a:schemeClr>
                </a:solidFill>
              </a:rPr>
              <a:t>S</a:t>
            </a:r>
            <a:r>
              <a:rPr lang="es-ES" sz="2800" dirty="0">
                <a:solidFill>
                  <a:schemeClr val="bg2">
                    <a:lumMod val="50000"/>
                  </a:schemeClr>
                </a:solidFill>
              </a:rPr>
              <a:t>e conduce de manera ética, desde un enfoque de derechos humanos y derechos de la infancia, ante la diversidad de situaciones que se presentan en su desarrollo personal, social y en su trabajo docente. </a:t>
            </a:r>
          </a:p>
          <a:p>
            <a:endParaRPr lang="es-MX" sz="2000" dirty="0">
              <a:solidFill>
                <a:schemeClr val="bg2">
                  <a:lumMod val="50000"/>
                </a:schemeClr>
              </a:solidFill>
            </a:endParaRPr>
          </a:p>
        </p:txBody>
      </p:sp>
    </p:spTree>
    <p:extLst>
      <p:ext uri="{BB962C8B-B14F-4D97-AF65-F5344CB8AC3E}">
        <p14:creationId xmlns:p14="http://schemas.microsoft.com/office/powerpoint/2010/main" val="1405459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67077" y="157296"/>
            <a:ext cx="3065104" cy="523220"/>
          </a:xfrm>
          <a:prstGeom prst="rect">
            <a:avLst/>
          </a:prstGeom>
        </p:spPr>
        <p:txBody>
          <a:bodyPr wrap="square">
            <a:spAutoFit/>
          </a:bodyPr>
          <a:lstStyle/>
          <a:p>
            <a:pPr algn="just"/>
            <a:r>
              <a:rPr lang="es-MX" sz="2800" dirty="0">
                <a:solidFill>
                  <a:schemeClr val="bg2">
                    <a:lumMod val="50000"/>
                  </a:schemeClr>
                </a:solidFill>
              </a:rPr>
              <a:t>Perfil profesional</a:t>
            </a:r>
          </a:p>
        </p:txBody>
      </p:sp>
      <p:sp>
        <p:nvSpPr>
          <p:cNvPr id="5" name="Rectángulo 4">
            <a:extLst>
              <a:ext uri="{FF2B5EF4-FFF2-40B4-BE49-F238E27FC236}">
                <a16:creationId xmlns:a16="http://schemas.microsoft.com/office/drawing/2014/main" xmlns="" id="{946CA588-7D5A-4ED1-8B9B-5EB05DDFB740}"/>
              </a:ext>
            </a:extLst>
          </p:cNvPr>
          <p:cNvSpPr/>
          <p:nvPr/>
        </p:nvSpPr>
        <p:spPr>
          <a:xfrm>
            <a:off x="176733" y="914837"/>
            <a:ext cx="7461197" cy="4708981"/>
          </a:xfrm>
          <a:prstGeom prst="rect">
            <a:avLst/>
          </a:prstGeom>
        </p:spPr>
        <p:txBody>
          <a:bodyPr wrap="square">
            <a:spAutoFit/>
          </a:bodyPr>
          <a:lstStyle/>
          <a:p>
            <a:pPr marL="514350" indent="-514350">
              <a:buFont typeface="+mj-lt"/>
              <a:buAutoNum type="alphaLcPeriod"/>
            </a:pPr>
            <a:r>
              <a:rPr lang="es-ES" sz="2000" dirty="0">
                <a:solidFill>
                  <a:schemeClr val="bg2">
                    <a:lumMod val="50000"/>
                  </a:schemeClr>
                </a:solidFill>
              </a:rPr>
              <a:t> Contribuye a construir de manera colectiva, una cultura escolar, centrada en el reconocimiento de la diversidad cultural, la equidad educativa, la inclusión, la igualdad sustantiva, el respeto de los derechos humanos, la interculturalidad crítica y la excelencia, para contrarrestar prácticas que producen estereotipos, prejuicios y distinciones </a:t>
            </a:r>
          </a:p>
          <a:p>
            <a:pPr marL="514350" indent="-514350">
              <a:buFont typeface="+mj-lt"/>
              <a:buAutoNum type="alphaLcPeriod"/>
            </a:pPr>
            <a:endParaRPr lang="es-ES" sz="2000" dirty="0">
              <a:solidFill>
                <a:schemeClr val="bg2">
                  <a:lumMod val="50000"/>
                </a:schemeClr>
              </a:solidFill>
            </a:endParaRPr>
          </a:p>
          <a:p>
            <a:pPr marL="514350" indent="-514350">
              <a:buFont typeface="+mj-lt"/>
              <a:buAutoNum type="alphaLcPeriod"/>
            </a:pPr>
            <a:r>
              <a:rPr lang="es-ES" sz="2000" dirty="0">
                <a:solidFill>
                  <a:schemeClr val="bg2">
                    <a:lumMod val="50000"/>
                  </a:schemeClr>
                </a:solidFill>
              </a:rPr>
              <a:t> Asume la profesión docente como un proyecto de vida desde una visión democrática, justa y participativa. Se compromete a estar a la vanguardia en su formación continua, de acuerdo a los cambios que surjan en la sociedad. </a:t>
            </a:r>
          </a:p>
          <a:p>
            <a:endParaRPr lang="es-MX" sz="2000" dirty="0">
              <a:solidFill>
                <a:schemeClr val="bg2">
                  <a:lumMod val="50000"/>
                </a:schemeClr>
              </a:solidFill>
            </a:endParaRPr>
          </a:p>
          <a:p>
            <a:endParaRPr lang="es-MX" sz="2000" dirty="0">
              <a:solidFill>
                <a:schemeClr val="bg2">
                  <a:lumMod val="50000"/>
                </a:schemeClr>
              </a:solidFill>
            </a:endParaRPr>
          </a:p>
        </p:txBody>
      </p:sp>
    </p:spTree>
    <p:extLst>
      <p:ext uri="{BB962C8B-B14F-4D97-AF65-F5344CB8AC3E}">
        <p14:creationId xmlns:p14="http://schemas.microsoft.com/office/powerpoint/2010/main" val="3430400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67077" y="157296"/>
            <a:ext cx="3065104" cy="523220"/>
          </a:xfrm>
          <a:prstGeom prst="rect">
            <a:avLst/>
          </a:prstGeom>
        </p:spPr>
        <p:txBody>
          <a:bodyPr wrap="square">
            <a:spAutoFit/>
          </a:bodyPr>
          <a:lstStyle/>
          <a:p>
            <a:pPr algn="just"/>
            <a:r>
              <a:rPr lang="es-MX" sz="2800" dirty="0">
                <a:solidFill>
                  <a:schemeClr val="bg2">
                    <a:lumMod val="50000"/>
                  </a:schemeClr>
                </a:solidFill>
              </a:rPr>
              <a:t>Perfil profesional</a:t>
            </a:r>
          </a:p>
        </p:txBody>
      </p:sp>
      <p:sp>
        <p:nvSpPr>
          <p:cNvPr id="5" name="Rectángulo 4">
            <a:extLst>
              <a:ext uri="{FF2B5EF4-FFF2-40B4-BE49-F238E27FC236}">
                <a16:creationId xmlns:a16="http://schemas.microsoft.com/office/drawing/2014/main" xmlns="" id="{946CA588-7D5A-4ED1-8B9B-5EB05DDFB740}"/>
              </a:ext>
            </a:extLst>
          </p:cNvPr>
          <p:cNvSpPr/>
          <p:nvPr/>
        </p:nvSpPr>
        <p:spPr>
          <a:xfrm>
            <a:off x="176733" y="914837"/>
            <a:ext cx="7461197" cy="4124206"/>
          </a:xfrm>
          <a:prstGeom prst="rect">
            <a:avLst/>
          </a:prstGeom>
        </p:spPr>
        <p:txBody>
          <a:bodyPr wrap="square">
            <a:spAutoFit/>
          </a:bodyPr>
          <a:lstStyle/>
          <a:p>
            <a:r>
              <a:rPr lang="es-ES" sz="4400" dirty="0">
                <a:solidFill>
                  <a:schemeClr val="bg2">
                    <a:lumMod val="50000"/>
                  </a:schemeClr>
                </a:solidFill>
              </a:rPr>
              <a:t>2. D</a:t>
            </a:r>
            <a:r>
              <a:rPr lang="es-ES" sz="2000" dirty="0">
                <a:solidFill>
                  <a:schemeClr val="bg2">
                    <a:lumMod val="50000"/>
                  </a:schemeClr>
                </a:solidFill>
              </a:rPr>
              <a:t>esarrolla una cultura digital para generar procesos de aprendizaje significativo, colaborativo ético e incluyente en diferentes escenarios y contextos coherentes con el plan y programas de estudio vigentes.</a:t>
            </a:r>
          </a:p>
          <a:p>
            <a:endParaRPr lang="es-ES" sz="2000" dirty="0">
              <a:solidFill>
                <a:schemeClr val="bg2">
                  <a:lumMod val="50000"/>
                </a:schemeClr>
              </a:solidFill>
            </a:endParaRPr>
          </a:p>
          <a:p>
            <a:pPr algn="l"/>
            <a:endParaRPr lang="es-MX" sz="1800" b="0" i="0" u="none" strike="noStrike" baseline="0" dirty="0">
              <a:solidFill>
                <a:srgbClr val="000000"/>
              </a:solidFill>
              <a:latin typeface="Times New Roman" panose="02020603050405020304" pitchFamily="18" charset="0"/>
            </a:endParaRPr>
          </a:p>
          <a:p>
            <a:pPr marL="457200" indent="-457200">
              <a:buFont typeface="+mj-lt"/>
              <a:buAutoNum type="alphaLcPeriod"/>
            </a:pPr>
            <a:r>
              <a:rPr lang="es-ES" sz="2000" dirty="0">
                <a:solidFill>
                  <a:schemeClr val="bg2">
                    <a:lumMod val="50000"/>
                  </a:schemeClr>
                </a:solidFill>
              </a:rPr>
              <a:t>Utiliza de manera crítica los recursos y herramientas de las culturas digitales en sus procesos de actualización, investigación y participación de redes de colaboración, manteniendo una actitud responsable, ética y profesional en el uso académico de las redes sociales con la comunidad educativa. </a:t>
            </a:r>
          </a:p>
        </p:txBody>
      </p:sp>
    </p:spTree>
    <p:extLst>
      <p:ext uri="{BB962C8B-B14F-4D97-AF65-F5344CB8AC3E}">
        <p14:creationId xmlns:p14="http://schemas.microsoft.com/office/powerpoint/2010/main" val="1511073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TM02900688[[fn=Faceta]]</Template>
  <TotalTime>27914</TotalTime>
  <Words>1070</Words>
  <Application>Microsoft Office PowerPoint</Application>
  <PresentationFormat>Presentación en pantalla (4:3)</PresentationFormat>
  <Paragraphs>199</Paragraphs>
  <Slides>17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17</vt:i4>
      </vt:variant>
    </vt:vector>
  </HeadingPairs>
  <TitlesOfParts>
    <vt:vector size="26" baseType="lpstr">
      <vt:lpstr>Algerian</vt:lpstr>
      <vt:lpstr>Arial</vt:lpstr>
      <vt:lpstr>Calibri</vt:lpstr>
      <vt:lpstr>Montserrat</vt:lpstr>
      <vt:lpstr>Times New Roman</vt:lpstr>
      <vt:lpstr>Trebuchet MS</vt:lpstr>
      <vt:lpstr>Wingdings</vt:lpstr>
      <vt:lpstr>Wingdings 3</vt:lpstr>
      <vt:lpstr>Faceta</vt:lpstr>
      <vt:lpstr>Presentación de PowerPoint</vt:lpstr>
      <vt:lpstr>Presentación de PowerPoint</vt:lpstr>
      <vt:lpstr>Presentación de PowerPoint</vt:lpstr>
      <vt:lpstr>     Descripción del curso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EVALUACIÓN GLOBAL </vt:lpstr>
      <vt:lpstr>REGLAMENTO INTERNO DEL SALÓN.  </vt:lpstr>
      <vt:lpstr>Presentación de PowerPoint</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Joel</cp:lastModifiedBy>
  <cp:revision>101</cp:revision>
  <dcterms:created xsi:type="dcterms:W3CDTF">2020-09-18T22:29:25Z</dcterms:created>
  <dcterms:modified xsi:type="dcterms:W3CDTF">2022-09-01T17:02:41Z</dcterms:modified>
</cp:coreProperties>
</file>