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D3508B05-A200-7A4A-9F52-74D208441CD2}">
          <p14:sldIdLst>
            <p14:sldId id="256"/>
            <p14:sldId id="257"/>
            <p14:sldId id="258"/>
            <p14:sldId id="259"/>
            <p14:sldId id="260"/>
            <p14:sldId id="261"/>
            <p14:sldId id="262"/>
            <p14:sldId id="263"/>
            <p14:sldId id="264"/>
            <p14:sldId id="265"/>
            <p14:sldId id="266"/>
            <p14:sldId id="267"/>
            <p14:sldId id="268"/>
            <p14:sldId id="269"/>
            <p14:sldId id="27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33"/>
  </p:normalViewPr>
  <p:slideViewPr>
    <p:cSldViewPr snapToGrid="0">
      <p:cViewPr varScale="1">
        <p:scale>
          <a:sx n="76" d="100"/>
          <a:sy n="76" d="100"/>
        </p:scale>
        <p:origin x="216" y="4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CEFD43-E6D5-0AE9-1902-A0141638FA99}"/>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p>
        </p:txBody>
      </p:sp>
      <p:sp>
        <p:nvSpPr>
          <p:cNvPr id="3" name="Subtítulo 2">
            <a:extLst>
              <a:ext uri="{FF2B5EF4-FFF2-40B4-BE49-F238E27FC236}">
                <a16:creationId xmlns:a16="http://schemas.microsoft.com/office/drawing/2014/main" id="{7EFEC2ED-9F9F-0918-38D0-2DEA11A7BF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p>
        </p:txBody>
      </p:sp>
      <p:sp>
        <p:nvSpPr>
          <p:cNvPr id="4" name="Marcador de fecha 3">
            <a:extLst>
              <a:ext uri="{FF2B5EF4-FFF2-40B4-BE49-F238E27FC236}">
                <a16:creationId xmlns:a16="http://schemas.microsoft.com/office/drawing/2014/main" id="{2909A459-7B85-4C60-3C15-2C5FF8261401}"/>
              </a:ext>
            </a:extLst>
          </p:cNvPr>
          <p:cNvSpPr>
            <a:spLocks noGrp="1"/>
          </p:cNvSpPr>
          <p:nvPr>
            <p:ph type="dt" sz="half" idx="10"/>
          </p:nvPr>
        </p:nvSpPr>
        <p:spPr/>
        <p:txBody>
          <a:bodyPr/>
          <a:lstStyle/>
          <a:p>
            <a:fld id="{880C39D4-8169-9F41-9CAB-02917EA0E830}" type="datetimeFigureOut">
              <a:rPr lang="es-MX" smtClean="0"/>
              <a:t>09/02/23</a:t>
            </a:fld>
            <a:endParaRPr lang="es-MX"/>
          </a:p>
        </p:txBody>
      </p:sp>
      <p:sp>
        <p:nvSpPr>
          <p:cNvPr id="5" name="Marcador de pie de página 4">
            <a:extLst>
              <a:ext uri="{FF2B5EF4-FFF2-40B4-BE49-F238E27FC236}">
                <a16:creationId xmlns:a16="http://schemas.microsoft.com/office/drawing/2014/main" id="{DAD3AAA9-383A-047E-3A33-E0356AFBF0E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41B017A-EAF7-9F00-D8A4-B17DF1A15E77}"/>
              </a:ext>
            </a:extLst>
          </p:cNvPr>
          <p:cNvSpPr>
            <a:spLocks noGrp="1"/>
          </p:cNvSpPr>
          <p:nvPr>
            <p:ph type="sldNum" sz="quarter" idx="12"/>
          </p:nvPr>
        </p:nvSpPr>
        <p:spPr/>
        <p:txBody>
          <a:bodyPr/>
          <a:lstStyle/>
          <a:p>
            <a:fld id="{F3814DD2-5F71-214A-9F7A-D81500E8527C}" type="slidenum">
              <a:rPr lang="es-MX" smtClean="0"/>
              <a:t>‹Nº›</a:t>
            </a:fld>
            <a:endParaRPr lang="es-MX"/>
          </a:p>
        </p:txBody>
      </p:sp>
    </p:spTree>
    <p:extLst>
      <p:ext uri="{BB962C8B-B14F-4D97-AF65-F5344CB8AC3E}">
        <p14:creationId xmlns:p14="http://schemas.microsoft.com/office/powerpoint/2010/main" val="1161738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0E042D-77F2-70DC-07AB-A4448FA1E349}"/>
              </a:ext>
            </a:extLst>
          </p:cNvPr>
          <p:cNvSpPr>
            <a:spLocks noGrp="1"/>
          </p:cNvSpPr>
          <p:nvPr>
            <p:ph type="title"/>
          </p:nvPr>
        </p:nvSpPr>
        <p:spPr/>
        <p:txBody>
          <a:bodyPr/>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19820CBC-7C27-5695-435F-9FDDF2A55C79}"/>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D144E0CB-B919-9CAF-4D73-CC9ED8EE6225}"/>
              </a:ext>
            </a:extLst>
          </p:cNvPr>
          <p:cNvSpPr>
            <a:spLocks noGrp="1"/>
          </p:cNvSpPr>
          <p:nvPr>
            <p:ph type="dt" sz="half" idx="10"/>
          </p:nvPr>
        </p:nvSpPr>
        <p:spPr/>
        <p:txBody>
          <a:bodyPr/>
          <a:lstStyle/>
          <a:p>
            <a:fld id="{880C39D4-8169-9F41-9CAB-02917EA0E830}" type="datetimeFigureOut">
              <a:rPr lang="es-MX" smtClean="0"/>
              <a:t>09/02/23</a:t>
            </a:fld>
            <a:endParaRPr lang="es-MX"/>
          </a:p>
        </p:txBody>
      </p:sp>
      <p:sp>
        <p:nvSpPr>
          <p:cNvPr id="5" name="Marcador de pie de página 4">
            <a:extLst>
              <a:ext uri="{FF2B5EF4-FFF2-40B4-BE49-F238E27FC236}">
                <a16:creationId xmlns:a16="http://schemas.microsoft.com/office/drawing/2014/main" id="{C9C195C0-B00B-2ADE-A7C6-900D34DD31F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2852746-654C-C393-03FF-BE850BFFE28A}"/>
              </a:ext>
            </a:extLst>
          </p:cNvPr>
          <p:cNvSpPr>
            <a:spLocks noGrp="1"/>
          </p:cNvSpPr>
          <p:nvPr>
            <p:ph type="sldNum" sz="quarter" idx="12"/>
          </p:nvPr>
        </p:nvSpPr>
        <p:spPr/>
        <p:txBody>
          <a:bodyPr/>
          <a:lstStyle/>
          <a:p>
            <a:fld id="{F3814DD2-5F71-214A-9F7A-D81500E8527C}" type="slidenum">
              <a:rPr lang="es-MX" smtClean="0"/>
              <a:t>‹Nº›</a:t>
            </a:fld>
            <a:endParaRPr lang="es-MX"/>
          </a:p>
        </p:txBody>
      </p:sp>
    </p:spTree>
    <p:extLst>
      <p:ext uri="{BB962C8B-B14F-4D97-AF65-F5344CB8AC3E}">
        <p14:creationId xmlns:p14="http://schemas.microsoft.com/office/powerpoint/2010/main" val="879265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AAA223B-3C57-1413-04A3-1C83339573B0}"/>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94D5D6F9-0E0C-24BE-BEE2-3ABD32BA1572}"/>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F68067D7-E8B7-CC28-3D39-9AB1203279E7}"/>
              </a:ext>
            </a:extLst>
          </p:cNvPr>
          <p:cNvSpPr>
            <a:spLocks noGrp="1"/>
          </p:cNvSpPr>
          <p:nvPr>
            <p:ph type="dt" sz="half" idx="10"/>
          </p:nvPr>
        </p:nvSpPr>
        <p:spPr/>
        <p:txBody>
          <a:bodyPr/>
          <a:lstStyle/>
          <a:p>
            <a:fld id="{880C39D4-8169-9F41-9CAB-02917EA0E830}" type="datetimeFigureOut">
              <a:rPr lang="es-MX" smtClean="0"/>
              <a:t>09/02/23</a:t>
            </a:fld>
            <a:endParaRPr lang="es-MX"/>
          </a:p>
        </p:txBody>
      </p:sp>
      <p:sp>
        <p:nvSpPr>
          <p:cNvPr id="5" name="Marcador de pie de página 4">
            <a:extLst>
              <a:ext uri="{FF2B5EF4-FFF2-40B4-BE49-F238E27FC236}">
                <a16:creationId xmlns:a16="http://schemas.microsoft.com/office/drawing/2014/main" id="{EC1B10DA-648E-B4D2-859C-51261DC2E7F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9149BE2-3B06-6EFB-D6E4-BA6AAB779306}"/>
              </a:ext>
            </a:extLst>
          </p:cNvPr>
          <p:cNvSpPr>
            <a:spLocks noGrp="1"/>
          </p:cNvSpPr>
          <p:nvPr>
            <p:ph type="sldNum" sz="quarter" idx="12"/>
          </p:nvPr>
        </p:nvSpPr>
        <p:spPr/>
        <p:txBody>
          <a:bodyPr/>
          <a:lstStyle/>
          <a:p>
            <a:fld id="{F3814DD2-5F71-214A-9F7A-D81500E8527C}" type="slidenum">
              <a:rPr lang="es-MX" smtClean="0"/>
              <a:t>‹Nº›</a:t>
            </a:fld>
            <a:endParaRPr lang="es-MX"/>
          </a:p>
        </p:txBody>
      </p:sp>
    </p:spTree>
    <p:extLst>
      <p:ext uri="{BB962C8B-B14F-4D97-AF65-F5344CB8AC3E}">
        <p14:creationId xmlns:p14="http://schemas.microsoft.com/office/powerpoint/2010/main" val="1961458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7A7164-2448-91EE-C8CA-6DC44F165CD6}"/>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BFBB07B5-FA7C-1D67-8BC1-26D61F3DC6A2}"/>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6CE982EE-1ED7-7294-C72F-1F843E72BDEB}"/>
              </a:ext>
            </a:extLst>
          </p:cNvPr>
          <p:cNvSpPr>
            <a:spLocks noGrp="1"/>
          </p:cNvSpPr>
          <p:nvPr>
            <p:ph type="dt" sz="half" idx="10"/>
          </p:nvPr>
        </p:nvSpPr>
        <p:spPr/>
        <p:txBody>
          <a:bodyPr/>
          <a:lstStyle/>
          <a:p>
            <a:fld id="{880C39D4-8169-9F41-9CAB-02917EA0E830}" type="datetimeFigureOut">
              <a:rPr lang="es-MX" smtClean="0"/>
              <a:t>09/02/23</a:t>
            </a:fld>
            <a:endParaRPr lang="es-MX"/>
          </a:p>
        </p:txBody>
      </p:sp>
      <p:sp>
        <p:nvSpPr>
          <p:cNvPr id="5" name="Marcador de pie de página 4">
            <a:extLst>
              <a:ext uri="{FF2B5EF4-FFF2-40B4-BE49-F238E27FC236}">
                <a16:creationId xmlns:a16="http://schemas.microsoft.com/office/drawing/2014/main" id="{6ECAD28E-D31E-B5F3-5550-4A68BB16D6B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B78BA75-F6CF-3EE0-AAD9-CCBBC40E44C5}"/>
              </a:ext>
            </a:extLst>
          </p:cNvPr>
          <p:cNvSpPr>
            <a:spLocks noGrp="1"/>
          </p:cNvSpPr>
          <p:nvPr>
            <p:ph type="sldNum" sz="quarter" idx="12"/>
          </p:nvPr>
        </p:nvSpPr>
        <p:spPr/>
        <p:txBody>
          <a:bodyPr/>
          <a:lstStyle/>
          <a:p>
            <a:fld id="{F3814DD2-5F71-214A-9F7A-D81500E8527C}" type="slidenum">
              <a:rPr lang="es-MX" smtClean="0"/>
              <a:t>‹Nº›</a:t>
            </a:fld>
            <a:endParaRPr lang="es-MX"/>
          </a:p>
        </p:txBody>
      </p:sp>
    </p:spTree>
    <p:extLst>
      <p:ext uri="{BB962C8B-B14F-4D97-AF65-F5344CB8AC3E}">
        <p14:creationId xmlns:p14="http://schemas.microsoft.com/office/powerpoint/2010/main" val="1224614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AFBECD-664A-BC80-6C4F-B1FC39529AB6}"/>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p>
        </p:txBody>
      </p:sp>
      <p:sp>
        <p:nvSpPr>
          <p:cNvPr id="3" name="Marcador de texto 2">
            <a:extLst>
              <a:ext uri="{FF2B5EF4-FFF2-40B4-BE49-F238E27FC236}">
                <a16:creationId xmlns:a16="http://schemas.microsoft.com/office/drawing/2014/main" id="{29F2392B-99FC-4D6E-8AF2-CA5387C93B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C47B9EA0-0B59-F0B5-30A6-C9429026A596}"/>
              </a:ext>
            </a:extLst>
          </p:cNvPr>
          <p:cNvSpPr>
            <a:spLocks noGrp="1"/>
          </p:cNvSpPr>
          <p:nvPr>
            <p:ph type="dt" sz="half" idx="10"/>
          </p:nvPr>
        </p:nvSpPr>
        <p:spPr/>
        <p:txBody>
          <a:bodyPr/>
          <a:lstStyle/>
          <a:p>
            <a:fld id="{880C39D4-8169-9F41-9CAB-02917EA0E830}" type="datetimeFigureOut">
              <a:rPr lang="es-MX" smtClean="0"/>
              <a:t>09/02/23</a:t>
            </a:fld>
            <a:endParaRPr lang="es-MX"/>
          </a:p>
        </p:txBody>
      </p:sp>
      <p:sp>
        <p:nvSpPr>
          <p:cNvPr id="5" name="Marcador de pie de página 4">
            <a:extLst>
              <a:ext uri="{FF2B5EF4-FFF2-40B4-BE49-F238E27FC236}">
                <a16:creationId xmlns:a16="http://schemas.microsoft.com/office/drawing/2014/main" id="{9A10DFE6-DFDC-9570-16BB-36C004DFDCF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67ECCA1-8FFD-9457-71E2-6737E652F61A}"/>
              </a:ext>
            </a:extLst>
          </p:cNvPr>
          <p:cNvSpPr>
            <a:spLocks noGrp="1"/>
          </p:cNvSpPr>
          <p:nvPr>
            <p:ph type="sldNum" sz="quarter" idx="12"/>
          </p:nvPr>
        </p:nvSpPr>
        <p:spPr/>
        <p:txBody>
          <a:bodyPr/>
          <a:lstStyle/>
          <a:p>
            <a:fld id="{F3814DD2-5F71-214A-9F7A-D81500E8527C}" type="slidenum">
              <a:rPr lang="es-MX" smtClean="0"/>
              <a:t>‹Nº›</a:t>
            </a:fld>
            <a:endParaRPr lang="es-MX"/>
          </a:p>
        </p:txBody>
      </p:sp>
    </p:spTree>
    <p:extLst>
      <p:ext uri="{BB962C8B-B14F-4D97-AF65-F5344CB8AC3E}">
        <p14:creationId xmlns:p14="http://schemas.microsoft.com/office/powerpoint/2010/main" val="2439766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A4573E-1156-6D85-C25C-18F11624803C}"/>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220D0D6D-6D6A-76CA-06FF-49B9D21CA9B5}"/>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contenido 3">
            <a:extLst>
              <a:ext uri="{FF2B5EF4-FFF2-40B4-BE49-F238E27FC236}">
                <a16:creationId xmlns:a16="http://schemas.microsoft.com/office/drawing/2014/main" id="{AC95CCEB-85D6-EC69-40CB-8B37C844F713}"/>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fecha 4">
            <a:extLst>
              <a:ext uri="{FF2B5EF4-FFF2-40B4-BE49-F238E27FC236}">
                <a16:creationId xmlns:a16="http://schemas.microsoft.com/office/drawing/2014/main" id="{5A0735D1-445A-1C33-6ED2-6D8B832D46FD}"/>
              </a:ext>
            </a:extLst>
          </p:cNvPr>
          <p:cNvSpPr>
            <a:spLocks noGrp="1"/>
          </p:cNvSpPr>
          <p:nvPr>
            <p:ph type="dt" sz="half" idx="10"/>
          </p:nvPr>
        </p:nvSpPr>
        <p:spPr/>
        <p:txBody>
          <a:bodyPr/>
          <a:lstStyle/>
          <a:p>
            <a:fld id="{880C39D4-8169-9F41-9CAB-02917EA0E830}" type="datetimeFigureOut">
              <a:rPr lang="es-MX" smtClean="0"/>
              <a:t>09/02/23</a:t>
            </a:fld>
            <a:endParaRPr lang="es-MX"/>
          </a:p>
        </p:txBody>
      </p:sp>
      <p:sp>
        <p:nvSpPr>
          <p:cNvPr id="6" name="Marcador de pie de página 5">
            <a:extLst>
              <a:ext uri="{FF2B5EF4-FFF2-40B4-BE49-F238E27FC236}">
                <a16:creationId xmlns:a16="http://schemas.microsoft.com/office/drawing/2014/main" id="{C8F0BEAC-ECE3-4D79-BE27-069C23F06F9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C57F8035-502E-F796-B3A9-CC20EB772D0F}"/>
              </a:ext>
            </a:extLst>
          </p:cNvPr>
          <p:cNvSpPr>
            <a:spLocks noGrp="1"/>
          </p:cNvSpPr>
          <p:nvPr>
            <p:ph type="sldNum" sz="quarter" idx="12"/>
          </p:nvPr>
        </p:nvSpPr>
        <p:spPr/>
        <p:txBody>
          <a:bodyPr/>
          <a:lstStyle/>
          <a:p>
            <a:fld id="{F3814DD2-5F71-214A-9F7A-D81500E8527C}" type="slidenum">
              <a:rPr lang="es-MX" smtClean="0"/>
              <a:t>‹Nº›</a:t>
            </a:fld>
            <a:endParaRPr lang="es-MX"/>
          </a:p>
        </p:txBody>
      </p:sp>
    </p:spTree>
    <p:extLst>
      <p:ext uri="{BB962C8B-B14F-4D97-AF65-F5344CB8AC3E}">
        <p14:creationId xmlns:p14="http://schemas.microsoft.com/office/powerpoint/2010/main" val="1708978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65261A-097C-DD10-9898-2910EB016BE0}"/>
              </a:ext>
            </a:extLst>
          </p:cNvPr>
          <p:cNvSpPr>
            <a:spLocks noGrp="1"/>
          </p:cNvSpPr>
          <p:nvPr>
            <p:ph type="title"/>
          </p:nvPr>
        </p:nvSpPr>
        <p:spPr>
          <a:xfrm>
            <a:off x="839788" y="365125"/>
            <a:ext cx="10515600" cy="1325563"/>
          </a:xfrm>
        </p:spPr>
        <p:txBody>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307A77A1-42A2-2AF9-3DF3-433CFE9A0B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8E44BABF-C626-F010-3401-F8EDCA7FE902}"/>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texto 4">
            <a:extLst>
              <a:ext uri="{FF2B5EF4-FFF2-40B4-BE49-F238E27FC236}">
                <a16:creationId xmlns:a16="http://schemas.microsoft.com/office/drawing/2014/main" id="{D8399E94-BE9E-8458-23D4-7731A2445D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BC77DE3F-0AF1-8594-9488-A83430A11C33}"/>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7" name="Marcador de fecha 6">
            <a:extLst>
              <a:ext uri="{FF2B5EF4-FFF2-40B4-BE49-F238E27FC236}">
                <a16:creationId xmlns:a16="http://schemas.microsoft.com/office/drawing/2014/main" id="{0B45827B-7BEF-50D4-8525-A683B37619B2}"/>
              </a:ext>
            </a:extLst>
          </p:cNvPr>
          <p:cNvSpPr>
            <a:spLocks noGrp="1"/>
          </p:cNvSpPr>
          <p:nvPr>
            <p:ph type="dt" sz="half" idx="10"/>
          </p:nvPr>
        </p:nvSpPr>
        <p:spPr/>
        <p:txBody>
          <a:bodyPr/>
          <a:lstStyle/>
          <a:p>
            <a:fld id="{880C39D4-8169-9F41-9CAB-02917EA0E830}" type="datetimeFigureOut">
              <a:rPr lang="es-MX" smtClean="0"/>
              <a:t>09/02/23</a:t>
            </a:fld>
            <a:endParaRPr lang="es-MX"/>
          </a:p>
        </p:txBody>
      </p:sp>
      <p:sp>
        <p:nvSpPr>
          <p:cNvPr id="8" name="Marcador de pie de página 7">
            <a:extLst>
              <a:ext uri="{FF2B5EF4-FFF2-40B4-BE49-F238E27FC236}">
                <a16:creationId xmlns:a16="http://schemas.microsoft.com/office/drawing/2014/main" id="{1E32F308-17AC-EDD6-D22C-9A4B4319B8D7}"/>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9DE2B8A0-7DF8-6698-44AC-A30A08E9BC2F}"/>
              </a:ext>
            </a:extLst>
          </p:cNvPr>
          <p:cNvSpPr>
            <a:spLocks noGrp="1"/>
          </p:cNvSpPr>
          <p:nvPr>
            <p:ph type="sldNum" sz="quarter" idx="12"/>
          </p:nvPr>
        </p:nvSpPr>
        <p:spPr/>
        <p:txBody>
          <a:bodyPr/>
          <a:lstStyle/>
          <a:p>
            <a:fld id="{F3814DD2-5F71-214A-9F7A-D81500E8527C}" type="slidenum">
              <a:rPr lang="es-MX" smtClean="0"/>
              <a:t>‹Nº›</a:t>
            </a:fld>
            <a:endParaRPr lang="es-MX"/>
          </a:p>
        </p:txBody>
      </p:sp>
    </p:spTree>
    <p:extLst>
      <p:ext uri="{BB962C8B-B14F-4D97-AF65-F5344CB8AC3E}">
        <p14:creationId xmlns:p14="http://schemas.microsoft.com/office/powerpoint/2010/main" val="647949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86013B-520A-1525-04CA-3835C2018795}"/>
              </a:ext>
            </a:extLst>
          </p:cNvPr>
          <p:cNvSpPr>
            <a:spLocks noGrp="1"/>
          </p:cNvSpPr>
          <p:nvPr>
            <p:ph type="title"/>
          </p:nvPr>
        </p:nvSpPr>
        <p:spPr/>
        <p:txBody>
          <a:bodyPr/>
          <a:lstStyle/>
          <a:p>
            <a:r>
              <a:rPr lang="es-MX"/>
              <a:t>Haz clic para modificar el estilo de título del patrón</a:t>
            </a:r>
          </a:p>
        </p:txBody>
      </p:sp>
      <p:sp>
        <p:nvSpPr>
          <p:cNvPr id="3" name="Marcador de fecha 2">
            <a:extLst>
              <a:ext uri="{FF2B5EF4-FFF2-40B4-BE49-F238E27FC236}">
                <a16:creationId xmlns:a16="http://schemas.microsoft.com/office/drawing/2014/main" id="{3DAE3D97-C3AA-A72F-D4FA-89C314B3E0A8}"/>
              </a:ext>
            </a:extLst>
          </p:cNvPr>
          <p:cNvSpPr>
            <a:spLocks noGrp="1"/>
          </p:cNvSpPr>
          <p:nvPr>
            <p:ph type="dt" sz="half" idx="10"/>
          </p:nvPr>
        </p:nvSpPr>
        <p:spPr/>
        <p:txBody>
          <a:bodyPr/>
          <a:lstStyle/>
          <a:p>
            <a:fld id="{880C39D4-8169-9F41-9CAB-02917EA0E830}" type="datetimeFigureOut">
              <a:rPr lang="es-MX" smtClean="0"/>
              <a:t>09/02/23</a:t>
            </a:fld>
            <a:endParaRPr lang="es-MX"/>
          </a:p>
        </p:txBody>
      </p:sp>
      <p:sp>
        <p:nvSpPr>
          <p:cNvPr id="4" name="Marcador de pie de página 3">
            <a:extLst>
              <a:ext uri="{FF2B5EF4-FFF2-40B4-BE49-F238E27FC236}">
                <a16:creationId xmlns:a16="http://schemas.microsoft.com/office/drawing/2014/main" id="{7539B5B1-7137-446B-3975-624DF138D4E3}"/>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9C431407-B1FA-F8B5-CB86-65FE29F0461F}"/>
              </a:ext>
            </a:extLst>
          </p:cNvPr>
          <p:cNvSpPr>
            <a:spLocks noGrp="1"/>
          </p:cNvSpPr>
          <p:nvPr>
            <p:ph type="sldNum" sz="quarter" idx="12"/>
          </p:nvPr>
        </p:nvSpPr>
        <p:spPr/>
        <p:txBody>
          <a:bodyPr/>
          <a:lstStyle/>
          <a:p>
            <a:fld id="{F3814DD2-5F71-214A-9F7A-D81500E8527C}" type="slidenum">
              <a:rPr lang="es-MX" smtClean="0"/>
              <a:t>‹Nº›</a:t>
            </a:fld>
            <a:endParaRPr lang="es-MX"/>
          </a:p>
        </p:txBody>
      </p:sp>
    </p:spTree>
    <p:extLst>
      <p:ext uri="{BB962C8B-B14F-4D97-AF65-F5344CB8AC3E}">
        <p14:creationId xmlns:p14="http://schemas.microsoft.com/office/powerpoint/2010/main" val="2433980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59C3D2B-8760-B61E-A49B-D8AFB95E7E75}"/>
              </a:ext>
            </a:extLst>
          </p:cNvPr>
          <p:cNvSpPr>
            <a:spLocks noGrp="1"/>
          </p:cNvSpPr>
          <p:nvPr>
            <p:ph type="dt" sz="half" idx="10"/>
          </p:nvPr>
        </p:nvSpPr>
        <p:spPr/>
        <p:txBody>
          <a:bodyPr/>
          <a:lstStyle/>
          <a:p>
            <a:fld id="{880C39D4-8169-9F41-9CAB-02917EA0E830}" type="datetimeFigureOut">
              <a:rPr lang="es-MX" smtClean="0"/>
              <a:t>09/02/23</a:t>
            </a:fld>
            <a:endParaRPr lang="es-MX"/>
          </a:p>
        </p:txBody>
      </p:sp>
      <p:sp>
        <p:nvSpPr>
          <p:cNvPr id="3" name="Marcador de pie de página 2">
            <a:extLst>
              <a:ext uri="{FF2B5EF4-FFF2-40B4-BE49-F238E27FC236}">
                <a16:creationId xmlns:a16="http://schemas.microsoft.com/office/drawing/2014/main" id="{398BC8EA-7E47-08A4-096B-23316B31822D}"/>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B01801FC-CA4E-4E2E-3F58-B40068754F9A}"/>
              </a:ext>
            </a:extLst>
          </p:cNvPr>
          <p:cNvSpPr>
            <a:spLocks noGrp="1"/>
          </p:cNvSpPr>
          <p:nvPr>
            <p:ph type="sldNum" sz="quarter" idx="12"/>
          </p:nvPr>
        </p:nvSpPr>
        <p:spPr/>
        <p:txBody>
          <a:bodyPr/>
          <a:lstStyle/>
          <a:p>
            <a:fld id="{F3814DD2-5F71-214A-9F7A-D81500E8527C}" type="slidenum">
              <a:rPr lang="es-MX" smtClean="0"/>
              <a:t>‹Nº›</a:t>
            </a:fld>
            <a:endParaRPr lang="es-MX"/>
          </a:p>
        </p:txBody>
      </p:sp>
    </p:spTree>
    <p:extLst>
      <p:ext uri="{BB962C8B-B14F-4D97-AF65-F5344CB8AC3E}">
        <p14:creationId xmlns:p14="http://schemas.microsoft.com/office/powerpoint/2010/main" val="128871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33969E-96EA-CA78-BEFE-E6D690444991}"/>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DEEEED71-FE28-D968-CBD8-6DA62406DC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texto 3">
            <a:extLst>
              <a:ext uri="{FF2B5EF4-FFF2-40B4-BE49-F238E27FC236}">
                <a16:creationId xmlns:a16="http://schemas.microsoft.com/office/drawing/2014/main" id="{FADAB2EB-7F56-B8D2-5C6C-A1684BD223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338C1E9E-593E-C132-6918-C3D704363F5D}"/>
              </a:ext>
            </a:extLst>
          </p:cNvPr>
          <p:cNvSpPr>
            <a:spLocks noGrp="1"/>
          </p:cNvSpPr>
          <p:nvPr>
            <p:ph type="dt" sz="half" idx="10"/>
          </p:nvPr>
        </p:nvSpPr>
        <p:spPr/>
        <p:txBody>
          <a:bodyPr/>
          <a:lstStyle/>
          <a:p>
            <a:fld id="{880C39D4-8169-9F41-9CAB-02917EA0E830}" type="datetimeFigureOut">
              <a:rPr lang="es-MX" smtClean="0"/>
              <a:t>09/02/23</a:t>
            </a:fld>
            <a:endParaRPr lang="es-MX"/>
          </a:p>
        </p:txBody>
      </p:sp>
      <p:sp>
        <p:nvSpPr>
          <p:cNvPr id="6" name="Marcador de pie de página 5">
            <a:extLst>
              <a:ext uri="{FF2B5EF4-FFF2-40B4-BE49-F238E27FC236}">
                <a16:creationId xmlns:a16="http://schemas.microsoft.com/office/drawing/2014/main" id="{59194365-07ED-4ECE-2E62-D2074DC0A58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1271C7A-D020-9705-C5C1-D0E0331857D8}"/>
              </a:ext>
            </a:extLst>
          </p:cNvPr>
          <p:cNvSpPr>
            <a:spLocks noGrp="1"/>
          </p:cNvSpPr>
          <p:nvPr>
            <p:ph type="sldNum" sz="quarter" idx="12"/>
          </p:nvPr>
        </p:nvSpPr>
        <p:spPr/>
        <p:txBody>
          <a:bodyPr/>
          <a:lstStyle/>
          <a:p>
            <a:fld id="{F3814DD2-5F71-214A-9F7A-D81500E8527C}" type="slidenum">
              <a:rPr lang="es-MX" smtClean="0"/>
              <a:t>‹Nº›</a:t>
            </a:fld>
            <a:endParaRPr lang="es-MX"/>
          </a:p>
        </p:txBody>
      </p:sp>
    </p:spTree>
    <p:extLst>
      <p:ext uri="{BB962C8B-B14F-4D97-AF65-F5344CB8AC3E}">
        <p14:creationId xmlns:p14="http://schemas.microsoft.com/office/powerpoint/2010/main" val="382956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559CE3-7B6A-EF3F-0AE1-04CCA829C28A}"/>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posición de imagen 2">
            <a:extLst>
              <a:ext uri="{FF2B5EF4-FFF2-40B4-BE49-F238E27FC236}">
                <a16:creationId xmlns:a16="http://schemas.microsoft.com/office/drawing/2014/main" id="{D2A18F94-5E7E-5335-E1AC-AF1B437172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78E3B5A2-8B18-8936-B676-743FC43D04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0522AFC6-3471-6339-DD3A-E1A47A16985B}"/>
              </a:ext>
            </a:extLst>
          </p:cNvPr>
          <p:cNvSpPr>
            <a:spLocks noGrp="1"/>
          </p:cNvSpPr>
          <p:nvPr>
            <p:ph type="dt" sz="half" idx="10"/>
          </p:nvPr>
        </p:nvSpPr>
        <p:spPr/>
        <p:txBody>
          <a:bodyPr/>
          <a:lstStyle/>
          <a:p>
            <a:fld id="{880C39D4-8169-9F41-9CAB-02917EA0E830}" type="datetimeFigureOut">
              <a:rPr lang="es-MX" smtClean="0"/>
              <a:t>09/02/23</a:t>
            </a:fld>
            <a:endParaRPr lang="es-MX"/>
          </a:p>
        </p:txBody>
      </p:sp>
      <p:sp>
        <p:nvSpPr>
          <p:cNvPr id="6" name="Marcador de pie de página 5">
            <a:extLst>
              <a:ext uri="{FF2B5EF4-FFF2-40B4-BE49-F238E27FC236}">
                <a16:creationId xmlns:a16="http://schemas.microsoft.com/office/drawing/2014/main" id="{0E2E5EFB-8A9F-9221-91F3-B0E13084C86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405EA75-6242-8DF6-3857-66B427C9C54F}"/>
              </a:ext>
            </a:extLst>
          </p:cNvPr>
          <p:cNvSpPr>
            <a:spLocks noGrp="1"/>
          </p:cNvSpPr>
          <p:nvPr>
            <p:ph type="sldNum" sz="quarter" idx="12"/>
          </p:nvPr>
        </p:nvSpPr>
        <p:spPr/>
        <p:txBody>
          <a:bodyPr/>
          <a:lstStyle/>
          <a:p>
            <a:fld id="{F3814DD2-5F71-214A-9F7A-D81500E8527C}" type="slidenum">
              <a:rPr lang="es-MX" smtClean="0"/>
              <a:t>‹Nº›</a:t>
            </a:fld>
            <a:endParaRPr lang="es-MX"/>
          </a:p>
        </p:txBody>
      </p:sp>
    </p:spTree>
    <p:extLst>
      <p:ext uri="{BB962C8B-B14F-4D97-AF65-F5344CB8AC3E}">
        <p14:creationId xmlns:p14="http://schemas.microsoft.com/office/powerpoint/2010/main" val="3742572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56F8D67-5090-7B00-2081-D6A8622D1B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4712CB97-BDC2-A9B1-0DBD-29DB2228F3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50A97F84-AF42-485F-9DF0-A604B111EC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0C39D4-8169-9F41-9CAB-02917EA0E830}" type="datetimeFigureOut">
              <a:rPr lang="es-MX" smtClean="0"/>
              <a:t>09/02/23</a:t>
            </a:fld>
            <a:endParaRPr lang="es-MX"/>
          </a:p>
        </p:txBody>
      </p:sp>
      <p:sp>
        <p:nvSpPr>
          <p:cNvPr id="5" name="Marcador de pie de página 4">
            <a:extLst>
              <a:ext uri="{FF2B5EF4-FFF2-40B4-BE49-F238E27FC236}">
                <a16:creationId xmlns:a16="http://schemas.microsoft.com/office/drawing/2014/main" id="{3EFA0BAD-659E-0048-5F45-75268CA8EE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A581C4B0-17C6-6C8E-F584-F96119B6D6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814DD2-5F71-214A-9F7A-D81500E8527C}" type="slidenum">
              <a:rPr lang="es-MX" smtClean="0"/>
              <a:t>‹Nº›</a:t>
            </a:fld>
            <a:endParaRPr lang="es-MX"/>
          </a:p>
        </p:txBody>
      </p:sp>
    </p:spTree>
    <p:extLst>
      <p:ext uri="{BB962C8B-B14F-4D97-AF65-F5344CB8AC3E}">
        <p14:creationId xmlns:p14="http://schemas.microsoft.com/office/powerpoint/2010/main" val="620834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3E3ECB-7BA4-947C-C80E-9391344D6C9F}"/>
              </a:ext>
            </a:extLst>
          </p:cNvPr>
          <p:cNvSpPr>
            <a:spLocks noGrp="1"/>
          </p:cNvSpPr>
          <p:nvPr>
            <p:ph type="ctrTitle"/>
          </p:nvPr>
        </p:nvSpPr>
        <p:spPr/>
        <p:txBody>
          <a:bodyPr>
            <a:normAutofit fontScale="90000"/>
          </a:bodyPr>
          <a:lstStyle/>
          <a:p>
            <a:r>
              <a:rPr lang="es-MX" dirty="0"/>
              <a:t>Expresión y Apreciación Artística: Cantos, Ritmos y Juegos</a:t>
            </a:r>
          </a:p>
        </p:txBody>
      </p:sp>
      <p:sp>
        <p:nvSpPr>
          <p:cNvPr id="3" name="Subtítulo 2">
            <a:extLst>
              <a:ext uri="{FF2B5EF4-FFF2-40B4-BE49-F238E27FC236}">
                <a16:creationId xmlns:a16="http://schemas.microsoft.com/office/drawing/2014/main" id="{C460170C-EA63-7CDA-2EE4-B910A39CEB62}"/>
              </a:ext>
            </a:extLst>
          </p:cNvPr>
          <p:cNvSpPr>
            <a:spLocks noGrp="1"/>
          </p:cNvSpPr>
          <p:nvPr>
            <p:ph type="subTitle" idx="1"/>
          </p:nvPr>
        </p:nvSpPr>
        <p:spPr>
          <a:xfrm>
            <a:off x="1350962" y="4376738"/>
            <a:ext cx="9144000" cy="1655762"/>
          </a:xfrm>
        </p:spPr>
        <p:txBody>
          <a:bodyPr>
            <a:normAutofit/>
          </a:bodyPr>
          <a:lstStyle/>
          <a:p>
            <a:r>
              <a:rPr lang="es-MX" dirty="0"/>
              <a:t> Primer Semestre                         Creditos: 4 Horas  </a:t>
            </a:r>
          </a:p>
          <a:p>
            <a:r>
              <a:rPr lang="es-MX" dirty="0"/>
              <a:t>                                                       Curricular</a:t>
            </a:r>
          </a:p>
          <a:p>
            <a:r>
              <a:rPr lang="es-MX" dirty="0"/>
              <a:t>Docente: Federico Rodríguez Aguilar</a:t>
            </a:r>
          </a:p>
        </p:txBody>
      </p:sp>
    </p:spTree>
    <p:extLst>
      <p:ext uri="{BB962C8B-B14F-4D97-AF65-F5344CB8AC3E}">
        <p14:creationId xmlns:p14="http://schemas.microsoft.com/office/powerpoint/2010/main" val="2982511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B746AE-5A30-C490-A209-1B03918885AB}"/>
              </a:ext>
            </a:extLst>
          </p:cNvPr>
          <p:cNvSpPr>
            <a:spLocks noGrp="1"/>
          </p:cNvSpPr>
          <p:nvPr>
            <p:ph type="title"/>
          </p:nvPr>
        </p:nvSpPr>
        <p:spPr>
          <a:xfrm>
            <a:off x="838200" y="681037"/>
            <a:ext cx="10515600" cy="1325563"/>
          </a:xfrm>
        </p:spPr>
        <p:txBody>
          <a:bodyPr>
            <a:noAutofit/>
          </a:bodyPr>
          <a:lstStyle/>
          <a:p>
            <a:pPr algn="ctr"/>
            <a:r>
              <a:rPr lang="es-MX" i="1" dirty="0">
                <a:latin typeface="+mn-lt"/>
              </a:rPr>
              <a:t>Unidad  I</a:t>
            </a:r>
            <a:br>
              <a:rPr lang="es-MX" i="1" dirty="0">
                <a:latin typeface="+mn-lt"/>
              </a:rPr>
            </a:br>
            <a:r>
              <a:rPr lang="es-MX" i="1" dirty="0">
                <a:latin typeface="+mn-lt"/>
              </a:rPr>
              <a:t>Importancia de las Manifestaciones Artísticas y sus Lenguajes en Función  del Contexto.</a:t>
            </a:r>
          </a:p>
        </p:txBody>
      </p:sp>
      <p:sp>
        <p:nvSpPr>
          <p:cNvPr id="3" name="Marcador de contenido 2">
            <a:extLst>
              <a:ext uri="{FF2B5EF4-FFF2-40B4-BE49-F238E27FC236}">
                <a16:creationId xmlns:a16="http://schemas.microsoft.com/office/drawing/2014/main" id="{D0CCA0D7-C695-0D89-9AAB-FA1EB18482D0}"/>
              </a:ext>
            </a:extLst>
          </p:cNvPr>
          <p:cNvSpPr>
            <a:spLocks noGrp="1"/>
          </p:cNvSpPr>
          <p:nvPr>
            <p:ph idx="1"/>
          </p:nvPr>
        </p:nvSpPr>
        <p:spPr>
          <a:xfrm>
            <a:off x="838200" y="5929313"/>
            <a:ext cx="10515600" cy="247650"/>
          </a:xfrm>
        </p:spPr>
        <p:txBody>
          <a:bodyPr>
            <a:normAutofit fontScale="47500" lnSpcReduction="20000"/>
          </a:bodyPr>
          <a:lstStyle/>
          <a:p>
            <a:endParaRPr lang="es-MX" dirty="0"/>
          </a:p>
        </p:txBody>
      </p:sp>
      <p:sp>
        <p:nvSpPr>
          <p:cNvPr id="5" name="CuadroTexto 4">
            <a:extLst>
              <a:ext uri="{FF2B5EF4-FFF2-40B4-BE49-F238E27FC236}">
                <a16:creationId xmlns:a16="http://schemas.microsoft.com/office/drawing/2014/main" id="{318AF01F-9C75-EFFB-A5F1-F9AF449DBD8A}"/>
              </a:ext>
            </a:extLst>
          </p:cNvPr>
          <p:cNvSpPr txBox="1"/>
          <p:nvPr/>
        </p:nvSpPr>
        <p:spPr>
          <a:xfrm>
            <a:off x="1152525" y="2857500"/>
            <a:ext cx="10201275" cy="2677656"/>
          </a:xfrm>
          <a:prstGeom prst="rect">
            <a:avLst/>
          </a:prstGeom>
          <a:noFill/>
        </p:spPr>
        <p:txBody>
          <a:bodyPr wrap="square" rtlCol="0">
            <a:spAutoFit/>
          </a:bodyPr>
          <a:lstStyle/>
          <a:p>
            <a:r>
              <a:rPr lang="es-MX" sz="2400" dirty="0">
                <a:effectLst/>
                <a:latin typeface="Montserrat" pitchFamily="2" charset="77"/>
              </a:rPr>
              <a:t>Determine la importancia de las manifestaciones artísticas mediante actividades investigativas y experienciales de los lenguajes de la música y danza en los cantos, ritmos y juegos, en congruencia al programa vigente de educación preescolar, a través de un análisis reflexivo e interdisciplinario que posibilite situarse como sujetos pensantes; de esta formaalcanzaruna postura critica frente a la diversidadinterculturaly sus lenguajes.</a:t>
            </a:r>
            <a:endParaRPr lang="es-MX" sz="2400" dirty="0"/>
          </a:p>
        </p:txBody>
      </p:sp>
    </p:spTree>
    <p:extLst>
      <p:ext uri="{BB962C8B-B14F-4D97-AF65-F5344CB8AC3E}">
        <p14:creationId xmlns:p14="http://schemas.microsoft.com/office/powerpoint/2010/main" val="1067482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2B4D5B-C0D6-6361-14AF-EFAEEE297B92}"/>
              </a:ext>
            </a:extLst>
          </p:cNvPr>
          <p:cNvSpPr>
            <a:spLocks noGrp="1"/>
          </p:cNvSpPr>
          <p:nvPr>
            <p:ph type="title"/>
          </p:nvPr>
        </p:nvSpPr>
        <p:spPr/>
        <p:txBody>
          <a:bodyPr>
            <a:noAutofit/>
          </a:bodyPr>
          <a:lstStyle/>
          <a:p>
            <a:pPr algn="ctr"/>
            <a:r>
              <a:rPr lang="es-MX" i="1" dirty="0">
                <a:latin typeface="+mn-lt"/>
              </a:rPr>
              <a:t>Unidad  II</a:t>
            </a:r>
            <a:br>
              <a:rPr lang="es-MX" i="1" dirty="0">
                <a:latin typeface="+mn-lt"/>
              </a:rPr>
            </a:br>
            <a:r>
              <a:rPr lang="es-MX" i="1" dirty="0">
                <a:latin typeface="+mn-lt"/>
              </a:rPr>
              <a:t>Expresión y Apreciación Musical como Herramienta Didáctica.</a:t>
            </a:r>
          </a:p>
        </p:txBody>
      </p:sp>
      <p:sp>
        <p:nvSpPr>
          <p:cNvPr id="3" name="Marcador de contenido 2">
            <a:extLst>
              <a:ext uri="{FF2B5EF4-FFF2-40B4-BE49-F238E27FC236}">
                <a16:creationId xmlns:a16="http://schemas.microsoft.com/office/drawing/2014/main" id="{21A04C02-F011-E5D2-BDDA-D595D3575937}"/>
              </a:ext>
            </a:extLst>
          </p:cNvPr>
          <p:cNvSpPr>
            <a:spLocks noGrp="1"/>
          </p:cNvSpPr>
          <p:nvPr>
            <p:ph idx="1"/>
          </p:nvPr>
        </p:nvSpPr>
        <p:spPr>
          <a:xfrm>
            <a:off x="838200" y="5872163"/>
            <a:ext cx="10515600" cy="304800"/>
          </a:xfrm>
        </p:spPr>
        <p:txBody>
          <a:bodyPr>
            <a:normAutofit fontScale="62500" lnSpcReduction="20000"/>
          </a:bodyPr>
          <a:lstStyle/>
          <a:p>
            <a:endParaRPr lang="es-MX" dirty="0"/>
          </a:p>
        </p:txBody>
      </p:sp>
      <p:sp>
        <p:nvSpPr>
          <p:cNvPr id="4" name="CuadroTexto 3">
            <a:extLst>
              <a:ext uri="{FF2B5EF4-FFF2-40B4-BE49-F238E27FC236}">
                <a16:creationId xmlns:a16="http://schemas.microsoft.com/office/drawing/2014/main" id="{C92F6C04-701E-8543-CC82-24E461573D31}"/>
              </a:ext>
            </a:extLst>
          </p:cNvPr>
          <p:cNvSpPr txBox="1"/>
          <p:nvPr/>
        </p:nvSpPr>
        <p:spPr>
          <a:xfrm>
            <a:off x="838201" y="2442597"/>
            <a:ext cx="10515599" cy="2677656"/>
          </a:xfrm>
          <a:prstGeom prst="rect">
            <a:avLst/>
          </a:prstGeom>
          <a:noFill/>
        </p:spPr>
        <p:txBody>
          <a:bodyPr wrap="square" rtlCol="0">
            <a:spAutoFit/>
          </a:bodyPr>
          <a:lstStyle/>
          <a:p>
            <a:r>
              <a:rPr lang="es-MX" sz="2400" dirty="0">
                <a:effectLst/>
                <a:latin typeface="Montserrat" pitchFamily="2" charset="77"/>
              </a:rPr>
              <a:t>Comprender la importancia de la música en el desarrollo integral de los y las niñas, mediante la investigación y el análisis reflexivo sobre la expresión musical de su cultura, y reconocerse a sí mismo como un ser sensible y creativo, y logre con sus alumnos el mismo reconocimiento, así como promover la expresión musical, al aplicar este lenguaje artístico como un recurso pedagógico en su práctica profesional, desde una perspectiva intercultural e incluyente. </a:t>
            </a:r>
            <a:endParaRPr lang="es-MX" sz="2400" dirty="0"/>
          </a:p>
        </p:txBody>
      </p:sp>
    </p:spTree>
    <p:extLst>
      <p:ext uri="{BB962C8B-B14F-4D97-AF65-F5344CB8AC3E}">
        <p14:creationId xmlns:p14="http://schemas.microsoft.com/office/powerpoint/2010/main" val="2939253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3A0B4C-66A1-BE52-5EEF-537556CB7FAC}"/>
              </a:ext>
            </a:extLst>
          </p:cNvPr>
          <p:cNvSpPr>
            <a:spLocks noGrp="1"/>
          </p:cNvSpPr>
          <p:nvPr>
            <p:ph type="title"/>
          </p:nvPr>
        </p:nvSpPr>
        <p:spPr>
          <a:xfrm>
            <a:off x="838200" y="794543"/>
            <a:ext cx="10515600" cy="1325563"/>
          </a:xfrm>
        </p:spPr>
        <p:txBody>
          <a:bodyPr>
            <a:normAutofit fontScale="90000"/>
          </a:bodyPr>
          <a:lstStyle/>
          <a:p>
            <a:pPr algn="ctr"/>
            <a:r>
              <a:rPr lang="es-MX" sz="5300" i="1" dirty="0">
                <a:latin typeface="+mn-lt"/>
              </a:rPr>
              <a:t>Unidad  III</a:t>
            </a:r>
            <a:br>
              <a:rPr lang="es-MX" sz="5300" i="1" dirty="0">
                <a:latin typeface="+mn-lt"/>
              </a:rPr>
            </a:br>
            <a:r>
              <a:rPr lang="es-MX" sz="5300" i="1" dirty="0">
                <a:latin typeface="+mn-lt"/>
              </a:rPr>
              <a:t>El Valor Formativo del Juego en la Expresión y Apreciación Artística</a:t>
            </a:r>
            <a:br>
              <a:rPr lang="es-MX" dirty="0"/>
            </a:br>
            <a:endParaRPr lang="es-MX" dirty="0"/>
          </a:p>
        </p:txBody>
      </p:sp>
      <p:sp>
        <p:nvSpPr>
          <p:cNvPr id="3" name="Marcador de contenido 2">
            <a:extLst>
              <a:ext uri="{FF2B5EF4-FFF2-40B4-BE49-F238E27FC236}">
                <a16:creationId xmlns:a16="http://schemas.microsoft.com/office/drawing/2014/main" id="{6A044271-892F-1F8D-11B2-6C577EA6769D}"/>
              </a:ext>
            </a:extLst>
          </p:cNvPr>
          <p:cNvSpPr>
            <a:spLocks noGrp="1"/>
          </p:cNvSpPr>
          <p:nvPr>
            <p:ph idx="1"/>
          </p:nvPr>
        </p:nvSpPr>
        <p:spPr>
          <a:xfrm>
            <a:off x="838200" y="5943599"/>
            <a:ext cx="10515600" cy="233363"/>
          </a:xfrm>
        </p:spPr>
        <p:txBody>
          <a:bodyPr>
            <a:normAutofit fontScale="40000" lnSpcReduction="20000"/>
          </a:bodyPr>
          <a:lstStyle/>
          <a:p>
            <a:endParaRPr lang="es-MX" dirty="0"/>
          </a:p>
        </p:txBody>
      </p:sp>
      <p:sp>
        <p:nvSpPr>
          <p:cNvPr id="4" name="CuadroTexto 3">
            <a:extLst>
              <a:ext uri="{FF2B5EF4-FFF2-40B4-BE49-F238E27FC236}">
                <a16:creationId xmlns:a16="http://schemas.microsoft.com/office/drawing/2014/main" id="{9A88E860-D935-D90E-A842-CA3C391DFF79}"/>
              </a:ext>
            </a:extLst>
          </p:cNvPr>
          <p:cNvSpPr txBox="1"/>
          <p:nvPr/>
        </p:nvSpPr>
        <p:spPr>
          <a:xfrm>
            <a:off x="1066800" y="2686050"/>
            <a:ext cx="10287000" cy="3046988"/>
          </a:xfrm>
          <a:prstGeom prst="rect">
            <a:avLst/>
          </a:prstGeom>
          <a:noFill/>
        </p:spPr>
        <p:txBody>
          <a:bodyPr wrap="square" rtlCol="0">
            <a:spAutoFit/>
          </a:bodyPr>
          <a:lstStyle/>
          <a:p>
            <a:r>
              <a:rPr lang="es-MX" sz="2400" dirty="0">
                <a:effectLst/>
                <a:latin typeface="Montserrat" pitchFamily="2" charset="77"/>
              </a:rPr>
              <a:t>Reconocer el valor formativo del juego como un recurso psicopedagógico y sociocultural, dentro del marco de la expresión y apreciación artísticas a partir de los saberes adquiridos, mediante la investigación documental y de campo desde una perspectiva intercultural crítica e interdisciplinaria, para que sean capaces de generar actividades, tareas y utilizar recursos que favorezcan el desarrollo integral de las niñas y niños de preescolar en sus diversos contextos. </a:t>
            </a:r>
            <a:endParaRPr lang="es-MX" sz="2400" dirty="0">
              <a:effectLst/>
            </a:endParaRPr>
          </a:p>
        </p:txBody>
      </p:sp>
    </p:spTree>
    <p:extLst>
      <p:ext uri="{BB962C8B-B14F-4D97-AF65-F5344CB8AC3E}">
        <p14:creationId xmlns:p14="http://schemas.microsoft.com/office/powerpoint/2010/main" val="1475586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Down Arrow 7">
            <a:extLst>
              <a:ext uri="{FF2B5EF4-FFF2-40B4-BE49-F238E27FC236}">
                <a16:creationId xmlns:a16="http://schemas.microsoft.com/office/drawing/2014/main" id="{73DE2CFE-42F2-48F0-8706-5264E012B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288521" y="381403"/>
            <a:ext cx="2200313" cy="3342508"/>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Imagen 7">
            <a:extLst>
              <a:ext uri="{FF2B5EF4-FFF2-40B4-BE49-F238E27FC236}">
                <a16:creationId xmlns:a16="http://schemas.microsoft.com/office/drawing/2014/main" id="{282BD50B-731E-2C7E-C7CA-926FA0C9A0F8}"/>
              </a:ext>
            </a:extLst>
          </p:cNvPr>
          <p:cNvPicPr>
            <a:picLocks noChangeAspect="1"/>
          </p:cNvPicPr>
          <p:nvPr/>
        </p:nvPicPr>
        <p:blipFill>
          <a:blip r:embed="rId2"/>
          <a:stretch>
            <a:fillRect/>
          </a:stretch>
        </p:blipFill>
        <p:spPr>
          <a:xfrm>
            <a:off x="4662488" y="1147763"/>
            <a:ext cx="3416300" cy="4438650"/>
          </a:xfrm>
          <a:prstGeom prst="rect">
            <a:avLst/>
          </a:prstGeom>
        </p:spPr>
      </p:pic>
      <p:pic>
        <p:nvPicPr>
          <p:cNvPr id="6" name="Marcador de contenido 5">
            <a:extLst>
              <a:ext uri="{FF2B5EF4-FFF2-40B4-BE49-F238E27FC236}">
                <a16:creationId xmlns:a16="http://schemas.microsoft.com/office/drawing/2014/main" id="{E5D59340-C84F-D234-1C04-83A0BA807C9C}"/>
              </a:ext>
            </a:extLst>
          </p:cNvPr>
          <p:cNvPicPr>
            <a:picLocks noGrp="1" noChangeAspect="1"/>
          </p:cNvPicPr>
          <p:nvPr>
            <p:ph idx="1"/>
          </p:nvPr>
        </p:nvPicPr>
        <p:blipFill>
          <a:blip r:embed="rId2"/>
          <a:stretch>
            <a:fillRect/>
          </a:stretch>
        </p:blipFill>
        <p:spPr>
          <a:xfrm>
            <a:off x="8132763" y="1147763"/>
            <a:ext cx="3432175" cy="4438650"/>
          </a:xfrm>
        </p:spPr>
      </p:pic>
      <p:sp>
        <p:nvSpPr>
          <p:cNvPr id="2" name="Título 1">
            <a:extLst>
              <a:ext uri="{FF2B5EF4-FFF2-40B4-BE49-F238E27FC236}">
                <a16:creationId xmlns:a16="http://schemas.microsoft.com/office/drawing/2014/main" id="{1A9DE0E5-07F8-D9F4-AE98-95E4F5A67FFD}"/>
              </a:ext>
            </a:extLst>
          </p:cNvPr>
          <p:cNvSpPr>
            <a:spLocks noGrp="1"/>
          </p:cNvSpPr>
          <p:nvPr>
            <p:ph type="title"/>
          </p:nvPr>
        </p:nvSpPr>
        <p:spPr>
          <a:xfrm>
            <a:off x="966952" y="1204108"/>
            <a:ext cx="2669406" cy="1781175"/>
          </a:xfrm>
        </p:spPr>
        <p:txBody>
          <a:bodyPr>
            <a:normAutofit/>
          </a:bodyPr>
          <a:lstStyle/>
          <a:p>
            <a:r>
              <a:rPr lang="es-MX" sz="3200" i="1">
                <a:solidFill>
                  <a:srgbClr val="FFFFFF"/>
                </a:solidFill>
                <a:latin typeface="+mn-lt"/>
              </a:rPr>
              <a:t>Criterios de Evaluación</a:t>
            </a:r>
          </a:p>
        </p:txBody>
      </p:sp>
    </p:spTree>
    <p:extLst>
      <p:ext uri="{BB962C8B-B14F-4D97-AF65-F5344CB8AC3E}">
        <p14:creationId xmlns:p14="http://schemas.microsoft.com/office/powerpoint/2010/main" val="3119955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B48D57-A47D-5BAF-FCF1-F5787D711719}"/>
              </a:ext>
            </a:extLst>
          </p:cNvPr>
          <p:cNvSpPr>
            <a:spLocks noGrp="1"/>
          </p:cNvSpPr>
          <p:nvPr>
            <p:ph type="title"/>
          </p:nvPr>
        </p:nvSpPr>
        <p:spPr/>
        <p:txBody>
          <a:bodyPr/>
          <a:lstStyle/>
          <a:p>
            <a:endParaRPr lang="es-MX"/>
          </a:p>
        </p:txBody>
      </p:sp>
      <p:pic>
        <p:nvPicPr>
          <p:cNvPr id="5" name="Marcador de contenido 4">
            <a:extLst>
              <a:ext uri="{FF2B5EF4-FFF2-40B4-BE49-F238E27FC236}">
                <a16:creationId xmlns:a16="http://schemas.microsoft.com/office/drawing/2014/main" id="{EAFDDFBE-7E5C-7B60-CA43-0D3B84D240BF}"/>
              </a:ext>
            </a:extLst>
          </p:cNvPr>
          <p:cNvPicPr>
            <a:picLocks noGrp="1" noChangeAspect="1"/>
          </p:cNvPicPr>
          <p:nvPr>
            <p:ph idx="1"/>
          </p:nvPr>
        </p:nvPicPr>
        <p:blipFill>
          <a:blip r:embed="rId2"/>
          <a:stretch>
            <a:fillRect/>
          </a:stretch>
        </p:blipFill>
        <p:spPr>
          <a:xfrm>
            <a:off x="4414801" y="1825625"/>
            <a:ext cx="3362397" cy="4351338"/>
          </a:xfrm>
        </p:spPr>
      </p:pic>
    </p:spTree>
    <p:extLst>
      <p:ext uri="{BB962C8B-B14F-4D97-AF65-F5344CB8AC3E}">
        <p14:creationId xmlns:p14="http://schemas.microsoft.com/office/powerpoint/2010/main" val="1972019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5F310B-199A-DBFE-7C2F-B884F10359C6}"/>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3D36A2A5-8A01-844F-A190-BD4448FC4B4C}"/>
              </a:ext>
            </a:extLst>
          </p:cNvPr>
          <p:cNvSpPr>
            <a:spLocks noGrp="1"/>
          </p:cNvSpPr>
          <p:nvPr>
            <p:ph idx="1"/>
          </p:nvPr>
        </p:nvSpPr>
        <p:spPr/>
        <p:txBody>
          <a:bodyPr/>
          <a:lstStyle/>
          <a:p>
            <a:endParaRPr lang="es-MX"/>
          </a:p>
        </p:txBody>
      </p:sp>
    </p:spTree>
    <p:extLst>
      <p:ext uri="{BB962C8B-B14F-4D97-AF65-F5344CB8AC3E}">
        <p14:creationId xmlns:p14="http://schemas.microsoft.com/office/powerpoint/2010/main" val="1375957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FCB9AB-CF00-4FD0-0AA3-C0546B110B60}"/>
              </a:ext>
            </a:extLst>
          </p:cNvPr>
          <p:cNvSpPr>
            <a:spLocks noGrp="1"/>
          </p:cNvSpPr>
          <p:nvPr>
            <p:ph type="title"/>
          </p:nvPr>
        </p:nvSpPr>
        <p:spPr/>
        <p:txBody>
          <a:bodyPr>
            <a:normAutofit/>
          </a:bodyPr>
          <a:lstStyle/>
          <a:p>
            <a:pPr algn="ctr"/>
            <a:r>
              <a:rPr lang="es-MX" sz="4800" i="1" dirty="0">
                <a:latin typeface="+mn-lt"/>
              </a:rPr>
              <a:t>Proposito del Curso</a:t>
            </a:r>
          </a:p>
        </p:txBody>
      </p:sp>
      <p:sp>
        <p:nvSpPr>
          <p:cNvPr id="3" name="Marcador de contenido 2">
            <a:extLst>
              <a:ext uri="{FF2B5EF4-FFF2-40B4-BE49-F238E27FC236}">
                <a16:creationId xmlns:a16="http://schemas.microsoft.com/office/drawing/2014/main" id="{0260FDD0-BF8E-6F57-FB06-BBAEF74EA1B0}"/>
              </a:ext>
            </a:extLst>
          </p:cNvPr>
          <p:cNvSpPr>
            <a:spLocks noGrp="1"/>
          </p:cNvSpPr>
          <p:nvPr>
            <p:ph idx="1"/>
          </p:nvPr>
        </p:nvSpPr>
        <p:spPr>
          <a:xfrm>
            <a:off x="838200" y="5872163"/>
            <a:ext cx="10515600" cy="304800"/>
          </a:xfrm>
        </p:spPr>
        <p:txBody>
          <a:bodyPr>
            <a:normAutofit fontScale="62500" lnSpcReduction="20000"/>
          </a:bodyPr>
          <a:lstStyle/>
          <a:p>
            <a:endParaRPr lang="es-MX" dirty="0"/>
          </a:p>
        </p:txBody>
      </p:sp>
      <p:sp>
        <p:nvSpPr>
          <p:cNvPr id="6" name="CuadroTexto 5">
            <a:extLst>
              <a:ext uri="{FF2B5EF4-FFF2-40B4-BE49-F238E27FC236}">
                <a16:creationId xmlns:a16="http://schemas.microsoft.com/office/drawing/2014/main" id="{A1983C65-EB24-9E5B-AB15-A2CD5AAB87CC}"/>
              </a:ext>
            </a:extLst>
          </p:cNvPr>
          <p:cNvSpPr txBox="1"/>
          <p:nvPr/>
        </p:nvSpPr>
        <p:spPr>
          <a:xfrm>
            <a:off x="1423987" y="1905506"/>
            <a:ext cx="9929813" cy="3046988"/>
          </a:xfrm>
          <a:prstGeom prst="rect">
            <a:avLst/>
          </a:prstGeom>
          <a:noFill/>
        </p:spPr>
        <p:txBody>
          <a:bodyPr wrap="square" rtlCol="0">
            <a:spAutoFit/>
          </a:bodyPr>
          <a:lstStyle/>
          <a:p>
            <a:r>
              <a:rPr lang="es-MX" sz="2400" dirty="0">
                <a:effectLst/>
                <a:latin typeface="Montserrat" pitchFamily="2" charset="77"/>
              </a:rPr>
              <a:t>Que el estudiantado normalista aprecie las distintas manifestaciones culturales y artísticas que caracterizan los entornos comunitarios a partir del análisis teórico y experiencial de los lenguajes artísticos para generar oportunidades de aprendizaje colaborativo, incluyente y de apreciación y expresión artística enfocada hacia los cantos, ritmos y juegos de las niñas y los niños, desde una perspectiva de interculturalidad crítica. </a:t>
            </a:r>
            <a:endParaRPr lang="es-MX" sz="2400" dirty="0"/>
          </a:p>
        </p:txBody>
      </p:sp>
    </p:spTree>
    <p:extLst>
      <p:ext uri="{BB962C8B-B14F-4D97-AF65-F5344CB8AC3E}">
        <p14:creationId xmlns:p14="http://schemas.microsoft.com/office/powerpoint/2010/main" val="2269188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6D2C0D-F8BF-2EC3-66C1-C98753F36CB2}"/>
              </a:ext>
            </a:extLst>
          </p:cNvPr>
          <p:cNvSpPr>
            <a:spLocks noGrp="1"/>
          </p:cNvSpPr>
          <p:nvPr>
            <p:ph type="title"/>
          </p:nvPr>
        </p:nvSpPr>
        <p:spPr/>
        <p:txBody>
          <a:bodyPr>
            <a:normAutofit/>
          </a:bodyPr>
          <a:lstStyle/>
          <a:p>
            <a:pPr algn="ctr"/>
            <a:r>
              <a:rPr lang="es-MX" sz="4800" i="1" dirty="0"/>
              <a:t>Antecedentes</a:t>
            </a:r>
          </a:p>
        </p:txBody>
      </p:sp>
      <p:sp>
        <p:nvSpPr>
          <p:cNvPr id="3" name="Marcador de contenido 2">
            <a:extLst>
              <a:ext uri="{FF2B5EF4-FFF2-40B4-BE49-F238E27FC236}">
                <a16:creationId xmlns:a16="http://schemas.microsoft.com/office/drawing/2014/main" id="{7D1E5360-156D-0B53-E4CC-56C6C2F6CEF7}"/>
              </a:ext>
            </a:extLst>
          </p:cNvPr>
          <p:cNvSpPr>
            <a:spLocks noGrp="1"/>
          </p:cNvSpPr>
          <p:nvPr>
            <p:ph idx="1"/>
          </p:nvPr>
        </p:nvSpPr>
        <p:spPr>
          <a:xfrm>
            <a:off x="838200" y="5657849"/>
            <a:ext cx="10515600" cy="519113"/>
          </a:xfrm>
        </p:spPr>
        <p:txBody>
          <a:bodyPr/>
          <a:lstStyle/>
          <a:p>
            <a:endParaRPr lang="es-MX" dirty="0"/>
          </a:p>
        </p:txBody>
      </p:sp>
      <p:sp>
        <p:nvSpPr>
          <p:cNvPr id="4" name="CuadroTexto 3">
            <a:extLst>
              <a:ext uri="{FF2B5EF4-FFF2-40B4-BE49-F238E27FC236}">
                <a16:creationId xmlns:a16="http://schemas.microsoft.com/office/drawing/2014/main" id="{A24578BC-05F7-58BC-5ACF-042983CDBC3E}"/>
              </a:ext>
            </a:extLst>
          </p:cNvPr>
          <p:cNvSpPr txBox="1"/>
          <p:nvPr/>
        </p:nvSpPr>
        <p:spPr>
          <a:xfrm>
            <a:off x="1381125" y="1904553"/>
            <a:ext cx="9972675" cy="3539430"/>
          </a:xfrm>
          <a:prstGeom prst="rect">
            <a:avLst/>
          </a:prstGeom>
          <a:noFill/>
        </p:spPr>
        <p:txBody>
          <a:bodyPr wrap="square" rtlCol="0">
            <a:spAutoFit/>
          </a:bodyPr>
          <a:lstStyle/>
          <a:p>
            <a:r>
              <a:rPr lang="es-MX" sz="2800" dirty="0">
                <a:effectLst/>
                <a:latin typeface="Montserrat" pitchFamily="2" charset="77"/>
              </a:rPr>
              <a:t>Las expresiones artísticas son el conjunto de distintas manifestaciones que permiten al ser humano canalizar sus ideas, sentimientos, necesidades, emociones, dudas, cuestionamientos, valores, entre otros, mediante distintos lenguajes artísticos, al mismo tiempo que le posibilita la construcción de relaciones interculturales en diversos espacios comunitarios y territoriales en tiempos determinados. </a:t>
            </a:r>
            <a:endParaRPr lang="es-MX" sz="2800" dirty="0"/>
          </a:p>
        </p:txBody>
      </p:sp>
    </p:spTree>
    <p:extLst>
      <p:ext uri="{BB962C8B-B14F-4D97-AF65-F5344CB8AC3E}">
        <p14:creationId xmlns:p14="http://schemas.microsoft.com/office/powerpoint/2010/main" val="4044223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516447-94CE-C2D1-59AB-DF5943541453}"/>
              </a:ext>
            </a:extLst>
          </p:cNvPr>
          <p:cNvSpPr>
            <a:spLocks noGrp="1"/>
          </p:cNvSpPr>
          <p:nvPr>
            <p:ph type="title"/>
          </p:nvPr>
        </p:nvSpPr>
        <p:spPr/>
        <p:txBody>
          <a:bodyPr/>
          <a:lstStyle/>
          <a:p>
            <a:pPr algn="ctr"/>
            <a:r>
              <a:rPr lang="es-MX" dirty="0"/>
              <a:t>Descripción</a:t>
            </a:r>
          </a:p>
        </p:txBody>
      </p:sp>
      <p:sp>
        <p:nvSpPr>
          <p:cNvPr id="3" name="Marcador de contenido 2">
            <a:extLst>
              <a:ext uri="{FF2B5EF4-FFF2-40B4-BE49-F238E27FC236}">
                <a16:creationId xmlns:a16="http://schemas.microsoft.com/office/drawing/2014/main" id="{FC94A7F1-7B55-BE3C-2E23-E044739ECE82}"/>
              </a:ext>
            </a:extLst>
          </p:cNvPr>
          <p:cNvSpPr>
            <a:spLocks noGrp="1"/>
          </p:cNvSpPr>
          <p:nvPr>
            <p:ph idx="1"/>
          </p:nvPr>
        </p:nvSpPr>
        <p:spPr>
          <a:xfrm>
            <a:off x="838200" y="5772149"/>
            <a:ext cx="10515600" cy="404813"/>
          </a:xfrm>
        </p:spPr>
        <p:txBody>
          <a:bodyPr>
            <a:normAutofit fontScale="92500" lnSpcReduction="20000"/>
          </a:bodyPr>
          <a:lstStyle/>
          <a:p>
            <a:endParaRPr lang="es-MX" dirty="0"/>
          </a:p>
        </p:txBody>
      </p:sp>
      <p:sp>
        <p:nvSpPr>
          <p:cNvPr id="4" name="CuadroTexto 3">
            <a:extLst>
              <a:ext uri="{FF2B5EF4-FFF2-40B4-BE49-F238E27FC236}">
                <a16:creationId xmlns:a16="http://schemas.microsoft.com/office/drawing/2014/main" id="{98DD4691-E49B-3241-01CE-613ABB9D09D5}"/>
              </a:ext>
            </a:extLst>
          </p:cNvPr>
          <p:cNvSpPr txBox="1"/>
          <p:nvPr/>
        </p:nvSpPr>
        <p:spPr>
          <a:xfrm>
            <a:off x="1400175" y="1885951"/>
            <a:ext cx="9772649" cy="3416320"/>
          </a:xfrm>
          <a:prstGeom prst="rect">
            <a:avLst/>
          </a:prstGeom>
          <a:noFill/>
        </p:spPr>
        <p:txBody>
          <a:bodyPr wrap="square" rtlCol="0">
            <a:spAutoFit/>
          </a:bodyPr>
          <a:lstStyle/>
          <a:p>
            <a:r>
              <a:rPr lang="es-MX" sz="2400" dirty="0">
                <a:effectLst/>
                <a:latin typeface="Montserrat" pitchFamily="2" charset="77"/>
              </a:rPr>
              <a:t>El curso de Expresión y apreciación artística: cantos, ritmos y juegos, pertenece al Trayecto Formativo de Formación Pedagógica, Didáctica e Interdisciplinar, está ubicado en la Fase de Inmersión en el primer semestre </a:t>
            </a:r>
          </a:p>
          <a:p>
            <a:endParaRPr lang="es-MX" sz="2400" dirty="0"/>
          </a:p>
          <a:p>
            <a:r>
              <a:rPr lang="es-MX" sz="2400" dirty="0">
                <a:effectLst/>
                <a:latin typeface="Montserrat" pitchFamily="2" charset="77"/>
              </a:rPr>
              <a:t>de la malla curricular de la Licenciatura en Educación Preescolar en el marco del Currículum Nacional Base con 4 horas semanales y un total de 4.5 créditos alcanzables en 18 semanas </a:t>
            </a:r>
            <a:endParaRPr lang="es-MX" sz="2400" dirty="0"/>
          </a:p>
        </p:txBody>
      </p:sp>
    </p:spTree>
    <p:extLst>
      <p:ext uri="{BB962C8B-B14F-4D97-AF65-F5344CB8AC3E}">
        <p14:creationId xmlns:p14="http://schemas.microsoft.com/office/powerpoint/2010/main" val="3043753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CD354B-B870-F096-31EF-8611B8CE92EE}"/>
              </a:ext>
            </a:extLst>
          </p:cNvPr>
          <p:cNvSpPr>
            <a:spLocks noGrp="1"/>
          </p:cNvSpPr>
          <p:nvPr>
            <p:ph type="title"/>
          </p:nvPr>
        </p:nvSpPr>
        <p:spPr/>
        <p:txBody>
          <a:bodyPr>
            <a:normAutofit/>
          </a:bodyPr>
          <a:lstStyle/>
          <a:p>
            <a:pPr algn="ctr"/>
            <a:r>
              <a:rPr lang="es-MX" sz="4800" dirty="0"/>
              <a:t>Cursos con los que se Relaciona</a:t>
            </a:r>
          </a:p>
        </p:txBody>
      </p:sp>
      <p:sp>
        <p:nvSpPr>
          <p:cNvPr id="3" name="Marcador de contenido 2">
            <a:extLst>
              <a:ext uri="{FF2B5EF4-FFF2-40B4-BE49-F238E27FC236}">
                <a16:creationId xmlns:a16="http://schemas.microsoft.com/office/drawing/2014/main" id="{729107E5-2FE5-8057-D89F-91343C8A19A5}"/>
              </a:ext>
            </a:extLst>
          </p:cNvPr>
          <p:cNvSpPr>
            <a:spLocks noGrp="1"/>
          </p:cNvSpPr>
          <p:nvPr>
            <p:ph idx="1"/>
          </p:nvPr>
        </p:nvSpPr>
        <p:spPr>
          <a:xfrm>
            <a:off x="838200" y="5743575"/>
            <a:ext cx="10515600" cy="433388"/>
          </a:xfrm>
        </p:spPr>
        <p:txBody>
          <a:bodyPr>
            <a:normAutofit fontScale="92500" lnSpcReduction="10000"/>
          </a:bodyPr>
          <a:lstStyle/>
          <a:p>
            <a:endParaRPr lang="es-MX" dirty="0"/>
          </a:p>
        </p:txBody>
      </p:sp>
      <p:sp>
        <p:nvSpPr>
          <p:cNvPr id="4" name="CuadroTexto 3">
            <a:extLst>
              <a:ext uri="{FF2B5EF4-FFF2-40B4-BE49-F238E27FC236}">
                <a16:creationId xmlns:a16="http://schemas.microsoft.com/office/drawing/2014/main" id="{C0C3E72F-76F8-538D-501E-E3F9D6A1EF82}"/>
              </a:ext>
            </a:extLst>
          </p:cNvPr>
          <p:cNvSpPr txBox="1"/>
          <p:nvPr/>
        </p:nvSpPr>
        <p:spPr>
          <a:xfrm>
            <a:off x="838200" y="2266950"/>
            <a:ext cx="10748963" cy="3046988"/>
          </a:xfrm>
          <a:prstGeom prst="rect">
            <a:avLst/>
          </a:prstGeom>
          <a:noFill/>
        </p:spPr>
        <p:txBody>
          <a:bodyPr wrap="square" rtlCol="0">
            <a:spAutoFit/>
          </a:bodyPr>
          <a:lstStyle/>
          <a:p>
            <a:pPr marL="342900" indent="-342900">
              <a:buFont typeface="Wingdings" pitchFamily="2" charset="2"/>
              <a:buChar char="Ø"/>
            </a:pPr>
            <a:r>
              <a:rPr lang="es-MX" sz="2400" dirty="0">
                <a:effectLst/>
                <a:latin typeface="Montserrat" pitchFamily="2" charset="77"/>
              </a:rPr>
              <a:t>Lenguaje y Comunicación</a:t>
            </a:r>
          </a:p>
          <a:p>
            <a:pPr marL="342900" indent="-342900">
              <a:buFont typeface="Wingdings" pitchFamily="2" charset="2"/>
              <a:buChar char="Ø"/>
            </a:pPr>
            <a:r>
              <a:rPr lang="es-MX" sz="2400" dirty="0">
                <a:effectLst/>
                <a:latin typeface="Montserrat" pitchFamily="2" charset="77"/>
              </a:rPr>
              <a:t>Familia, Escuela, Comunidad y Territorio </a:t>
            </a:r>
            <a:endParaRPr lang="es-MX" sz="2400" dirty="0"/>
          </a:p>
          <a:p>
            <a:pPr marL="342900" indent="-342900">
              <a:buFont typeface="Wingdings" pitchFamily="2" charset="2"/>
              <a:buChar char="Ø"/>
            </a:pPr>
            <a:r>
              <a:rPr lang="es-MX" sz="2400" dirty="0">
                <a:effectLst/>
                <a:latin typeface="Montserrat" pitchFamily="2" charset="77"/>
              </a:rPr>
              <a:t>Construcción y Didáctica del </a:t>
            </a:r>
            <a:r>
              <a:rPr lang="es-MX" sz="2400" dirty="0">
                <a:latin typeface="Montserrat" pitchFamily="2" charset="77"/>
              </a:rPr>
              <a:t>P</a:t>
            </a:r>
            <a:r>
              <a:rPr lang="es-MX" sz="2400" dirty="0">
                <a:effectLst/>
                <a:latin typeface="Montserrat" pitchFamily="2" charset="77"/>
              </a:rPr>
              <a:t>ensamiento Matemático en Preescolar </a:t>
            </a:r>
            <a:endParaRPr lang="es-MX" sz="2400" dirty="0"/>
          </a:p>
          <a:p>
            <a:pPr marL="342900" indent="-342900">
              <a:buFont typeface="Wingdings" pitchFamily="2" charset="2"/>
              <a:buChar char="Ø"/>
            </a:pPr>
            <a:r>
              <a:rPr lang="es-MX" sz="2400" dirty="0">
                <a:effectLst/>
                <a:latin typeface="Montserrat" pitchFamily="2" charset="77"/>
              </a:rPr>
              <a:t>Lenguaje y Ambientes </a:t>
            </a:r>
            <a:r>
              <a:rPr lang="es-MX" sz="2400" dirty="0">
                <a:latin typeface="Montserrat" pitchFamily="2" charset="77"/>
              </a:rPr>
              <a:t>A</a:t>
            </a:r>
            <a:r>
              <a:rPr lang="es-MX" sz="2400" dirty="0">
                <a:effectLst/>
                <a:latin typeface="Montserrat" pitchFamily="2" charset="77"/>
              </a:rPr>
              <a:t>lfabetizadores </a:t>
            </a:r>
            <a:endParaRPr lang="es-MX" sz="2400" dirty="0"/>
          </a:p>
          <a:p>
            <a:pPr marL="342900" indent="-342900">
              <a:buFont typeface="Wingdings" pitchFamily="2" charset="2"/>
              <a:buChar char="Ø"/>
            </a:pPr>
            <a:r>
              <a:rPr lang="es-MX" sz="2400" dirty="0">
                <a:effectLst/>
                <a:latin typeface="Montserrat" pitchFamily="2" charset="77"/>
              </a:rPr>
              <a:t> Didáctica del Espacio, Forma y Medida en Preescolar</a:t>
            </a:r>
            <a:endParaRPr lang="es-MX" sz="2400" dirty="0"/>
          </a:p>
          <a:p>
            <a:pPr marL="342900" indent="-342900">
              <a:buFont typeface="Wingdings" pitchFamily="2" charset="2"/>
              <a:buChar char="Ø"/>
            </a:pPr>
            <a:r>
              <a:rPr lang="es-MX" sz="2400" dirty="0">
                <a:effectLst/>
                <a:latin typeface="Montserrat" pitchFamily="2" charset="77"/>
              </a:rPr>
              <a:t> Literatura Infantil y Prácticas de Literacidad </a:t>
            </a:r>
            <a:endParaRPr lang="es-MX" sz="2400" dirty="0"/>
          </a:p>
          <a:p>
            <a:pPr marL="342900" indent="-342900">
              <a:buFont typeface="Wingdings" pitchFamily="2" charset="2"/>
              <a:buChar char="Ø"/>
            </a:pPr>
            <a:r>
              <a:rPr lang="es-MX" sz="2400" dirty="0">
                <a:effectLst/>
                <a:latin typeface="Montserrat" pitchFamily="2" charset="77"/>
              </a:rPr>
              <a:t>Didáctica del </a:t>
            </a:r>
            <a:r>
              <a:rPr lang="es-MX" sz="2400" dirty="0">
                <a:latin typeface="Montserrat" pitchFamily="2" charset="77"/>
              </a:rPr>
              <a:t>P</a:t>
            </a:r>
            <a:r>
              <a:rPr lang="es-MX" sz="2400" dirty="0">
                <a:effectLst/>
                <a:latin typeface="Montserrat" pitchFamily="2" charset="77"/>
              </a:rPr>
              <a:t>ensamiento Numérico en Preescolar</a:t>
            </a:r>
            <a:endParaRPr lang="es-MX" sz="2400" dirty="0"/>
          </a:p>
        </p:txBody>
      </p:sp>
    </p:spTree>
    <p:extLst>
      <p:ext uri="{BB962C8B-B14F-4D97-AF65-F5344CB8AC3E}">
        <p14:creationId xmlns:p14="http://schemas.microsoft.com/office/powerpoint/2010/main" val="1322660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81E5A2-13A9-5EF0-5E79-048BB016485F}"/>
              </a:ext>
            </a:extLst>
          </p:cNvPr>
          <p:cNvSpPr>
            <a:spLocks noGrp="1"/>
          </p:cNvSpPr>
          <p:nvPr>
            <p:ph type="title"/>
          </p:nvPr>
        </p:nvSpPr>
        <p:spPr/>
        <p:txBody>
          <a:bodyPr>
            <a:noAutofit/>
          </a:bodyPr>
          <a:lstStyle/>
          <a:p>
            <a:pPr algn="ctr"/>
            <a:r>
              <a:rPr lang="es-MX" sz="4800" i="1" dirty="0"/>
              <a:t>Perfil de Egreso a los que Contrubuye el Curso</a:t>
            </a:r>
          </a:p>
        </p:txBody>
      </p:sp>
      <p:sp>
        <p:nvSpPr>
          <p:cNvPr id="3" name="Marcador de contenido 2">
            <a:extLst>
              <a:ext uri="{FF2B5EF4-FFF2-40B4-BE49-F238E27FC236}">
                <a16:creationId xmlns:a16="http://schemas.microsoft.com/office/drawing/2014/main" id="{D740CC33-74EB-0C7C-D2CA-92C297BEC4F7}"/>
              </a:ext>
            </a:extLst>
          </p:cNvPr>
          <p:cNvSpPr>
            <a:spLocks noGrp="1"/>
          </p:cNvSpPr>
          <p:nvPr>
            <p:ph idx="1"/>
          </p:nvPr>
        </p:nvSpPr>
        <p:spPr>
          <a:xfrm>
            <a:off x="838200" y="5772149"/>
            <a:ext cx="10515600" cy="404813"/>
          </a:xfrm>
        </p:spPr>
        <p:txBody>
          <a:bodyPr>
            <a:normAutofit fontScale="92500" lnSpcReduction="20000"/>
          </a:bodyPr>
          <a:lstStyle/>
          <a:p>
            <a:endParaRPr lang="es-MX" dirty="0"/>
          </a:p>
        </p:txBody>
      </p:sp>
      <p:sp>
        <p:nvSpPr>
          <p:cNvPr id="5" name="CuadroTexto 4">
            <a:extLst>
              <a:ext uri="{FF2B5EF4-FFF2-40B4-BE49-F238E27FC236}">
                <a16:creationId xmlns:a16="http://schemas.microsoft.com/office/drawing/2014/main" id="{5C45E819-F2F5-0491-4D6A-19969551FB6E}"/>
              </a:ext>
            </a:extLst>
          </p:cNvPr>
          <p:cNvSpPr txBox="1"/>
          <p:nvPr/>
        </p:nvSpPr>
        <p:spPr>
          <a:xfrm>
            <a:off x="1195388" y="2128838"/>
            <a:ext cx="10515600" cy="3416320"/>
          </a:xfrm>
          <a:prstGeom prst="rect">
            <a:avLst/>
          </a:prstGeom>
          <a:noFill/>
        </p:spPr>
        <p:txBody>
          <a:bodyPr wrap="square" rtlCol="0">
            <a:spAutoFit/>
          </a:bodyPr>
          <a:lstStyle/>
          <a:p>
            <a:r>
              <a:rPr lang="es-MX" sz="2400" dirty="0">
                <a:effectLst/>
                <a:latin typeface="Montserrat" pitchFamily="2" charset="77"/>
              </a:rPr>
              <a:t>Cuenta con una formación pedagógica, didáctica y disciplinar sólida para realizar procesos de educación inclusiva de acuerdo al desarrollo cognitivo, psicológico, físico de las y los estudiantes, congruente con su entorno sociocultural; es capaz de diseñar, realizar y evaluar intervenciones educativas situadas mediante el diseño de estrategias de enseñanza, aprendizaje, el acompañamiento, el uso de didácticas, materiales y recursos educativos adecuados, poniendo al estudiante en el centro del proceso educativo como protagonista de su aprendizaje. </a:t>
            </a:r>
            <a:endParaRPr lang="es-MX" sz="2400" dirty="0"/>
          </a:p>
        </p:txBody>
      </p:sp>
    </p:spTree>
    <p:extLst>
      <p:ext uri="{BB962C8B-B14F-4D97-AF65-F5344CB8AC3E}">
        <p14:creationId xmlns:p14="http://schemas.microsoft.com/office/powerpoint/2010/main" val="1563052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C560D7-6F60-3B7F-9018-E7C5AE0EF1B5}"/>
              </a:ext>
            </a:extLst>
          </p:cNvPr>
          <p:cNvSpPr>
            <a:spLocks noGrp="1"/>
          </p:cNvSpPr>
          <p:nvPr>
            <p:ph type="title"/>
          </p:nvPr>
        </p:nvSpPr>
        <p:spPr>
          <a:xfrm>
            <a:off x="838200" y="365126"/>
            <a:ext cx="10515600" cy="420688"/>
          </a:xfrm>
        </p:spPr>
        <p:txBody>
          <a:bodyPr>
            <a:noAutofit/>
          </a:bodyPr>
          <a:lstStyle/>
          <a:p>
            <a:pPr algn="ctr"/>
            <a:r>
              <a:rPr lang="es-MX" i="1" dirty="0">
                <a:latin typeface="+mn-lt"/>
              </a:rPr>
              <a:t>Perfil Profesional</a:t>
            </a:r>
          </a:p>
        </p:txBody>
      </p:sp>
      <p:sp>
        <p:nvSpPr>
          <p:cNvPr id="3" name="Marcador de contenido 2">
            <a:extLst>
              <a:ext uri="{FF2B5EF4-FFF2-40B4-BE49-F238E27FC236}">
                <a16:creationId xmlns:a16="http://schemas.microsoft.com/office/drawing/2014/main" id="{8F4AE3C5-E447-2FCE-ACAE-50334980BDF6}"/>
              </a:ext>
            </a:extLst>
          </p:cNvPr>
          <p:cNvSpPr>
            <a:spLocks noGrp="1"/>
          </p:cNvSpPr>
          <p:nvPr>
            <p:ph idx="1"/>
          </p:nvPr>
        </p:nvSpPr>
        <p:spPr>
          <a:xfrm>
            <a:off x="838200" y="5756275"/>
            <a:ext cx="10515600" cy="420688"/>
          </a:xfrm>
        </p:spPr>
        <p:txBody>
          <a:bodyPr>
            <a:normAutofit fontScale="92500" lnSpcReduction="10000"/>
          </a:bodyPr>
          <a:lstStyle/>
          <a:p>
            <a:endParaRPr lang="es-MX" dirty="0"/>
          </a:p>
        </p:txBody>
      </p:sp>
      <p:sp>
        <p:nvSpPr>
          <p:cNvPr id="6" name="CuadroTexto 5">
            <a:extLst>
              <a:ext uri="{FF2B5EF4-FFF2-40B4-BE49-F238E27FC236}">
                <a16:creationId xmlns:a16="http://schemas.microsoft.com/office/drawing/2014/main" id="{E30B248D-C5DD-391E-5D6D-2B0D6B08A4DF}"/>
              </a:ext>
            </a:extLst>
          </p:cNvPr>
          <p:cNvSpPr txBox="1"/>
          <p:nvPr/>
        </p:nvSpPr>
        <p:spPr>
          <a:xfrm>
            <a:off x="1095375" y="971550"/>
            <a:ext cx="10515600" cy="5047536"/>
          </a:xfrm>
          <a:prstGeom prst="rect">
            <a:avLst/>
          </a:prstGeom>
          <a:noFill/>
        </p:spPr>
        <p:txBody>
          <a:bodyPr wrap="square" rtlCol="0">
            <a:spAutoFit/>
          </a:bodyPr>
          <a:lstStyle/>
          <a:p>
            <a:r>
              <a:rPr lang="es-MX" sz="1600" dirty="0">
                <a:effectLst/>
                <a:latin typeface="Montserrat" pitchFamily="2" charset="77"/>
              </a:rPr>
              <a:t>Desarrolla la sensibilidad y la valoración por las manifestaciones culturales, los lenguajes artísticos y la literatura, para generar espacios de expresión y apreciación artística y literaria en las niñas y niños de preescolar. </a:t>
            </a:r>
            <a:endParaRPr lang="es-MX" sz="1600" dirty="0"/>
          </a:p>
          <a:p>
            <a:r>
              <a:rPr lang="es-MX" sz="1600" dirty="0">
                <a:solidFill>
                  <a:srgbClr val="1E1E23"/>
                </a:solidFill>
                <a:effectLst/>
                <a:latin typeface="Montserrat" pitchFamily="2" charset="77"/>
              </a:rPr>
              <a:t>- Aprecia las diversas expresiones y manifestaciones artísticas para promover formas creativas de comunicación en su práctica </a:t>
            </a:r>
            <a:endParaRPr lang="es-MX" sz="1600" dirty="0"/>
          </a:p>
          <a:p>
            <a:r>
              <a:rPr lang="es-MX" sz="1600" dirty="0">
                <a:solidFill>
                  <a:srgbClr val="1E1E23"/>
                </a:solidFill>
                <a:effectLst/>
                <a:latin typeface="Montserrat" pitchFamily="2" charset="77"/>
              </a:rPr>
              <a:t>docente, valorando su identidad cultural, la de las niñas y los niños y la comunidad. </a:t>
            </a:r>
            <a:endParaRPr lang="es-MX" sz="1600" dirty="0"/>
          </a:p>
          <a:p>
            <a:pPr>
              <a:buFont typeface="Arial" panose="020B0604020202020204" pitchFamily="34" charset="0"/>
              <a:buChar char="•"/>
            </a:pPr>
            <a:r>
              <a:rPr lang="es-MX" sz="1600" dirty="0">
                <a:solidFill>
                  <a:srgbClr val="1E1E23"/>
                </a:solidFill>
                <a:effectLst/>
                <a:latin typeface="Montserrat" pitchFamily="2" charset="77"/>
              </a:rPr>
              <a:t>-  Diseña, aplica y evalúa estrategias educativas por medio de la música, teatro, danza, artes visuales y literatura, como manifestaciones artísticas y culturales, para el desarrollo socioemocional de las y los niños, desde un enfoque intercultural crítico. </a:t>
            </a:r>
            <a:endParaRPr lang="es-MX" sz="1600" dirty="0">
              <a:effectLst/>
            </a:endParaRPr>
          </a:p>
          <a:p>
            <a:pPr>
              <a:buFont typeface="Arial" panose="020B0604020202020204" pitchFamily="34" charset="0"/>
              <a:buChar char="•"/>
            </a:pPr>
            <a:r>
              <a:rPr lang="es-MX" sz="1600" dirty="0">
                <a:solidFill>
                  <a:srgbClr val="1E1E23"/>
                </a:solidFill>
                <a:effectLst/>
                <a:latin typeface="Montserrat" pitchFamily="2" charset="77"/>
              </a:rPr>
              <a:t>-  Promueve la apreciación artística de las y los niños, propiciando la alteridad, la empatía y el desarrollo del pensamiento complejo, lúdico y creativo. </a:t>
            </a:r>
            <a:endParaRPr lang="es-MX" sz="1600" dirty="0">
              <a:effectLst/>
            </a:endParaRPr>
          </a:p>
          <a:p>
            <a:pPr>
              <a:buFont typeface="Arial" panose="020B0604020202020204" pitchFamily="34" charset="0"/>
              <a:buChar char="•"/>
            </a:pPr>
            <a:r>
              <a:rPr lang="es-MX" sz="1600" dirty="0">
                <a:solidFill>
                  <a:srgbClr val="1E1E23"/>
                </a:solidFill>
                <a:effectLst/>
                <a:latin typeface="Montserrat" pitchFamily="2" charset="77"/>
              </a:rPr>
              <a:t>-  Reconoce los géneros de la literatura infantil para hacer mediaciones orientadas a la formación de niñas y niños lectores y escritores o escritoras. </a:t>
            </a:r>
            <a:endParaRPr lang="es-MX" sz="1600" dirty="0">
              <a:effectLst/>
            </a:endParaRPr>
          </a:p>
          <a:p>
            <a:pPr>
              <a:buFont typeface="Arial" panose="020B0604020202020204" pitchFamily="34" charset="0"/>
              <a:buChar char="•"/>
            </a:pPr>
            <a:r>
              <a:rPr lang="es-MX" sz="1600" dirty="0">
                <a:solidFill>
                  <a:srgbClr val="1E1E23"/>
                </a:solidFill>
                <a:effectLst/>
                <a:latin typeface="Montserrat" pitchFamily="2" charset="77"/>
              </a:rPr>
              <a:t>-  Favorece la empatía, la creatividad y la sensibilidad a partir de acercamientos significativos con la cultura literaria, así como de expresiones teatrales, musicales, dancísticas y de artes visuales, en el grupo de preescolar. </a:t>
            </a:r>
            <a:endParaRPr lang="es-MX" sz="1600" dirty="0">
              <a:effectLst/>
            </a:endParaRPr>
          </a:p>
          <a:p>
            <a:pPr>
              <a:buFont typeface="Arial" panose="020B0604020202020204" pitchFamily="34" charset="0"/>
              <a:buChar char="•"/>
            </a:pPr>
            <a:r>
              <a:rPr lang="es-MX" sz="1600" dirty="0">
                <a:solidFill>
                  <a:srgbClr val="1E1E23"/>
                </a:solidFill>
                <a:effectLst/>
                <a:latin typeface="Montserrat" pitchFamily="2" charset="77"/>
              </a:rPr>
              <a:t>-  Valora la interdisciplinariedad que caracteriza a los lenguajes artísticos, y las oportunidades que ofrecen como medio para el desarrollo de aprendizajes en otras áreas de conocimiento, ponderando enfoques decolonizantes e de intercultural crítica. </a:t>
            </a:r>
            <a:endParaRPr lang="es-MX" sz="1600" dirty="0">
              <a:effectLst/>
            </a:endParaRPr>
          </a:p>
          <a:p>
            <a:endParaRPr lang="es-MX" dirty="0"/>
          </a:p>
        </p:txBody>
      </p:sp>
    </p:spTree>
    <p:extLst>
      <p:ext uri="{BB962C8B-B14F-4D97-AF65-F5344CB8AC3E}">
        <p14:creationId xmlns:p14="http://schemas.microsoft.com/office/powerpoint/2010/main" val="664439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1BF036-1D69-A078-6D6A-843D3ADBC650}"/>
              </a:ext>
            </a:extLst>
          </p:cNvPr>
          <p:cNvSpPr>
            <a:spLocks noGrp="1"/>
          </p:cNvSpPr>
          <p:nvPr>
            <p:ph type="title"/>
          </p:nvPr>
        </p:nvSpPr>
        <p:spPr/>
        <p:txBody>
          <a:bodyPr>
            <a:normAutofit/>
          </a:bodyPr>
          <a:lstStyle/>
          <a:p>
            <a:pPr algn="ctr"/>
            <a:r>
              <a:rPr lang="es-MX" sz="4800" i="1" dirty="0">
                <a:latin typeface="+mn-lt"/>
              </a:rPr>
              <a:t>Estructura General del Curso</a:t>
            </a:r>
          </a:p>
        </p:txBody>
      </p:sp>
      <p:sp>
        <p:nvSpPr>
          <p:cNvPr id="3" name="Marcador de contenido 2">
            <a:extLst>
              <a:ext uri="{FF2B5EF4-FFF2-40B4-BE49-F238E27FC236}">
                <a16:creationId xmlns:a16="http://schemas.microsoft.com/office/drawing/2014/main" id="{DC40AF81-5C4B-D27C-CDE6-BCA1A01162CA}"/>
              </a:ext>
            </a:extLst>
          </p:cNvPr>
          <p:cNvSpPr>
            <a:spLocks noGrp="1"/>
          </p:cNvSpPr>
          <p:nvPr>
            <p:ph idx="1"/>
          </p:nvPr>
        </p:nvSpPr>
        <p:spPr>
          <a:xfrm>
            <a:off x="838200" y="5772149"/>
            <a:ext cx="10515600" cy="404813"/>
          </a:xfrm>
        </p:spPr>
        <p:txBody>
          <a:bodyPr>
            <a:normAutofit fontScale="92500" lnSpcReduction="20000"/>
          </a:bodyPr>
          <a:lstStyle/>
          <a:p>
            <a:endParaRPr lang="es-MX" dirty="0"/>
          </a:p>
        </p:txBody>
      </p:sp>
      <p:sp>
        <p:nvSpPr>
          <p:cNvPr id="4" name="CuadroTexto 3">
            <a:extLst>
              <a:ext uri="{FF2B5EF4-FFF2-40B4-BE49-F238E27FC236}">
                <a16:creationId xmlns:a16="http://schemas.microsoft.com/office/drawing/2014/main" id="{44CCA566-2BC1-B89B-AEA3-5E7F73A16411}"/>
              </a:ext>
            </a:extLst>
          </p:cNvPr>
          <p:cNvSpPr txBox="1"/>
          <p:nvPr/>
        </p:nvSpPr>
        <p:spPr>
          <a:xfrm>
            <a:off x="1109662" y="1736229"/>
            <a:ext cx="10515600" cy="4524315"/>
          </a:xfrm>
          <a:prstGeom prst="rect">
            <a:avLst/>
          </a:prstGeom>
          <a:noFill/>
        </p:spPr>
        <p:txBody>
          <a:bodyPr wrap="square" rtlCol="0">
            <a:spAutoFit/>
          </a:bodyPr>
          <a:lstStyle/>
          <a:p>
            <a:pPr algn="ctr"/>
            <a:endParaRPr lang="es-MX" sz="2800" i="1" dirty="0">
              <a:effectLst/>
              <a:latin typeface="Montserrat" pitchFamily="2" charset="77"/>
            </a:endParaRPr>
          </a:p>
          <a:p>
            <a:pPr algn="ctr"/>
            <a:r>
              <a:rPr lang="es-MX" sz="2800" i="1" dirty="0">
                <a:effectLst/>
                <a:latin typeface="Montserrat" pitchFamily="2" charset="77"/>
              </a:rPr>
              <a:t>Unidad  I</a:t>
            </a:r>
            <a:endParaRPr lang="es-MX" dirty="0">
              <a:latin typeface="Montserrat" pitchFamily="2" charset="77"/>
            </a:endParaRPr>
          </a:p>
          <a:p>
            <a:pPr algn="ctr"/>
            <a:r>
              <a:rPr lang="es-MX" sz="2000" b="0" i="1" dirty="0">
                <a:effectLst/>
                <a:latin typeface="Montserrat" pitchFamily="2" charset="77"/>
              </a:rPr>
              <a:t>Importancia de las manifestaciones artísticas y sus lenguajes en función del contexto.</a:t>
            </a:r>
          </a:p>
          <a:p>
            <a:pPr algn="ctr"/>
            <a:r>
              <a:rPr lang="es-MX" sz="2000" b="0" i="1" dirty="0">
                <a:effectLst/>
                <a:latin typeface="Montserrat" pitchFamily="2" charset="77"/>
              </a:rPr>
              <a:t> </a:t>
            </a:r>
          </a:p>
          <a:p>
            <a:pPr algn="ctr"/>
            <a:r>
              <a:rPr lang="es-MX" sz="2800" i="1" dirty="0">
                <a:effectLst/>
                <a:latin typeface="Montserrat" pitchFamily="2" charset="77"/>
              </a:rPr>
              <a:t>Unidad  II</a:t>
            </a:r>
          </a:p>
          <a:p>
            <a:pPr algn="ctr"/>
            <a:r>
              <a:rPr lang="es-MX" sz="2000" dirty="0">
                <a:effectLst/>
                <a:latin typeface="Montserrat" pitchFamily="2" charset="77"/>
              </a:rPr>
              <a:t>La expresión y apreciación musical como herramienta didáctica. </a:t>
            </a:r>
          </a:p>
          <a:p>
            <a:pPr algn="ctr"/>
            <a:endParaRPr lang="es-MX" sz="2000" dirty="0"/>
          </a:p>
          <a:p>
            <a:pPr algn="ctr"/>
            <a:r>
              <a:rPr lang="es-MX" sz="2800" i="1" dirty="0">
                <a:latin typeface="Montserrat" pitchFamily="2" charset="77"/>
              </a:rPr>
              <a:t>Unidad III</a:t>
            </a:r>
          </a:p>
          <a:p>
            <a:pPr algn="ctr"/>
            <a:r>
              <a:rPr lang="es-MX" sz="2000" dirty="0">
                <a:effectLst/>
                <a:latin typeface="Montserrat" pitchFamily="2" charset="77"/>
              </a:rPr>
              <a:t>El valor formativo del juego en la expresión y apreciación artística.</a:t>
            </a:r>
            <a:endParaRPr lang="es-MX" sz="2000" dirty="0"/>
          </a:p>
          <a:p>
            <a:pPr algn="ctr"/>
            <a:endParaRPr lang="es-MX" dirty="0">
              <a:latin typeface="Montserrat" pitchFamily="2" charset="77"/>
            </a:endParaRPr>
          </a:p>
          <a:p>
            <a:pPr algn="ctr"/>
            <a:endParaRPr lang="es-MX" sz="2000" i="1" dirty="0"/>
          </a:p>
          <a:p>
            <a:endParaRPr lang="es-MX" dirty="0"/>
          </a:p>
        </p:txBody>
      </p:sp>
    </p:spTree>
    <p:extLst>
      <p:ext uri="{BB962C8B-B14F-4D97-AF65-F5344CB8AC3E}">
        <p14:creationId xmlns:p14="http://schemas.microsoft.com/office/powerpoint/2010/main" val="2201566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A44DEB-D1D1-CA0E-5DA1-ED2076636BAD}"/>
              </a:ext>
            </a:extLst>
          </p:cNvPr>
          <p:cNvSpPr>
            <a:spLocks noGrp="1"/>
          </p:cNvSpPr>
          <p:nvPr>
            <p:ph type="title"/>
          </p:nvPr>
        </p:nvSpPr>
        <p:spPr>
          <a:xfrm>
            <a:off x="838200" y="0"/>
            <a:ext cx="10515600" cy="1325563"/>
          </a:xfrm>
        </p:spPr>
        <p:txBody>
          <a:bodyPr>
            <a:normAutofit/>
          </a:bodyPr>
          <a:lstStyle/>
          <a:p>
            <a:pPr algn="ctr"/>
            <a:r>
              <a:rPr lang="es-MX" sz="4800" i="1" dirty="0">
                <a:latin typeface="+mn-lt"/>
              </a:rPr>
              <a:t>Contenidos</a:t>
            </a:r>
          </a:p>
        </p:txBody>
      </p:sp>
      <p:graphicFrame>
        <p:nvGraphicFramePr>
          <p:cNvPr id="5" name="Tabla 5">
            <a:extLst>
              <a:ext uri="{FF2B5EF4-FFF2-40B4-BE49-F238E27FC236}">
                <a16:creationId xmlns:a16="http://schemas.microsoft.com/office/drawing/2014/main" id="{C245837A-51E2-4023-6ECF-B06CCD736226}"/>
              </a:ext>
            </a:extLst>
          </p:cNvPr>
          <p:cNvGraphicFramePr>
            <a:graphicFrameLocks noGrp="1"/>
          </p:cNvGraphicFramePr>
          <p:nvPr>
            <p:ph idx="1"/>
            <p:extLst>
              <p:ext uri="{D42A27DB-BD31-4B8C-83A1-F6EECF244321}">
                <p14:modId xmlns:p14="http://schemas.microsoft.com/office/powerpoint/2010/main" val="1195288570"/>
              </p:ext>
            </p:extLst>
          </p:nvPr>
        </p:nvGraphicFramePr>
        <p:xfrm>
          <a:off x="838200" y="1211263"/>
          <a:ext cx="10515600" cy="4927600"/>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1151562312"/>
                    </a:ext>
                  </a:extLst>
                </a:gridCol>
                <a:gridCol w="2103120">
                  <a:extLst>
                    <a:ext uri="{9D8B030D-6E8A-4147-A177-3AD203B41FA5}">
                      <a16:colId xmlns:a16="http://schemas.microsoft.com/office/drawing/2014/main" val="3939273917"/>
                    </a:ext>
                  </a:extLst>
                </a:gridCol>
                <a:gridCol w="2103120">
                  <a:extLst>
                    <a:ext uri="{9D8B030D-6E8A-4147-A177-3AD203B41FA5}">
                      <a16:colId xmlns:a16="http://schemas.microsoft.com/office/drawing/2014/main" val="85639534"/>
                    </a:ext>
                  </a:extLst>
                </a:gridCol>
                <a:gridCol w="2103120">
                  <a:extLst>
                    <a:ext uri="{9D8B030D-6E8A-4147-A177-3AD203B41FA5}">
                      <a16:colId xmlns:a16="http://schemas.microsoft.com/office/drawing/2014/main" val="4073054462"/>
                    </a:ext>
                  </a:extLst>
                </a:gridCol>
                <a:gridCol w="2103120">
                  <a:extLst>
                    <a:ext uri="{9D8B030D-6E8A-4147-A177-3AD203B41FA5}">
                      <a16:colId xmlns:a16="http://schemas.microsoft.com/office/drawing/2014/main" val="2362047952"/>
                    </a:ext>
                  </a:extLst>
                </a:gridCol>
              </a:tblGrid>
              <a:tr h="370840">
                <a:tc>
                  <a:txBody>
                    <a:bodyPr/>
                    <a:lstStyle/>
                    <a:p>
                      <a:r>
                        <a:rPr lang="es-MX" dirty="0"/>
                        <a:t>Unidad</a:t>
                      </a:r>
                    </a:p>
                  </a:txBody>
                  <a:tcPr/>
                </a:tc>
                <a:tc>
                  <a:txBody>
                    <a:bodyPr/>
                    <a:lstStyle/>
                    <a:p>
                      <a:r>
                        <a:rPr lang="es-MX" dirty="0"/>
                        <a:t>Evidencias</a:t>
                      </a:r>
                    </a:p>
                  </a:txBody>
                  <a:tcPr/>
                </a:tc>
                <a:tc>
                  <a:txBody>
                    <a:bodyPr/>
                    <a:lstStyle/>
                    <a:p>
                      <a:r>
                        <a:rPr lang="es-MX" dirty="0"/>
                        <a:t>Descripción</a:t>
                      </a:r>
                    </a:p>
                  </a:txBody>
                  <a:tcPr/>
                </a:tc>
                <a:tc>
                  <a:txBody>
                    <a:bodyPr/>
                    <a:lstStyle/>
                    <a:p>
                      <a:r>
                        <a:rPr lang="es-MX" dirty="0"/>
                        <a:t>Instrumento</a:t>
                      </a:r>
                    </a:p>
                  </a:txBody>
                  <a:tcPr/>
                </a:tc>
                <a:tc>
                  <a:txBody>
                    <a:bodyPr/>
                    <a:lstStyle/>
                    <a:p>
                      <a:r>
                        <a:rPr lang="es-MX" dirty="0"/>
                        <a:t>Ponderaciones</a:t>
                      </a:r>
                    </a:p>
                  </a:txBody>
                  <a:tcPr/>
                </a:tc>
                <a:extLst>
                  <a:ext uri="{0D108BD9-81ED-4DB2-BD59-A6C34878D82A}">
                    <a16:rowId xmlns:a16="http://schemas.microsoft.com/office/drawing/2014/main" val="2132317742"/>
                  </a:ext>
                </a:extLst>
              </a:tr>
              <a:tr h="370840">
                <a:tc>
                  <a:txBody>
                    <a:bodyPr/>
                    <a:lstStyle/>
                    <a:p>
                      <a:pPr algn="ctr"/>
                      <a:r>
                        <a:rPr lang="es-MX" sz="1100" dirty="0"/>
                        <a:t>Unidad  I</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kern="1200" dirty="0">
                          <a:solidFill>
                            <a:schemeClr val="dk1"/>
                          </a:solidFill>
                          <a:effectLst/>
                          <a:latin typeface="+mn-lt"/>
                          <a:ea typeface="+mn-ea"/>
                          <a:cs typeface="+mn-cs"/>
                        </a:rPr>
                        <a:t>Importanci a de las manifestac iones artísticas y sus lenguajes en función del contexto</a:t>
                      </a:r>
                      <a:r>
                        <a:rPr lang="es-MX" sz="1100" i="1" kern="1200" dirty="0">
                          <a:solidFill>
                            <a:schemeClr val="dk1"/>
                          </a:solidFill>
                          <a:effectLst/>
                          <a:latin typeface="+mn-lt"/>
                          <a:ea typeface="+mn-ea"/>
                          <a:cs typeface="+mn-cs"/>
                        </a:rPr>
                        <a:t>. </a:t>
                      </a:r>
                      <a:endParaRPr lang="es-MX" sz="1100" dirty="0"/>
                    </a:p>
                    <a:p>
                      <a:pPr algn="ctr"/>
                      <a:endParaRPr lang="es-MX"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kern="1200" dirty="0">
                          <a:solidFill>
                            <a:schemeClr val="dk1"/>
                          </a:solidFill>
                          <a:effectLst/>
                          <a:latin typeface="+mn-lt"/>
                          <a:ea typeface="+mn-ea"/>
                          <a:cs typeface="+mn-cs"/>
                        </a:rPr>
                        <a:t>Cuadro de doble entrada “Las manifestacio nes artísticas en preescolar </a:t>
                      </a:r>
                      <a:endParaRPr lang="es-MX" sz="1100" dirty="0"/>
                    </a:p>
                    <a:p>
                      <a:pPr algn="ctr"/>
                      <a:endParaRPr lang="es-MX"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kern="1200" dirty="0">
                          <a:solidFill>
                            <a:schemeClr val="dk1"/>
                          </a:solidFill>
                          <a:effectLst/>
                          <a:latin typeface="+mn-lt"/>
                          <a:ea typeface="+mn-ea"/>
                          <a:cs typeface="+mn-cs"/>
                        </a:rPr>
                        <a:t>Se pretende que el estudiantado normalista individualment e elabore su cuadro de doble entrada con categorías de análisis. </a:t>
                      </a:r>
                      <a:endParaRPr lang="es-MX" sz="1100" dirty="0"/>
                    </a:p>
                    <a:p>
                      <a:pPr algn="ctr"/>
                      <a:endParaRPr lang="es-MX"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kern="1200" dirty="0">
                          <a:solidFill>
                            <a:schemeClr val="dk1"/>
                          </a:solidFill>
                          <a:effectLst/>
                          <a:latin typeface="+mn-lt"/>
                          <a:ea typeface="+mn-ea"/>
                          <a:cs typeface="+mn-cs"/>
                        </a:rPr>
                        <a:t>Rúbrica que valide los criterios propuestos. </a:t>
                      </a:r>
                      <a:endParaRPr lang="es-MX" sz="1100" dirty="0"/>
                    </a:p>
                    <a:p>
                      <a:pPr algn="ctr"/>
                      <a:endParaRPr lang="es-MX" sz="1100" dirty="0"/>
                    </a:p>
                  </a:txBody>
                  <a:tcPr/>
                </a:tc>
                <a:tc>
                  <a:txBody>
                    <a:bodyPr/>
                    <a:lstStyle/>
                    <a:p>
                      <a:pPr algn="ctr"/>
                      <a:r>
                        <a:rPr lang="es-MX" sz="1100" dirty="0"/>
                        <a:t>20%</a:t>
                      </a:r>
                    </a:p>
                  </a:txBody>
                  <a:tcPr/>
                </a:tc>
                <a:extLst>
                  <a:ext uri="{0D108BD9-81ED-4DB2-BD59-A6C34878D82A}">
                    <a16:rowId xmlns:a16="http://schemas.microsoft.com/office/drawing/2014/main" val="3291042881"/>
                  </a:ext>
                </a:extLst>
              </a:tr>
              <a:tr h="370840">
                <a:tc>
                  <a:txBody>
                    <a:bodyPr/>
                    <a:lstStyle/>
                    <a:p>
                      <a:pPr algn="ctr"/>
                      <a:r>
                        <a:rPr lang="es-MX" sz="1100" dirty="0"/>
                        <a:t>Unidad  II</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kern="1200" dirty="0">
                          <a:solidFill>
                            <a:schemeClr val="dk1"/>
                          </a:solidFill>
                          <a:effectLst/>
                          <a:latin typeface="+mn-lt"/>
                          <a:ea typeface="+mn-ea"/>
                          <a:cs typeface="+mn-cs"/>
                        </a:rPr>
                        <a:t>La expresión y apreciació n musical como herramien ta didáctica, </a:t>
                      </a:r>
                      <a:endParaRPr lang="es-MX" sz="1100" dirty="0"/>
                    </a:p>
                    <a:p>
                      <a:pPr algn="ctr"/>
                      <a:endParaRPr lang="es-MX"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kern="1200" dirty="0">
                          <a:solidFill>
                            <a:schemeClr val="dk1"/>
                          </a:solidFill>
                          <a:effectLst/>
                          <a:latin typeface="+mn-lt"/>
                          <a:ea typeface="+mn-ea"/>
                          <a:cs typeface="+mn-cs"/>
                        </a:rPr>
                        <a:t>Fichero de actividades para la expresión y apreciación musical en preescolar. </a:t>
                      </a:r>
                      <a:endParaRPr lang="es-MX" sz="1100" dirty="0"/>
                    </a:p>
                    <a:p>
                      <a:pPr algn="ctr"/>
                      <a:endParaRPr lang="es-MX"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kern="1200" dirty="0">
                          <a:solidFill>
                            <a:schemeClr val="dk1"/>
                          </a:solidFill>
                          <a:effectLst/>
                          <a:latin typeface="+mn-lt"/>
                          <a:ea typeface="+mn-ea"/>
                          <a:cs typeface="+mn-cs"/>
                        </a:rPr>
                        <a:t>Colección de actividades en versión digital y/o impresa, con tres niveles de gradualidad y con elementos de los contenidos tratados</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Cada propuesta debe contener: nombre, propósito, secuencia didáctica, recursos, tiempo y evidencias</a:t>
                      </a:r>
                      <a:r>
                        <a:rPr lang="es-MX" sz="1100" b="1" kern="1200" dirty="0">
                          <a:solidFill>
                            <a:schemeClr val="dk1"/>
                          </a:solidFill>
                          <a:effectLst/>
                          <a:latin typeface="+mn-lt"/>
                          <a:ea typeface="+mn-ea"/>
                          <a:cs typeface="+mn-cs"/>
                        </a:rPr>
                        <a:t>. </a:t>
                      </a:r>
                      <a:endParaRPr lang="es-MX" sz="1100" dirty="0"/>
                    </a:p>
                    <a:p>
                      <a:pPr algn="ctr"/>
                      <a:endParaRPr lang="es-MX"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kern="1200" dirty="0">
                          <a:solidFill>
                            <a:schemeClr val="dk1"/>
                          </a:solidFill>
                          <a:effectLst/>
                          <a:latin typeface="+mn-lt"/>
                          <a:ea typeface="+mn-ea"/>
                          <a:cs typeface="+mn-cs"/>
                        </a:rPr>
                        <a:t>Escala de rango. </a:t>
                      </a:r>
                      <a:endParaRPr lang="es-MX" sz="1100" dirty="0"/>
                    </a:p>
                    <a:p>
                      <a:pPr algn="ctr"/>
                      <a:endParaRPr lang="es-MX" sz="1100" dirty="0"/>
                    </a:p>
                  </a:txBody>
                  <a:tcPr/>
                </a:tc>
                <a:tc>
                  <a:txBody>
                    <a:bodyPr/>
                    <a:lstStyle/>
                    <a:p>
                      <a:pPr algn="ctr"/>
                      <a:r>
                        <a:rPr lang="es-MX" sz="1100" dirty="0"/>
                        <a:t>20%</a:t>
                      </a:r>
                    </a:p>
                  </a:txBody>
                  <a:tcPr/>
                </a:tc>
                <a:extLst>
                  <a:ext uri="{0D108BD9-81ED-4DB2-BD59-A6C34878D82A}">
                    <a16:rowId xmlns:a16="http://schemas.microsoft.com/office/drawing/2014/main" val="3149324665"/>
                  </a:ext>
                </a:extLst>
              </a:tr>
              <a:tr h="370840">
                <a:tc>
                  <a:txBody>
                    <a:bodyPr/>
                    <a:lstStyle/>
                    <a:p>
                      <a:pPr algn="ctr"/>
                      <a:r>
                        <a:rPr lang="es-MX" sz="1100" dirty="0"/>
                        <a:t>Unidad. III</a:t>
                      </a:r>
                    </a:p>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kern="1200" dirty="0">
                          <a:solidFill>
                            <a:schemeClr val="dk1"/>
                          </a:solidFill>
                          <a:effectLst/>
                          <a:latin typeface="+mn-lt"/>
                          <a:ea typeface="+mn-ea"/>
                          <a:cs typeface="+mn-cs"/>
                        </a:rPr>
                        <a:t>El valor formativo del juego en la expresión y apreciació n artística. </a:t>
                      </a:r>
                      <a:endParaRPr lang="es-MX" sz="11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lang="es-MX" sz="1100" dirty="0"/>
                    </a:p>
                    <a:p>
                      <a:pPr algn="ctr"/>
                      <a:endParaRPr lang="es-MX"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kern="1200" dirty="0">
                          <a:solidFill>
                            <a:schemeClr val="dk1"/>
                          </a:solidFill>
                          <a:effectLst/>
                          <a:latin typeface="+mn-lt"/>
                          <a:ea typeface="+mn-ea"/>
                          <a:cs typeface="+mn-cs"/>
                        </a:rPr>
                        <a:t>Fichero de Juegos </a:t>
                      </a:r>
                      <a:endParaRPr lang="es-MX"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kern="1200" dirty="0">
                          <a:solidFill>
                            <a:schemeClr val="dk1"/>
                          </a:solidFill>
                          <a:effectLst/>
                          <a:latin typeface="+mn-lt"/>
                          <a:ea typeface="+mn-ea"/>
                          <a:cs typeface="+mn-cs"/>
                        </a:rPr>
                        <a:t>Muestra de juegos didácticos. </a:t>
                      </a:r>
                      <a:endParaRPr lang="es-MX" sz="1100" dirty="0"/>
                    </a:p>
                    <a:p>
                      <a:pPr algn="ctr"/>
                      <a:endParaRPr lang="es-MX" sz="1100" dirty="0"/>
                    </a:p>
                  </a:txBody>
                  <a:tcPr/>
                </a:tc>
                <a:tc>
                  <a:txBody>
                    <a:bodyPr/>
                    <a:lstStyle/>
                    <a:p>
                      <a:pPr algn="ctr"/>
                      <a:r>
                        <a:rPr lang="es-MX" sz="1100" kern="1200" dirty="0">
                          <a:solidFill>
                            <a:schemeClr val="dk1"/>
                          </a:solidFill>
                          <a:effectLst/>
                          <a:latin typeface="+mn-lt"/>
                          <a:ea typeface="+mn-ea"/>
                          <a:cs typeface="+mn-cs"/>
                        </a:rPr>
                        <a:t>Colección </a:t>
                      </a:r>
                      <a:endParaRPr lang="es-MX" sz="1100" dirty="0"/>
                    </a:p>
                    <a:p>
                      <a:pPr algn="ctr"/>
                      <a:r>
                        <a:rPr lang="es-MX" sz="1100" kern="1200" dirty="0">
                          <a:solidFill>
                            <a:schemeClr val="dk1"/>
                          </a:solidFill>
                          <a:effectLst/>
                          <a:latin typeface="+mn-lt"/>
                          <a:ea typeface="+mn-ea"/>
                          <a:cs typeface="+mn-cs"/>
                        </a:rPr>
                        <a:t>variada de </a:t>
                      </a:r>
                      <a:endParaRPr lang="es-MX" sz="1100" dirty="0"/>
                    </a:p>
                    <a:p>
                      <a:pPr algn="ctr"/>
                      <a:r>
                        <a:rPr lang="es-MX" sz="1100" kern="1200" dirty="0">
                          <a:solidFill>
                            <a:schemeClr val="dk1"/>
                          </a:solidFill>
                          <a:effectLst/>
                          <a:latin typeface="+mn-lt"/>
                          <a:ea typeface="+mn-ea"/>
                          <a:cs typeface="+mn-cs"/>
                        </a:rPr>
                        <a:t>juegos </a:t>
                      </a:r>
                      <a:endParaRPr lang="es-MX" sz="1100" dirty="0"/>
                    </a:p>
                    <a:p>
                      <a:pPr algn="ctr"/>
                      <a:r>
                        <a:rPr lang="es-MX" sz="1100" kern="1200" dirty="0">
                          <a:solidFill>
                            <a:schemeClr val="dk1"/>
                          </a:solidFill>
                          <a:effectLst/>
                          <a:latin typeface="+mn-lt"/>
                          <a:ea typeface="+mn-ea"/>
                          <a:cs typeface="+mn-cs"/>
                        </a:rPr>
                        <a:t>tradicionales, Contemporaneos he inclusivos.</a:t>
                      </a:r>
                      <a:endParaRPr lang="es-MX" sz="1100" dirty="0"/>
                    </a:p>
                    <a:p>
                      <a:pPr algn="ctr"/>
                      <a:endParaRPr lang="es-MX" sz="11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kern="1200" dirty="0">
                          <a:solidFill>
                            <a:schemeClr val="dk1"/>
                          </a:solidFill>
                          <a:effectLst/>
                          <a:latin typeface="+mn-lt"/>
                          <a:ea typeface="+mn-ea"/>
                          <a:cs typeface="+mn-cs"/>
                        </a:rPr>
                        <a:t>Rúbrica que valide los</a:t>
                      </a:r>
                      <a:br>
                        <a:rPr lang="es-MX" sz="1100" kern="1200" dirty="0">
                          <a:solidFill>
                            <a:schemeClr val="dk1"/>
                          </a:solidFill>
                          <a:effectLst/>
                          <a:latin typeface="+mn-lt"/>
                          <a:ea typeface="+mn-ea"/>
                          <a:cs typeface="+mn-cs"/>
                        </a:rPr>
                      </a:br>
                      <a:r>
                        <a:rPr lang="es-MX" sz="1100" kern="1200" dirty="0">
                          <a:solidFill>
                            <a:schemeClr val="dk1"/>
                          </a:solidFill>
                          <a:effectLst/>
                          <a:latin typeface="+mn-lt"/>
                          <a:ea typeface="+mn-ea"/>
                          <a:cs typeface="+mn-cs"/>
                        </a:rPr>
                        <a:t>criterios</a:t>
                      </a:r>
                      <a:br>
                        <a:rPr lang="es-MX" sz="1100" kern="1200" dirty="0">
                          <a:solidFill>
                            <a:schemeClr val="dk1"/>
                          </a:solidFill>
                          <a:effectLst/>
                          <a:latin typeface="+mn-lt"/>
                          <a:ea typeface="+mn-ea"/>
                          <a:cs typeface="+mn-cs"/>
                        </a:rPr>
                      </a:br>
                      <a:r>
                        <a:rPr lang="es-MX" sz="1100" kern="1200" dirty="0">
                          <a:solidFill>
                            <a:schemeClr val="dk1"/>
                          </a:solidFill>
                          <a:effectLst/>
                          <a:latin typeface="+mn-lt"/>
                          <a:ea typeface="+mn-ea"/>
                          <a:cs typeface="+mn-cs"/>
                        </a:rPr>
                        <a:t>propuestos. </a:t>
                      </a:r>
                      <a:endParaRPr lang="es-MX" sz="1100" dirty="0"/>
                    </a:p>
                    <a:p>
                      <a:pPr algn="ctr"/>
                      <a:endParaRPr lang="es-MX" sz="1100" dirty="0"/>
                    </a:p>
                  </a:txBody>
                  <a:tcPr/>
                </a:tc>
                <a:tc>
                  <a:txBody>
                    <a:bodyPr/>
                    <a:lstStyle/>
                    <a:p>
                      <a:pPr algn="ctr"/>
                      <a:r>
                        <a:rPr lang="es-MX" sz="1100" dirty="0"/>
                        <a:t>20%</a:t>
                      </a:r>
                    </a:p>
                  </a:txBody>
                  <a:tcPr/>
                </a:tc>
                <a:extLst>
                  <a:ext uri="{0D108BD9-81ED-4DB2-BD59-A6C34878D82A}">
                    <a16:rowId xmlns:a16="http://schemas.microsoft.com/office/drawing/2014/main" val="3172534278"/>
                  </a:ext>
                </a:extLst>
              </a:tr>
              <a:tr h="370840">
                <a:tc>
                  <a:txBody>
                    <a:bodyPr/>
                    <a:lstStyle/>
                    <a:p>
                      <a:pPr algn="ctr"/>
                      <a:r>
                        <a:rPr lang="es-MX" sz="1100" dirty="0"/>
                        <a:t>Evidencia Integradora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kern="1200" dirty="0">
                          <a:solidFill>
                            <a:schemeClr val="dk1"/>
                          </a:solidFill>
                          <a:effectLst/>
                          <a:latin typeface="+mn-lt"/>
                          <a:ea typeface="+mn-ea"/>
                          <a:cs typeface="+mn-cs"/>
                        </a:rPr>
                        <a:t>Muestra pedagógica en música y rondas infantiles </a:t>
                      </a:r>
                      <a:endParaRPr lang="es-MX" sz="1100" dirty="0"/>
                    </a:p>
                    <a:p>
                      <a:pPr algn="ctr"/>
                      <a:endParaRPr lang="es-MX" sz="1100" dirty="0"/>
                    </a:p>
                  </a:txBody>
                  <a:tcPr/>
                </a:tc>
                <a:tc>
                  <a:txBody>
                    <a:bodyPr/>
                    <a:lstStyle/>
                    <a:p>
                      <a:pPr algn="ctr"/>
                      <a:r>
                        <a:rPr lang="es-MX" sz="1100" dirty="0"/>
                        <a:t>Organización de un evento artístico cultural.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100" kern="1200" dirty="0">
                          <a:solidFill>
                            <a:schemeClr val="dk1"/>
                          </a:solidFill>
                          <a:effectLst/>
                          <a:latin typeface="+mn-lt"/>
                          <a:ea typeface="+mn-ea"/>
                          <a:cs typeface="+mn-cs"/>
                        </a:rPr>
                        <a:t>Rúbrica que valide los</a:t>
                      </a:r>
                      <a:br>
                        <a:rPr lang="es-MX" sz="1100" kern="1200" dirty="0">
                          <a:solidFill>
                            <a:schemeClr val="dk1"/>
                          </a:solidFill>
                          <a:effectLst/>
                          <a:latin typeface="+mn-lt"/>
                          <a:ea typeface="+mn-ea"/>
                          <a:cs typeface="+mn-cs"/>
                        </a:rPr>
                      </a:br>
                      <a:r>
                        <a:rPr lang="es-MX" sz="1100" kern="1200" dirty="0">
                          <a:solidFill>
                            <a:schemeClr val="dk1"/>
                          </a:solidFill>
                          <a:effectLst/>
                          <a:latin typeface="+mn-lt"/>
                          <a:ea typeface="+mn-ea"/>
                          <a:cs typeface="+mn-cs"/>
                        </a:rPr>
                        <a:t>criterios</a:t>
                      </a:r>
                      <a:br>
                        <a:rPr lang="es-MX" sz="1100" kern="1200" dirty="0">
                          <a:solidFill>
                            <a:schemeClr val="dk1"/>
                          </a:solidFill>
                          <a:effectLst/>
                          <a:latin typeface="+mn-lt"/>
                          <a:ea typeface="+mn-ea"/>
                          <a:cs typeface="+mn-cs"/>
                        </a:rPr>
                      </a:br>
                      <a:r>
                        <a:rPr lang="es-MX" sz="1100" kern="1200" dirty="0">
                          <a:solidFill>
                            <a:schemeClr val="dk1"/>
                          </a:solidFill>
                          <a:effectLst/>
                          <a:latin typeface="+mn-lt"/>
                          <a:ea typeface="+mn-ea"/>
                          <a:cs typeface="+mn-cs"/>
                        </a:rPr>
                        <a:t>propuestos. </a:t>
                      </a:r>
                      <a:endParaRPr lang="es-MX" sz="1100" dirty="0"/>
                    </a:p>
                    <a:p>
                      <a:pPr algn="ctr"/>
                      <a:endParaRPr lang="es-MX" sz="1100" dirty="0"/>
                    </a:p>
                  </a:txBody>
                  <a:tcPr/>
                </a:tc>
                <a:tc>
                  <a:txBody>
                    <a:bodyPr/>
                    <a:lstStyle/>
                    <a:p>
                      <a:pPr algn="ctr"/>
                      <a:r>
                        <a:rPr lang="es-MX" sz="1100" dirty="0"/>
                        <a:t>40%</a:t>
                      </a:r>
                    </a:p>
                  </a:txBody>
                  <a:tcPr/>
                </a:tc>
                <a:extLst>
                  <a:ext uri="{0D108BD9-81ED-4DB2-BD59-A6C34878D82A}">
                    <a16:rowId xmlns:a16="http://schemas.microsoft.com/office/drawing/2014/main" val="420613322"/>
                  </a:ext>
                </a:extLst>
              </a:tr>
            </a:tbl>
          </a:graphicData>
        </a:graphic>
      </p:graphicFrame>
    </p:spTree>
    <p:extLst>
      <p:ext uri="{BB962C8B-B14F-4D97-AF65-F5344CB8AC3E}">
        <p14:creationId xmlns:p14="http://schemas.microsoft.com/office/powerpoint/2010/main" val="42526384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TotalTime>
  <Words>1128</Words>
  <Application>Microsoft Macintosh PowerPoint</Application>
  <PresentationFormat>Panorámica</PresentationFormat>
  <Paragraphs>82</Paragraphs>
  <Slides>15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Arial</vt:lpstr>
      <vt:lpstr>Calibri</vt:lpstr>
      <vt:lpstr>Calibri Light</vt:lpstr>
      <vt:lpstr>Montserrat</vt:lpstr>
      <vt:lpstr>Wingdings</vt:lpstr>
      <vt:lpstr>Tema de Office</vt:lpstr>
      <vt:lpstr>Expresión y Apreciación Artística: Cantos, Ritmos y Juegos</vt:lpstr>
      <vt:lpstr>Proposito del Curso</vt:lpstr>
      <vt:lpstr>Antecedentes</vt:lpstr>
      <vt:lpstr>Descripción</vt:lpstr>
      <vt:lpstr>Cursos con los que se Relaciona</vt:lpstr>
      <vt:lpstr>Perfil de Egreso a los que Contrubuye el Curso</vt:lpstr>
      <vt:lpstr>Perfil Profesional</vt:lpstr>
      <vt:lpstr>Estructura General del Curso</vt:lpstr>
      <vt:lpstr>Contenidos</vt:lpstr>
      <vt:lpstr>Unidad  I Importancia de las Manifestaciones Artísticas y sus Lenguajes en Función  del Contexto.</vt:lpstr>
      <vt:lpstr>Unidad  II Expresión y Apreciación Musical como Herramienta Didáctica.</vt:lpstr>
      <vt:lpstr>Unidad  III El Valor Formativo del Juego en la Expresión y Apreciación Artística </vt:lpstr>
      <vt:lpstr>Criterios de Evaluación</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Expresión y Apreciación Artística: Cantos, Ritmos y Juegos</dc:title>
  <dc:creator>MANUEL FEDERICO RODRIGUEZ AGUILAR</dc:creator>
  <cp:lastModifiedBy>MANUEL FEDERICO RODRIGUEZ AGUILAR</cp:lastModifiedBy>
  <cp:revision>1</cp:revision>
  <dcterms:created xsi:type="dcterms:W3CDTF">2023-02-09T16:10:02Z</dcterms:created>
  <dcterms:modified xsi:type="dcterms:W3CDTF">2023-02-09T19:37:09Z</dcterms:modified>
</cp:coreProperties>
</file>