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1" r:id="rId5"/>
    <p:sldId id="282" r:id="rId6"/>
    <p:sldId id="285" r:id="rId7"/>
    <p:sldId id="283" r:id="rId8"/>
    <p:sldId id="273" r:id="rId9"/>
    <p:sldId id="284" r:id="rId10"/>
    <p:sldId id="279" r:id="rId11"/>
    <p:sldId id="280" r:id="rId12"/>
    <p:sldId id="274" r:id="rId13"/>
    <p:sldId id="275" r:id="rId14"/>
    <p:sldId id="276" r:id="rId15"/>
    <p:sldId id="277" r:id="rId16"/>
    <p:sldId id="278"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BEB4E-2DFA-4AE8-B5A7-0EE6C05B4FE5}" v="20" dt="2022-08-31T16:00:41.23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6" d="100"/>
          <a:sy n="66" d="100"/>
        </p:scale>
        <p:origin x="13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A4F20-BD2D-4ADD-BC0C-B510E82B4A6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MX"/>
        </a:p>
      </dgm:t>
    </dgm:pt>
    <dgm:pt modelId="{DDB197AB-4515-4AB5-AF9B-E80F87E745EA}">
      <dgm:prSet phldrT="[Texto]"/>
      <dgm:spPr/>
      <dgm:t>
        <a:bodyPr/>
        <a:lstStyle/>
        <a:p>
          <a:r>
            <a:rPr lang="es-MX" dirty="0"/>
            <a:t>Unidad 1</a:t>
          </a:r>
        </a:p>
      </dgm:t>
    </dgm:pt>
    <dgm:pt modelId="{71A2BDDB-2DC8-4A21-82E8-031E692D681B}" type="parTrans" cxnId="{6014C617-2CF4-44FB-A172-6B531EDA6A90}">
      <dgm:prSet/>
      <dgm:spPr/>
      <dgm:t>
        <a:bodyPr/>
        <a:lstStyle/>
        <a:p>
          <a:endParaRPr lang="es-MX"/>
        </a:p>
      </dgm:t>
    </dgm:pt>
    <dgm:pt modelId="{5B4F0BF6-750C-4FFF-816F-1CA1E91E5D3D}" type="sibTrans" cxnId="{6014C617-2CF4-44FB-A172-6B531EDA6A90}">
      <dgm:prSet/>
      <dgm:spPr/>
      <dgm:t>
        <a:bodyPr/>
        <a:lstStyle/>
        <a:p>
          <a:endParaRPr lang="es-MX"/>
        </a:p>
      </dgm:t>
    </dgm:pt>
    <dgm:pt modelId="{1EDB7BAB-102E-418F-83BC-37B9CC71EA42}">
      <dgm:prSet phldrT="[Texto]"/>
      <dgm:spPr/>
      <dgm:t>
        <a:bodyPr/>
        <a:lstStyle/>
        <a:p>
          <a:r>
            <a:rPr lang="es-MX" dirty="0"/>
            <a:t>Introducción a la informática educativa</a:t>
          </a:r>
        </a:p>
      </dgm:t>
    </dgm:pt>
    <dgm:pt modelId="{7936D6EC-CC58-43AD-81F6-3428B923A3B0}" type="parTrans" cxnId="{EB18B3DA-F228-4172-96EA-EED4C3655A84}">
      <dgm:prSet/>
      <dgm:spPr/>
      <dgm:t>
        <a:bodyPr/>
        <a:lstStyle/>
        <a:p>
          <a:endParaRPr lang="es-MX"/>
        </a:p>
      </dgm:t>
    </dgm:pt>
    <dgm:pt modelId="{B56F86C9-BAD7-4EA3-8E21-EB1BDB58FC57}" type="sibTrans" cxnId="{EB18B3DA-F228-4172-96EA-EED4C3655A84}">
      <dgm:prSet/>
      <dgm:spPr/>
      <dgm:t>
        <a:bodyPr/>
        <a:lstStyle/>
        <a:p>
          <a:endParaRPr lang="es-MX"/>
        </a:p>
      </dgm:t>
    </dgm:pt>
    <dgm:pt modelId="{FE258965-75C5-45E0-B28B-EC1BF9344E93}">
      <dgm:prSet phldrT="[Texto]" custT="1"/>
      <dgm:spPr>
        <a:solidFill>
          <a:schemeClr val="accent5">
            <a:lumMod val="75000"/>
          </a:schemeClr>
        </a:solidFill>
      </dgm:spPr>
      <dgm:t>
        <a:bodyPr/>
        <a:lstStyle/>
        <a:p>
          <a:r>
            <a:rPr lang="es-MX" sz="2700" dirty="0"/>
            <a:t>Unidad 2</a:t>
          </a:r>
        </a:p>
      </dgm:t>
    </dgm:pt>
    <dgm:pt modelId="{681908CD-2459-4866-ADD2-773735ACB606}" type="parTrans" cxnId="{282F32AF-7EB3-4DF8-B87F-3C239B2D49E4}">
      <dgm:prSet/>
      <dgm:spPr/>
      <dgm:t>
        <a:bodyPr/>
        <a:lstStyle/>
        <a:p>
          <a:endParaRPr lang="es-MX"/>
        </a:p>
      </dgm:t>
    </dgm:pt>
    <dgm:pt modelId="{1D4F0015-6472-4237-A483-0D5019498117}" type="sibTrans" cxnId="{282F32AF-7EB3-4DF8-B87F-3C239B2D49E4}">
      <dgm:prSet/>
      <dgm:spPr/>
      <dgm:t>
        <a:bodyPr/>
        <a:lstStyle/>
        <a:p>
          <a:endParaRPr lang="es-MX"/>
        </a:p>
      </dgm:t>
    </dgm:pt>
    <dgm:pt modelId="{D020B9F0-F1A5-412D-829F-6D9E815B8E4D}">
      <dgm:prSet phldrT="[Texto]"/>
      <dgm:spPr/>
      <dgm:t>
        <a:bodyPr/>
        <a:lstStyle/>
        <a:p>
          <a:r>
            <a:rPr lang="es-MX" dirty="0"/>
            <a:t>Unidad 3</a:t>
          </a:r>
        </a:p>
      </dgm:t>
    </dgm:pt>
    <dgm:pt modelId="{130572AA-6D93-4A15-9876-A3CEE9481964}" type="parTrans" cxnId="{2F9FB8B5-1DBD-41ED-BFA9-733C668D100B}">
      <dgm:prSet/>
      <dgm:spPr/>
      <dgm:t>
        <a:bodyPr/>
        <a:lstStyle/>
        <a:p>
          <a:endParaRPr lang="es-MX"/>
        </a:p>
      </dgm:t>
    </dgm:pt>
    <dgm:pt modelId="{694778C7-D427-49A9-9547-082613B5A948}" type="sibTrans" cxnId="{2F9FB8B5-1DBD-41ED-BFA9-733C668D100B}">
      <dgm:prSet/>
      <dgm:spPr/>
      <dgm:t>
        <a:bodyPr/>
        <a:lstStyle/>
        <a:p>
          <a:endParaRPr lang="es-MX"/>
        </a:p>
      </dgm:t>
    </dgm:pt>
    <dgm:pt modelId="{69E4E11B-4AF8-44AC-B598-9DF75FE0D361}">
      <dgm:prSet phldrT="[Texto]"/>
      <dgm:spPr/>
      <dgm:t>
        <a:bodyPr/>
        <a:lstStyle/>
        <a:p>
          <a:r>
            <a:rPr lang="es-MX" dirty="0"/>
            <a:t>Herramientas y recursos de la Web 2.0 para la educación</a:t>
          </a:r>
        </a:p>
      </dgm:t>
    </dgm:pt>
    <dgm:pt modelId="{8F901658-D4F5-4F3E-9637-26752ACC80F1}" type="parTrans" cxnId="{A73DD08C-BD1C-4761-85C9-77C4073645A8}">
      <dgm:prSet/>
      <dgm:spPr/>
      <dgm:t>
        <a:bodyPr/>
        <a:lstStyle/>
        <a:p>
          <a:endParaRPr lang="es-MX"/>
        </a:p>
      </dgm:t>
    </dgm:pt>
    <dgm:pt modelId="{9AB43583-6A22-40FB-9857-2A14634867B1}" type="sibTrans" cxnId="{A73DD08C-BD1C-4761-85C9-77C4073645A8}">
      <dgm:prSet/>
      <dgm:spPr/>
      <dgm:t>
        <a:bodyPr/>
        <a:lstStyle/>
        <a:p>
          <a:endParaRPr lang="es-MX"/>
        </a:p>
      </dgm:t>
    </dgm:pt>
    <dgm:pt modelId="{72E60B96-3689-44E1-A521-15CBBC07A6FA}">
      <dgm:prSet custT="1"/>
      <dgm:spPr>
        <a:solidFill>
          <a:schemeClr val="accent5">
            <a:lumMod val="75000"/>
          </a:schemeClr>
        </a:solidFill>
      </dgm:spPr>
      <dgm:t>
        <a:bodyPr/>
        <a:lstStyle/>
        <a:p>
          <a:r>
            <a:rPr lang="es-MX" sz="2000" dirty="0"/>
            <a:t>seguridad de la información en Interne</a:t>
          </a:r>
        </a:p>
      </dgm:t>
    </dgm:pt>
    <dgm:pt modelId="{D94249F7-719F-4F52-9849-0A7254316523}" type="parTrans" cxnId="{76099606-E099-4200-860B-C570E7A19929}">
      <dgm:prSet/>
      <dgm:spPr/>
      <dgm:t>
        <a:bodyPr/>
        <a:lstStyle/>
        <a:p>
          <a:endParaRPr lang="es-MX"/>
        </a:p>
      </dgm:t>
    </dgm:pt>
    <dgm:pt modelId="{DB95578C-84D6-455D-B19A-A1668D4D0D50}" type="sibTrans" cxnId="{76099606-E099-4200-860B-C570E7A19929}">
      <dgm:prSet/>
      <dgm:spPr/>
      <dgm:t>
        <a:bodyPr/>
        <a:lstStyle/>
        <a:p>
          <a:endParaRPr lang="es-MX"/>
        </a:p>
      </dgm:t>
    </dgm:pt>
    <dgm:pt modelId="{83A4DAE2-83A5-4A05-A85A-81FD6EFC503B}" type="pres">
      <dgm:prSet presAssocID="{465A4F20-BD2D-4ADD-BC0C-B510E82B4A64}" presName="linear" presStyleCnt="0">
        <dgm:presLayoutVars>
          <dgm:dir/>
          <dgm:resizeHandles val="exact"/>
        </dgm:presLayoutVars>
      </dgm:prSet>
      <dgm:spPr/>
    </dgm:pt>
    <dgm:pt modelId="{9D5C4416-BC48-40B3-890C-A90BDBB05042}" type="pres">
      <dgm:prSet presAssocID="{DDB197AB-4515-4AB5-AF9B-E80F87E745EA}" presName="comp" presStyleCnt="0"/>
      <dgm:spPr/>
    </dgm:pt>
    <dgm:pt modelId="{110740C8-BB6B-49C1-B1ED-3285DCA91C45}" type="pres">
      <dgm:prSet presAssocID="{DDB197AB-4515-4AB5-AF9B-E80F87E745EA}" presName="box" presStyleLbl="node1" presStyleIdx="0" presStyleCnt="3"/>
      <dgm:spPr/>
    </dgm:pt>
    <dgm:pt modelId="{F68CAF08-6E9C-4487-B635-D4ADAD92DB19}" type="pres">
      <dgm:prSet presAssocID="{DDB197AB-4515-4AB5-AF9B-E80F87E745EA}" presName="img" presStyleLbl="fgImgPlace1" presStyleIdx="0" presStyleCnt="3"/>
      <dgm:spPr>
        <a:blipFill>
          <a:blip xmlns:r="http://schemas.openxmlformats.org/officeDocument/2006/relationships" r:embed="rId1"/>
          <a:srcRect/>
          <a:stretch>
            <a:fillRect t="-10000" b="-10000"/>
          </a:stretch>
        </a:blipFill>
      </dgm:spPr>
    </dgm:pt>
    <dgm:pt modelId="{E2A5A4AE-0454-4693-9129-FDF5494C6CA0}" type="pres">
      <dgm:prSet presAssocID="{DDB197AB-4515-4AB5-AF9B-E80F87E745EA}" presName="text" presStyleLbl="node1" presStyleIdx="0" presStyleCnt="3">
        <dgm:presLayoutVars>
          <dgm:bulletEnabled val="1"/>
        </dgm:presLayoutVars>
      </dgm:prSet>
      <dgm:spPr/>
    </dgm:pt>
    <dgm:pt modelId="{AEBFA707-C389-4E25-8389-4FD7CC7126D1}" type="pres">
      <dgm:prSet presAssocID="{5B4F0BF6-750C-4FFF-816F-1CA1E91E5D3D}" presName="spacer" presStyleCnt="0"/>
      <dgm:spPr/>
    </dgm:pt>
    <dgm:pt modelId="{0FA2C461-C8BC-4353-9B0C-DA484B234C96}" type="pres">
      <dgm:prSet presAssocID="{FE258965-75C5-45E0-B28B-EC1BF9344E93}" presName="comp" presStyleCnt="0"/>
      <dgm:spPr/>
    </dgm:pt>
    <dgm:pt modelId="{4AE02F9D-E472-4C31-B531-5A4FA54CCAA1}" type="pres">
      <dgm:prSet presAssocID="{FE258965-75C5-45E0-B28B-EC1BF9344E93}" presName="box" presStyleLbl="node1" presStyleIdx="1" presStyleCnt="3"/>
      <dgm:spPr/>
    </dgm:pt>
    <dgm:pt modelId="{596F5AC5-DC17-4AAD-826B-9CDF16A0BBEA}" type="pres">
      <dgm:prSet presAssocID="{FE258965-75C5-45E0-B28B-EC1BF9344E9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D757BC29-D8D5-4E8C-986B-D62AD11A9FE6}" type="pres">
      <dgm:prSet presAssocID="{FE258965-75C5-45E0-B28B-EC1BF9344E93}" presName="text" presStyleLbl="node1" presStyleIdx="1" presStyleCnt="3">
        <dgm:presLayoutVars>
          <dgm:bulletEnabled val="1"/>
        </dgm:presLayoutVars>
      </dgm:prSet>
      <dgm:spPr/>
    </dgm:pt>
    <dgm:pt modelId="{C1141571-D576-40EC-A472-1E115382BEF4}" type="pres">
      <dgm:prSet presAssocID="{1D4F0015-6472-4237-A483-0D5019498117}" presName="spacer" presStyleCnt="0"/>
      <dgm:spPr/>
    </dgm:pt>
    <dgm:pt modelId="{8250A1EF-85D2-47B4-A7DF-7FF6EE55867E}" type="pres">
      <dgm:prSet presAssocID="{D020B9F0-F1A5-412D-829F-6D9E815B8E4D}" presName="comp" presStyleCnt="0"/>
      <dgm:spPr/>
    </dgm:pt>
    <dgm:pt modelId="{AC52294E-0DD4-4A35-8437-91AC9B700475}" type="pres">
      <dgm:prSet presAssocID="{D020B9F0-F1A5-412D-829F-6D9E815B8E4D}" presName="box" presStyleLbl="node1" presStyleIdx="2" presStyleCnt="3"/>
      <dgm:spPr/>
    </dgm:pt>
    <dgm:pt modelId="{97D462C4-2B22-43F0-821F-EFD998A54519}" type="pres">
      <dgm:prSet presAssocID="{D020B9F0-F1A5-412D-829F-6D9E815B8E4D}"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052" t="-10714" r="-83375" b="-124999"/>
          </a:stretch>
        </a:blipFill>
      </dgm:spPr>
    </dgm:pt>
    <dgm:pt modelId="{3EC0A7BB-C120-43C4-8CB8-54BF2323F410}" type="pres">
      <dgm:prSet presAssocID="{D020B9F0-F1A5-412D-829F-6D9E815B8E4D}" presName="text" presStyleLbl="node1" presStyleIdx="2" presStyleCnt="3">
        <dgm:presLayoutVars>
          <dgm:bulletEnabled val="1"/>
        </dgm:presLayoutVars>
      </dgm:prSet>
      <dgm:spPr/>
    </dgm:pt>
  </dgm:ptLst>
  <dgm:cxnLst>
    <dgm:cxn modelId="{76099606-E099-4200-860B-C570E7A19929}" srcId="{FE258965-75C5-45E0-B28B-EC1BF9344E93}" destId="{72E60B96-3689-44E1-A521-15CBBC07A6FA}" srcOrd="0" destOrd="0" parTransId="{D94249F7-719F-4F52-9849-0A7254316523}" sibTransId="{DB95578C-84D6-455D-B19A-A1668D4D0D50}"/>
    <dgm:cxn modelId="{33A00E09-0D30-41D7-8A30-7C9175B784B8}" type="presOf" srcId="{FE258965-75C5-45E0-B28B-EC1BF9344E93}" destId="{4AE02F9D-E472-4C31-B531-5A4FA54CCAA1}" srcOrd="0" destOrd="0" presId="urn:microsoft.com/office/officeart/2005/8/layout/vList4"/>
    <dgm:cxn modelId="{80C68010-E8C0-479A-ADE6-3C49B6CED8E9}" type="presOf" srcId="{465A4F20-BD2D-4ADD-BC0C-B510E82B4A64}" destId="{83A4DAE2-83A5-4A05-A85A-81FD6EFC503B}" srcOrd="0" destOrd="0" presId="urn:microsoft.com/office/officeart/2005/8/layout/vList4"/>
    <dgm:cxn modelId="{6014C617-2CF4-44FB-A172-6B531EDA6A90}" srcId="{465A4F20-BD2D-4ADD-BC0C-B510E82B4A64}" destId="{DDB197AB-4515-4AB5-AF9B-E80F87E745EA}" srcOrd="0" destOrd="0" parTransId="{71A2BDDB-2DC8-4A21-82E8-031E692D681B}" sibTransId="{5B4F0BF6-750C-4FFF-816F-1CA1E91E5D3D}"/>
    <dgm:cxn modelId="{C782412E-3C3E-4C07-AB62-B8BC320A2283}" type="presOf" srcId="{72E60B96-3689-44E1-A521-15CBBC07A6FA}" destId="{D757BC29-D8D5-4E8C-986B-D62AD11A9FE6}" srcOrd="1" destOrd="1" presId="urn:microsoft.com/office/officeart/2005/8/layout/vList4"/>
    <dgm:cxn modelId="{77ADF665-A3E6-480D-AAD6-4C55B719F674}" type="presOf" srcId="{D020B9F0-F1A5-412D-829F-6D9E815B8E4D}" destId="{3EC0A7BB-C120-43C4-8CB8-54BF2323F410}" srcOrd="1" destOrd="0" presId="urn:microsoft.com/office/officeart/2005/8/layout/vList4"/>
    <dgm:cxn modelId="{0522106A-9075-488A-9E09-EBB1D62EDE20}" type="presOf" srcId="{DDB197AB-4515-4AB5-AF9B-E80F87E745EA}" destId="{E2A5A4AE-0454-4693-9129-FDF5494C6CA0}" srcOrd="1" destOrd="0" presId="urn:microsoft.com/office/officeart/2005/8/layout/vList4"/>
    <dgm:cxn modelId="{4216B852-9C72-41AA-9CDF-0B7EAC3C9ACA}" type="presOf" srcId="{72E60B96-3689-44E1-A521-15CBBC07A6FA}" destId="{4AE02F9D-E472-4C31-B531-5A4FA54CCAA1}" srcOrd="0" destOrd="1" presId="urn:microsoft.com/office/officeart/2005/8/layout/vList4"/>
    <dgm:cxn modelId="{DED3E654-35E5-45AE-B4F6-9C67CAB5E7B0}" type="presOf" srcId="{69E4E11B-4AF8-44AC-B598-9DF75FE0D361}" destId="{AC52294E-0DD4-4A35-8437-91AC9B700475}" srcOrd="0" destOrd="1" presId="urn:microsoft.com/office/officeart/2005/8/layout/vList4"/>
    <dgm:cxn modelId="{335FE07E-03CF-4B13-A1DE-418F917C8796}" type="presOf" srcId="{D020B9F0-F1A5-412D-829F-6D9E815B8E4D}" destId="{AC52294E-0DD4-4A35-8437-91AC9B700475}" srcOrd="0" destOrd="0" presId="urn:microsoft.com/office/officeart/2005/8/layout/vList4"/>
    <dgm:cxn modelId="{7132E580-8DD8-4810-AD2B-BC88C112C16F}" type="presOf" srcId="{69E4E11B-4AF8-44AC-B598-9DF75FE0D361}" destId="{3EC0A7BB-C120-43C4-8CB8-54BF2323F410}" srcOrd="1" destOrd="1" presId="urn:microsoft.com/office/officeart/2005/8/layout/vList4"/>
    <dgm:cxn modelId="{A73DD08C-BD1C-4761-85C9-77C4073645A8}" srcId="{D020B9F0-F1A5-412D-829F-6D9E815B8E4D}" destId="{69E4E11B-4AF8-44AC-B598-9DF75FE0D361}" srcOrd="0" destOrd="0" parTransId="{8F901658-D4F5-4F3E-9637-26752ACC80F1}" sibTransId="{9AB43583-6A22-40FB-9857-2A14634867B1}"/>
    <dgm:cxn modelId="{282F32AF-7EB3-4DF8-B87F-3C239B2D49E4}" srcId="{465A4F20-BD2D-4ADD-BC0C-B510E82B4A64}" destId="{FE258965-75C5-45E0-B28B-EC1BF9344E93}" srcOrd="1" destOrd="0" parTransId="{681908CD-2459-4866-ADD2-773735ACB606}" sibTransId="{1D4F0015-6472-4237-A483-0D5019498117}"/>
    <dgm:cxn modelId="{2F9FB8B5-1DBD-41ED-BFA9-733C668D100B}" srcId="{465A4F20-BD2D-4ADD-BC0C-B510E82B4A64}" destId="{D020B9F0-F1A5-412D-829F-6D9E815B8E4D}" srcOrd="2" destOrd="0" parTransId="{130572AA-6D93-4A15-9876-A3CEE9481964}" sibTransId="{694778C7-D427-49A9-9547-082613B5A948}"/>
    <dgm:cxn modelId="{57FF85D8-58DA-460F-BF04-44CF63270A0B}" type="presOf" srcId="{DDB197AB-4515-4AB5-AF9B-E80F87E745EA}" destId="{110740C8-BB6B-49C1-B1ED-3285DCA91C45}" srcOrd="0" destOrd="0" presId="urn:microsoft.com/office/officeart/2005/8/layout/vList4"/>
    <dgm:cxn modelId="{EB18B3DA-F228-4172-96EA-EED4C3655A84}" srcId="{DDB197AB-4515-4AB5-AF9B-E80F87E745EA}" destId="{1EDB7BAB-102E-418F-83BC-37B9CC71EA42}" srcOrd="0" destOrd="0" parTransId="{7936D6EC-CC58-43AD-81F6-3428B923A3B0}" sibTransId="{B56F86C9-BAD7-4EA3-8E21-EB1BDB58FC57}"/>
    <dgm:cxn modelId="{87FD54E3-8F77-46FE-B8E1-21A2B943A5E1}" type="presOf" srcId="{1EDB7BAB-102E-418F-83BC-37B9CC71EA42}" destId="{110740C8-BB6B-49C1-B1ED-3285DCA91C45}" srcOrd="0" destOrd="1" presId="urn:microsoft.com/office/officeart/2005/8/layout/vList4"/>
    <dgm:cxn modelId="{97B7E4E3-BF6A-4BE4-9730-0280A1667C84}" type="presOf" srcId="{1EDB7BAB-102E-418F-83BC-37B9CC71EA42}" destId="{E2A5A4AE-0454-4693-9129-FDF5494C6CA0}" srcOrd="1" destOrd="1" presId="urn:microsoft.com/office/officeart/2005/8/layout/vList4"/>
    <dgm:cxn modelId="{D99B27ED-DBE0-42B4-BDAE-03351ACC9F47}" type="presOf" srcId="{FE258965-75C5-45E0-B28B-EC1BF9344E93}" destId="{D757BC29-D8D5-4E8C-986B-D62AD11A9FE6}" srcOrd="1" destOrd="0" presId="urn:microsoft.com/office/officeart/2005/8/layout/vList4"/>
    <dgm:cxn modelId="{1B711618-68E0-49A0-AD5C-9B4533830A16}" type="presParOf" srcId="{83A4DAE2-83A5-4A05-A85A-81FD6EFC503B}" destId="{9D5C4416-BC48-40B3-890C-A90BDBB05042}" srcOrd="0" destOrd="0" presId="urn:microsoft.com/office/officeart/2005/8/layout/vList4"/>
    <dgm:cxn modelId="{9BE84917-CE97-40FE-B76A-0483775C74AE}" type="presParOf" srcId="{9D5C4416-BC48-40B3-890C-A90BDBB05042}" destId="{110740C8-BB6B-49C1-B1ED-3285DCA91C45}" srcOrd="0" destOrd="0" presId="urn:microsoft.com/office/officeart/2005/8/layout/vList4"/>
    <dgm:cxn modelId="{F6ED4CFF-D9A9-4FA5-BB5C-B40AC9924612}" type="presParOf" srcId="{9D5C4416-BC48-40B3-890C-A90BDBB05042}" destId="{F68CAF08-6E9C-4487-B635-D4ADAD92DB19}" srcOrd="1" destOrd="0" presId="urn:microsoft.com/office/officeart/2005/8/layout/vList4"/>
    <dgm:cxn modelId="{936B192F-72FA-4339-A7D4-B2B83EDAE295}" type="presParOf" srcId="{9D5C4416-BC48-40B3-890C-A90BDBB05042}" destId="{E2A5A4AE-0454-4693-9129-FDF5494C6CA0}" srcOrd="2" destOrd="0" presId="urn:microsoft.com/office/officeart/2005/8/layout/vList4"/>
    <dgm:cxn modelId="{7668BF84-A69D-471E-A2B5-0429B862CB04}" type="presParOf" srcId="{83A4DAE2-83A5-4A05-A85A-81FD6EFC503B}" destId="{AEBFA707-C389-4E25-8389-4FD7CC7126D1}" srcOrd="1" destOrd="0" presId="urn:microsoft.com/office/officeart/2005/8/layout/vList4"/>
    <dgm:cxn modelId="{90C1C26A-E79E-49E7-8A04-2CE0B6F5FECC}" type="presParOf" srcId="{83A4DAE2-83A5-4A05-A85A-81FD6EFC503B}" destId="{0FA2C461-C8BC-4353-9B0C-DA484B234C96}" srcOrd="2" destOrd="0" presId="urn:microsoft.com/office/officeart/2005/8/layout/vList4"/>
    <dgm:cxn modelId="{078ED4BE-1387-4C05-AA57-0AB8A3540C96}" type="presParOf" srcId="{0FA2C461-C8BC-4353-9B0C-DA484B234C96}" destId="{4AE02F9D-E472-4C31-B531-5A4FA54CCAA1}" srcOrd="0" destOrd="0" presId="urn:microsoft.com/office/officeart/2005/8/layout/vList4"/>
    <dgm:cxn modelId="{8BD409CF-9F4C-4FDB-A24E-0DFCB4C22C81}" type="presParOf" srcId="{0FA2C461-C8BC-4353-9B0C-DA484B234C96}" destId="{596F5AC5-DC17-4AAD-826B-9CDF16A0BBEA}" srcOrd="1" destOrd="0" presId="urn:microsoft.com/office/officeart/2005/8/layout/vList4"/>
    <dgm:cxn modelId="{C8DBE611-0744-4620-8918-C0CEF3B679D5}" type="presParOf" srcId="{0FA2C461-C8BC-4353-9B0C-DA484B234C96}" destId="{D757BC29-D8D5-4E8C-986B-D62AD11A9FE6}" srcOrd="2" destOrd="0" presId="urn:microsoft.com/office/officeart/2005/8/layout/vList4"/>
    <dgm:cxn modelId="{BC95A70D-6F15-44F4-94B2-BEF875A211BE}" type="presParOf" srcId="{83A4DAE2-83A5-4A05-A85A-81FD6EFC503B}" destId="{C1141571-D576-40EC-A472-1E115382BEF4}" srcOrd="3" destOrd="0" presId="urn:microsoft.com/office/officeart/2005/8/layout/vList4"/>
    <dgm:cxn modelId="{ACDE7435-3253-4779-BC01-41B18A6B7E67}" type="presParOf" srcId="{83A4DAE2-83A5-4A05-A85A-81FD6EFC503B}" destId="{8250A1EF-85D2-47B4-A7DF-7FF6EE55867E}" srcOrd="4" destOrd="0" presId="urn:microsoft.com/office/officeart/2005/8/layout/vList4"/>
    <dgm:cxn modelId="{F4DD1268-A531-49F7-B135-3F6FA8BA17D8}" type="presParOf" srcId="{8250A1EF-85D2-47B4-A7DF-7FF6EE55867E}" destId="{AC52294E-0DD4-4A35-8437-91AC9B700475}" srcOrd="0" destOrd="0" presId="urn:microsoft.com/office/officeart/2005/8/layout/vList4"/>
    <dgm:cxn modelId="{DB08E416-2D54-468A-8BD4-BFB2712B150B}" type="presParOf" srcId="{8250A1EF-85D2-47B4-A7DF-7FF6EE55867E}" destId="{97D462C4-2B22-43F0-821F-EFD998A54519}" srcOrd="1" destOrd="0" presId="urn:microsoft.com/office/officeart/2005/8/layout/vList4"/>
    <dgm:cxn modelId="{7F8BC953-431E-41C2-834E-D4C107F51AE6}" type="presParOf" srcId="{8250A1EF-85D2-47B4-A7DF-7FF6EE55867E}" destId="{3EC0A7BB-C120-43C4-8CB8-54BF2323F41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40C8-BB6B-49C1-B1ED-3285DCA91C45}">
      <dsp:nvSpPr>
        <dsp:cNvPr id="0" name=""/>
        <dsp:cNvSpPr/>
      </dsp:nvSpPr>
      <dsp:spPr>
        <a:xfrm>
          <a:off x="0" y="0"/>
          <a:ext cx="6096000" cy="1269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MX" sz="2600" kern="1200" dirty="0"/>
            <a:t>Unidad 1</a:t>
          </a:r>
        </a:p>
        <a:p>
          <a:pPr marL="228600" lvl="1" indent="-228600" algn="l" defTabSz="889000">
            <a:lnSpc>
              <a:spcPct val="90000"/>
            </a:lnSpc>
            <a:spcBef>
              <a:spcPct val="0"/>
            </a:spcBef>
            <a:spcAft>
              <a:spcPct val="15000"/>
            </a:spcAft>
            <a:buChar char="•"/>
          </a:pPr>
          <a:r>
            <a:rPr lang="es-MX" sz="2000" kern="1200" dirty="0"/>
            <a:t>Introducción a la informática educativa</a:t>
          </a:r>
        </a:p>
      </dsp:txBody>
      <dsp:txXfrm>
        <a:off x="1346200" y="0"/>
        <a:ext cx="4749800" cy="1269999"/>
      </dsp:txXfrm>
    </dsp:sp>
    <dsp:sp modelId="{F68CAF08-6E9C-4487-B635-D4ADAD92DB19}">
      <dsp:nvSpPr>
        <dsp:cNvPr id="0" name=""/>
        <dsp:cNvSpPr/>
      </dsp:nvSpPr>
      <dsp:spPr>
        <a:xfrm>
          <a:off x="126999" y="126999"/>
          <a:ext cx="1219200" cy="1015999"/>
        </a:xfrm>
        <a:prstGeom prst="roundRect">
          <a:avLst>
            <a:gd name="adj" fmla="val 10000"/>
          </a:avLst>
        </a:prstGeom>
        <a:blipFill>
          <a:blip xmlns:r="http://schemas.openxmlformats.org/officeDocument/2006/relationships" r:embed="rId1"/>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02F9D-E472-4C31-B531-5A4FA54CCAA1}">
      <dsp:nvSpPr>
        <dsp:cNvPr id="0" name=""/>
        <dsp:cNvSpPr/>
      </dsp:nvSpPr>
      <dsp:spPr>
        <a:xfrm>
          <a:off x="0" y="1396999"/>
          <a:ext cx="6096000" cy="126999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MX" sz="2700" kern="1200" dirty="0"/>
            <a:t>Unidad 2</a:t>
          </a:r>
        </a:p>
        <a:p>
          <a:pPr marL="228600" lvl="1" indent="-228600" algn="l" defTabSz="889000">
            <a:lnSpc>
              <a:spcPct val="90000"/>
            </a:lnSpc>
            <a:spcBef>
              <a:spcPct val="0"/>
            </a:spcBef>
            <a:spcAft>
              <a:spcPct val="15000"/>
            </a:spcAft>
            <a:buChar char="•"/>
          </a:pPr>
          <a:r>
            <a:rPr lang="es-MX" sz="2000" kern="1200" dirty="0"/>
            <a:t>seguridad de la información en Interne</a:t>
          </a:r>
        </a:p>
      </dsp:txBody>
      <dsp:txXfrm>
        <a:off x="1346200" y="1396999"/>
        <a:ext cx="4749800" cy="1269999"/>
      </dsp:txXfrm>
    </dsp:sp>
    <dsp:sp modelId="{596F5AC5-DC17-4AAD-826B-9CDF16A0BBEA}">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2294E-0DD4-4A35-8437-91AC9B700475}">
      <dsp:nvSpPr>
        <dsp:cNvPr id="0" name=""/>
        <dsp:cNvSpPr/>
      </dsp:nvSpPr>
      <dsp:spPr>
        <a:xfrm>
          <a:off x="0" y="2793999"/>
          <a:ext cx="6096000" cy="12699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MX" sz="2600" kern="1200" dirty="0"/>
            <a:t>Unidad 3</a:t>
          </a:r>
        </a:p>
        <a:p>
          <a:pPr marL="228600" lvl="1" indent="-228600" algn="l" defTabSz="889000">
            <a:lnSpc>
              <a:spcPct val="90000"/>
            </a:lnSpc>
            <a:spcBef>
              <a:spcPct val="0"/>
            </a:spcBef>
            <a:spcAft>
              <a:spcPct val="15000"/>
            </a:spcAft>
            <a:buChar char="•"/>
          </a:pPr>
          <a:r>
            <a:rPr lang="es-MX" sz="2000" kern="1200" dirty="0"/>
            <a:t>Herramientas y recursos de la Web 2.0 para la educación</a:t>
          </a:r>
        </a:p>
      </dsp:txBody>
      <dsp:txXfrm>
        <a:off x="1346200" y="2793999"/>
        <a:ext cx="4749800" cy="1269999"/>
      </dsp:txXfrm>
    </dsp:sp>
    <dsp:sp modelId="{97D462C4-2B22-43F0-821F-EFD998A54519}">
      <dsp:nvSpPr>
        <dsp:cNvPr id="0" name=""/>
        <dsp:cNvSpPr/>
      </dsp:nvSpPr>
      <dsp:spPr>
        <a:xfrm>
          <a:off x="126999" y="2920999"/>
          <a:ext cx="1219200" cy="101599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052" t="-10714" r="-83375" b="-124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0124" y="-19967"/>
            <a:ext cx="3003753" cy="3885806"/>
          </a:xfrm>
          <a:prstGeom prst="rect">
            <a:avLst/>
          </a:prstGeom>
        </p:spPr>
      </p:pic>
      <p:sp>
        <p:nvSpPr>
          <p:cNvPr id="7" name="Rectángulo 6"/>
          <p:cNvSpPr/>
          <p:nvPr/>
        </p:nvSpPr>
        <p:spPr>
          <a:xfrm>
            <a:off x="0" y="5768795"/>
            <a:ext cx="9144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ctrTitle"/>
          </p:nvPr>
        </p:nvSpPr>
        <p:spPr>
          <a:xfrm>
            <a:off x="1143000" y="3758263"/>
            <a:ext cx="6858000" cy="1795644"/>
          </a:xfrm>
        </p:spPr>
        <p:txBody>
          <a:bodyPr anchor="ctr"/>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5836028"/>
            <a:ext cx="6858000" cy="820273"/>
          </a:xfrm>
        </p:spPr>
        <p:txBody>
          <a:bodyPr anchor="ct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s-ES"/>
              <a:t>Haga clic para editar el estilo de subtítulo del patrón</a:t>
            </a:r>
            <a:endParaRPr lang="es-MX" dirty="0"/>
          </a:p>
        </p:txBody>
      </p:sp>
    </p:spTree>
    <p:extLst>
      <p:ext uri="{BB962C8B-B14F-4D97-AF65-F5344CB8AC3E}">
        <p14:creationId xmlns:p14="http://schemas.microsoft.com/office/powerpoint/2010/main" val="2614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9"/>
            <a:ext cx="9144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77529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p:cNvSpPr/>
          <p:nvPr/>
        </p:nvSpPr>
        <p:spPr>
          <a:xfrm>
            <a:off x="3" y="4"/>
            <a:ext cx="534521"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title"/>
          </p:nvPr>
        </p:nvSpPr>
        <p:spPr>
          <a:xfrm>
            <a:off x="895910" y="1709745"/>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95910"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s-ES"/>
              <a:t>Editar el estilo de texto del patrón</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Tree>
    <p:extLst>
      <p:ext uri="{BB962C8B-B14F-4D97-AF65-F5344CB8AC3E}">
        <p14:creationId xmlns:p14="http://schemas.microsoft.com/office/powerpoint/2010/main" val="114503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
        <p:nvSpPr>
          <p:cNvPr id="2" name="Título 1"/>
          <p:cNvSpPr>
            <a:spLocks noGrp="1"/>
          </p:cNvSpPr>
          <p:nvPr>
            <p:ph type="title"/>
          </p:nvPr>
        </p:nvSpPr>
        <p:spPr>
          <a:xfrm>
            <a:off x="629841" y="365129"/>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3444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2" y="0"/>
            <a:ext cx="3983691"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title"/>
          </p:nvPr>
        </p:nvSpPr>
        <p:spPr>
          <a:xfrm>
            <a:off x="518904" y="987425"/>
            <a:ext cx="2949178" cy="1600200"/>
          </a:xfrm>
        </p:spPr>
        <p:txBody>
          <a:bodyPr anchor="b"/>
          <a:lstStyle>
            <a:lvl1pPr>
              <a:defRPr sz="24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427063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518904" y="2587631"/>
            <a:ext cx="2949178" cy="3281363"/>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s-ES"/>
              <a:t>Editar el estilo de texto del patrón</a:t>
            </a:r>
          </a:p>
        </p:txBody>
      </p:sp>
    </p:spTree>
    <p:extLst>
      <p:ext uri="{BB962C8B-B14F-4D97-AF65-F5344CB8AC3E}">
        <p14:creationId xmlns:p14="http://schemas.microsoft.com/office/powerpoint/2010/main" val="315276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Tree>
    <p:extLst>
      <p:ext uri="{BB962C8B-B14F-4D97-AF65-F5344CB8AC3E}">
        <p14:creationId xmlns:p14="http://schemas.microsoft.com/office/powerpoint/2010/main" val="3620930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369851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5" r:id="rId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41980-A1DD-A19C-C7E8-46A1477CCA72}"/>
              </a:ext>
            </a:extLst>
          </p:cNvPr>
          <p:cNvSpPr>
            <a:spLocks noGrp="1"/>
          </p:cNvSpPr>
          <p:nvPr>
            <p:ph type="title"/>
          </p:nvPr>
        </p:nvSpPr>
        <p:spPr>
          <a:xfrm>
            <a:off x="518904" y="2699657"/>
            <a:ext cx="2949178" cy="816882"/>
          </a:xfrm>
        </p:spPr>
        <p:txBody>
          <a:bodyPr>
            <a:normAutofit/>
          </a:bodyPr>
          <a:lstStyle/>
          <a:p>
            <a:r>
              <a:rPr lang="es-MX" sz="4000" b="1" dirty="0">
                <a:latin typeface="Arial Black" panose="020B0A04020102020204" pitchFamily="34" charset="0"/>
              </a:rPr>
              <a:t>Encuadré</a:t>
            </a:r>
            <a:endParaRPr lang="es-MX" sz="4000" dirty="0"/>
          </a:p>
        </p:txBody>
      </p:sp>
      <p:sp>
        <p:nvSpPr>
          <p:cNvPr id="4" name="Marcador de texto 3">
            <a:extLst>
              <a:ext uri="{FF2B5EF4-FFF2-40B4-BE49-F238E27FC236}">
                <a16:creationId xmlns:a16="http://schemas.microsoft.com/office/drawing/2014/main" id="{0B4C2D37-921D-5882-F48A-935EB3BA04D3}"/>
              </a:ext>
            </a:extLst>
          </p:cNvPr>
          <p:cNvSpPr>
            <a:spLocks noGrp="1"/>
          </p:cNvSpPr>
          <p:nvPr>
            <p:ph type="body" sz="half" idx="2"/>
          </p:nvPr>
        </p:nvSpPr>
        <p:spPr>
          <a:xfrm>
            <a:off x="518904" y="3516546"/>
            <a:ext cx="2949178" cy="1040940"/>
          </a:xfrm>
        </p:spPr>
        <p:txBody>
          <a:bodyPr>
            <a:normAutofit/>
          </a:bodyPr>
          <a:lstStyle/>
          <a:p>
            <a:r>
              <a:rPr lang="es-MX" sz="4800" b="1" dirty="0">
                <a:latin typeface="Arial Black" panose="020B0A04020102020204" pitchFamily="34" charset="0"/>
              </a:rPr>
              <a:t>TICCAD</a:t>
            </a:r>
            <a:endParaRPr lang="es-MX" sz="4800" dirty="0"/>
          </a:p>
        </p:txBody>
      </p:sp>
      <p:sp>
        <p:nvSpPr>
          <p:cNvPr id="6" name="Título 1">
            <a:extLst>
              <a:ext uri="{FF2B5EF4-FFF2-40B4-BE49-F238E27FC236}">
                <a16:creationId xmlns:a16="http://schemas.microsoft.com/office/drawing/2014/main" id="{A32BA936-45DF-9FC3-C564-760BE6502D27}"/>
              </a:ext>
            </a:extLst>
          </p:cNvPr>
          <p:cNvSpPr txBox="1">
            <a:spLocks/>
          </p:cNvSpPr>
          <p:nvPr/>
        </p:nvSpPr>
        <p:spPr>
          <a:xfrm>
            <a:off x="3962401" y="1928253"/>
            <a:ext cx="5181599" cy="3176572"/>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4000" b="1" dirty="0"/>
              <a:t>Tecnologías digitales para el aprendizaje y la enseñanza </a:t>
            </a:r>
            <a:endParaRPr lang="es-MX" sz="6600" b="1" dirty="0">
              <a:solidFill>
                <a:schemeClr val="tx1">
                  <a:lumMod val="85000"/>
                  <a:lumOff val="15000"/>
                </a:schemeClr>
              </a:solidFill>
            </a:endParaRPr>
          </a:p>
        </p:txBody>
      </p:sp>
      <p:sp>
        <p:nvSpPr>
          <p:cNvPr id="8" name="Título 1">
            <a:extLst>
              <a:ext uri="{FF2B5EF4-FFF2-40B4-BE49-F238E27FC236}">
                <a16:creationId xmlns:a16="http://schemas.microsoft.com/office/drawing/2014/main" id="{E7EC3F4F-95F9-42BF-2BFA-EF4F86708C98}"/>
              </a:ext>
            </a:extLst>
          </p:cNvPr>
          <p:cNvSpPr txBox="1">
            <a:spLocks/>
          </p:cNvSpPr>
          <p:nvPr/>
        </p:nvSpPr>
        <p:spPr>
          <a:xfrm>
            <a:off x="3962400" y="6101201"/>
            <a:ext cx="5181600" cy="755064"/>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400" b="1" dirty="0"/>
              <a:t>M.C. Juan Manuel Martinez Muza</a:t>
            </a:r>
            <a:endParaRPr lang="es-MX" sz="4400" b="1" dirty="0">
              <a:solidFill>
                <a:schemeClr val="tx1">
                  <a:lumMod val="85000"/>
                  <a:lumOff val="15000"/>
                </a:schemeClr>
              </a:solidFill>
            </a:endParaRPr>
          </a:p>
        </p:txBody>
      </p:sp>
    </p:spTree>
    <p:extLst>
      <p:ext uri="{BB962C8B-B14F-4D97-AF65-F5344CB8AC3E}">
        <p14:creationId xmlns:p14="http://schemas.microsoft.com/office/powerpoint/2010/main" val="4159717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8B10D1-FDF9-B24F-CB61-1C8CF6BD0172}"/>
              </a:ext>
            </a:extLst>
          </p:cNvPr>
          <p:cNvSpPr txBox="1"/>
          <p:nvPr/>
        </p:nvSpPr>
        <p:spPr>
          <a:xfrm>
            <a:off x="513183" y="2148017"/>
            <a:ext cx="8369560" cy="5078313"/>
          </a:xfrm>
          <a:prstGeom prst="rect">
            <a:avLst/>
          </a:prstGeom>
          <a:noFill/>
        </p:spPr>
        <p:txBody>
          <a:bodyPr wrap="square">
            <a:spAutoFit/>
          </a:bodyPr>
          <a:lstStyle/>
          <a:p>
            <a:r>
              <a:rPr lang="es-ES" dirty="0"/>
              <a:t>• No está permitido cambiar la ubicación del equipo o alguno de sus componentes, ni realizar cualquier tipo de modificación al hardware ni software instalado en los equipos.</a:t>
            </a:r>
          </a:p>
          <a:p>
            <a:endParaRPr lang="es-ES" dirty="0"/>
          </a:p>
          <a:p>
            <a:endParaRPr lang="es-ES" dirty="0"/>
          </a:p>
          <a:p>
            <a:r>
              <a:rPr lang="es-ES" dirty="0"/>
              <a:t>• No está permitido utilizar el equipo con vídeo juegos. </a:t>
            </a:r>
          </a:p>
          <a:p>
            <a:endParaRPr lang="es-ES" dirty="0"/>
          </a:p>
          <a:p>
            <a:endParaRPr lang="es-ES" dirty="0"/>
          </a:p>
          <a:p>
            <a:r>
              <a:rPr lang="es-ES" dirty="0"/>
              <a:t>• No está permitido chatear, ver pornografía, enviar mensajes obscenos, así como enviar spam en la red en las salas del laboratorio, ya que el empleo del uso de Internet es exclusivamente para uso académico (consultas e investigación).</a:t>
            </a:r>
          </a:p>
          <a:p>
            <a:endParaRPr lang="es-ES" dirty="0"/>
          </a:p>
          <a:p>
            <a:endParaRPr lang="es-ES" dirty="0"/>
          </a:p>
          <a:p>
            <a:r>
              <a:rPr lang="es-ES" dirty="0"/>
              <a:t> • Para introducir equipo personal (Laptop) a cualquier sala, el usuario deberá registrarla en el área de vigilancia para que a su vez se le asigne el espacio apropiado y disponible en la sala. </a:t>
            </a:r>
          </a:p>
          <a:p>
            <a:endParaRPr lang="es-ES" dirty="0"/>
          </a:p>
          <a:p>
            <a:endParaRPr lang="es-ES" dirty="0"/>
          </a:p>
          <a:p>
            <a:endParaRPr lang="es-ES" dirty="0"/>
          </a:p>
        </p:txBody>
      </p:sp>
      <p:sp>
        <p:nvSpPr>
          <p:cNvPr id="8" name="Título 1">
            <a:extLst>
              <a:ext uri="{FF2B5EF4-FFF2-40B4-BE49-F238E27FC236}">
                <a16:creationId xmlns:a16="http://schemas.microsoft.com/office/drawing/2014/main" id="{CB1C9287-BB96-AE41-23A8-6FBF0AE8F30E}"/>
              </a:ext>
            </a:extLst>
          </p:cNvPr>
          <p:cNvSpPr txBox="1">
            <a:spLocks/>
          </p:cNvSpPr>
          <p:nvPr/>
        </p:nvSpPr>
        <p:spPr>
          <a:xfrm>
            <a:off x="-286138" y="464331"/>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latin typeface="Arial Black" panose="020B0A04020102020204" pitchFamily="34" charset="0"/>
              </a:rPr>
              <a:t>REGLAMENTO DE USO DEL LABORATORIO DE CÓMPUTO</a:t>
            </a:r>
            <a:endParaRPr lang="es-MX" sz="72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09772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2D1C165-39A1-4EA2-3350-BBDADCE80B8C}"/>
              </a:ext>
            </a:extLst>
          </p:cNvPr>
          <p:cNvSpPr txBox="1"/>
          <p:nvPr/>
        </p:nvSpPr>
        <p:spPr>
          <a:xfrm>
            <a:off x="522514" y="2221202"/>
            <a:ext cx="8621486" cy="5078313"/>
          </a:xfrm>
          <a:prstGeom prst="rect">
            <a:avLst/>
          </a:prstGeom>
          <a:noFill/>
        </p:spPr>
        <p:txBody>
          <a:bodyPr wrap="square">
            <a:spAutoFit/>
          </a:bodyPr>
          <a:lstStyle/>
          <a:p>
            <a:r>
              <a:rPr lang="es-ES" dirty="0"/>
              <a:t>• Cualquier usuario que no acate las disposiciones establecidas en este reglamento y/o que sea sorprendido haciendo uso incorrecto del equipo asignado, será amonestado verbalmente y si reincide se le podrá cancelar temporal o permanentemente el servicio.</a:t>
            </a:r>
          </a:p>
          <a:p>
            <a:endParaRPr lang="es-ES" dirty="0"/>
          </a:p>
          <a:p>
            <a:r>
              <a:rPr lang="es-ES" dirty="0"/>
              <a:t>• Cualquier usuario que sea sorprendido sustrayendo material y/o equipo del laboratorio, será turnado a las autoridades de la ENEP, quedando a consideración del comité de ética las acciones y sanción correspondientes, mientras tanto quedan suspendidos sus derechos como usuario del Laboratorio de Cómputo.</a:t>
            </a:r>
          </a:p>
          <a:p>
            <a:endParaRPr lang="es-ES" dirty="0"/>
          </a:p>
          <a:p>
            <a:r>
              <a:rPr lang="es-ES" sz="1800" dirty="0"/>
              <a:t>• El usuario es responsable del equipo que se le haya asignado, por lo que se recomienda verificar las condiciones en que lo recibe y reportar a los auxiliares de laboratorio cualquier anomalía que detecte. </a:t>
            </a:r>
          </a:p>
          <a:p>
            <a:endParaRPr lang="es-ES" dirty="0"/>
          </a:p>
          <a:p>
            <a:r>
              <a:rPr lang="es-ES" dirty="0"/>
              <a:t>• El empleo de dispositivos masivos de almacenamiento es de la exclusiva responsabilidad de los usuarios, el laboratorio no se hace responsable por los daños fortuitos que ocurrieran a dichos dispositivos. </a:t>
            </a:r>
          </a:p>
          <a:p>
            <a:endParaRPr lang="es-MX" sz="1800" dirty="0"/>
          </a:p>
          <a:p>
            <a:endParaRPr lang="es-MX" dirty="0"/>
          </a:p>
        </p:txBody>
      </p:sp>
      <p:sp>
        <p:nvSpPr>
          <p:cNvPr id="7" name="Título 1">
            <a:extLst>
              <a:ext uri="{FF2B5EF4-FFF2-40B4-BE49-F238E27FC236}">
                <a16:creationId xmlns:a16="http://schemas.microsoft.com/office/drawing/2014/main" id="{3A5ED22B-9FF6-EB72-F709-14696981D7BB}"/>
              </a:ext>
            </a:extLst>
          </p:cNvPr>
          <p:cNvSpPr txBox="1">
            <a:spLocks/>
          </p:cNvSpPr>
          <p:nvPr/>
        </p:nvSpPr>
        <p:spPr>
          <a:xfrm>
            <a:off x="-286138" y="464331"/>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latin typeface="Arial Black" panose="020B0A04020102020204" pitchFamily="34" charset="0"/>
              </a:rPr>
              <a:t>REGLAMENTO DE USO DEL LABORATORIO DE CÓMPUTO</a:t>
            </a:r>
            <a:endParaRPr lang="es-MX" sz="72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348779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2D1C165-39A1-4EA2-3350-BBDADCE80B8C}"/>
              </a:ext>
            </a:extLst>
          </p:cNvPr>
          <p:cNvSpPr txBox="1"/>
          <p:nvPr/>
        </p:nvSpPr>
        <p:spPr>
          <a:xfrm>
            <a:off x="522514" y="2221202"/>
            <a:ext cx="8621486" cy="5078313"/>
          </a:xfrm>
          <a:prstGeom prst="rect">
            <a:avLst/>
          </a:prstGeom>
          <a:noFill/>
        </p:spPr>
        <p:txBody>
          <a:bodyPr wrap="square">
            <a:spAutoFit/>
          </a:bodyPr>
          <a:lstStyle/>
          <a:p>
            <a:r>
              <a:rPr lang="es-ES" dirty="0"/>
              <a:t>• Cualquier usuario que no acate las disposiciones establecidas en este reglamento y/o que sea sorprendido haciendo uso incorrecto del equipo asignado, será amonestado verbalmente y si reincide se le podrá cancelar temporal o permanentemente el servicio.</a:t>
            </a:r>
          </a:p>
          <a:p>
            <a:endParaRPr lang="es-ES" dirty="0"/>
          </a:p>
          <a:p>
            <a:r>
              <a:rPr lang="es-ES" dirty="0"/>
              <a:t>• Cualquier usuario que sea sorprendido sustrayendo material y/o equipo del laboratorio, será turnado a las autoridades de la ENEP, quedando a consideración del comité de ética las acciones y sanción correspondientes, mientras tanto quedan suspendidos sus derechos como usuario del Laboratorio de Cómputo.</a:t>
            </a:r>
          </a:p>
          <a:p>
            <a:endParaRPr lang="es-ES" dirty="0"/>
          </a:p>
          <a:p>
            <a:r>
              <a:rPr lang="es-ES" sz="1800" dirty="0"/>
              <a:t>• El usuario es responsable del equipo que se le haya asignado, por lo que se recomienda verificar las condiciones en que lo recibe y reportar a los auxiliares de laboratorio cualquier anomalía que detecte. </a:t>
            </a:r>
          </a:p>
          <a:p>
            <a:endParaRPr lang="es-ES" dirty="0"/>
          </a:p>
          <a:p>
            <a:r>
              <a:rPr lang="es-ES" dirty="0"/>
              <a:t>• El empleo de dispositivos masivos de almacenamiento es de la exclusiva responsabilidad de los usuarios, el laboratorio no se hace responsable por los daños fortuitos que ocurrieran a dichos dispositivos. </a:t>
            </a:r>
          </a:p>
          <a:p>
            <a:endParaRPr lang="es-MX" sz="1800" dirty="0"/>
          </a:p>
          <a:p>
            <a:endParaRPr lang="es-MX" dirty="0"/>
          </a:p>
        </p:txBody>
      </p:sp>
      <p:sp>
        <p:nvSpPr>
          <p:cNvPr id="6" name="Título 1">
            <a:extLst>
              <a:ext uri="{FF2B5EF4-FFF2-40B4-BE49-F238E27FC236}">
                <a16:creationId xmlns:a16="http://schemas.microsoft.com/office/drawing/2014/main" id="{FA1D638A-EC70-C32C-DDE0-359CA060FB0F}"/>
              </a:ext>
            </a:extLst>
          </p:cNvPr>
          <p:cNvSpPr txBox="1">
            <a:spLocks/>
          </p:cNvSpPr>
          <p:nvPr/>
        </p:nvSpPr>
        <p:spPr>
          <a:xfrm>
            <a:off x="-286138" y="464331"/>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latin typeface="Arial Black" panose="020B0A04020102020204" pitchFamily="34" charset="0"/>
              </a:rPr>
              <a:t>REGLAMENTO DE USO DEL LABORATORIO DE CÓMPUTO</a:t>
            </a:r>
            <a:endParaRPr lang="es-MX" sz="72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1083293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F2B214-BC67-8DAF-3A72-932867536723}"/>
              </a:ext>
            </a:extLst>
          </p:cNvPr>
          <p:cNvSpPr txBox="1"/>
          <p:nvPr/>
        </p:nvSpPr>
        <p:spPr>
          <a:xfrm>
            <a:off x="475861" y="854916"/>
            <a:ext cx="8668139" cy="5715283"/>
          </a:xfrm>
          <a:prstGeom prst="rect">
            <a:avLst/>
          </a:prstGeom>
          <a:noFill/>
        </p:spPr>
        <p:txBody>
          <a:bodyPr wrap="square">
            <a:spAutoFit/>
          </a:bodyPr>
          <a:lstStyle/>
          <a:p>
            <a:pPr algn="ctr">
              <a:lnSpc>
                <a:spcPct val="107000"/>
              </a:lnSpc>
              <a:spcAft>
                <a:spcPts val="800"/>
              </a:spcAft>
            </a:pPr>
            <a:r>
              <a:rPr lang="es-MX" sz="36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ACUERDOS DE EVALUACIÓN</a:t>
            </a:r>
          </a:p>
          <a:p>
            <a:pPr algn="ctr">
              <a:lnSpc>
                <a:spcPct val="107000"/>
              </a:lnSpc>
              <a:spcAft>
                <a:spcPts val="800"/>
              </a:spcAft>
            </a:pP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Tener una actitud positiva y de disposición, evitando palabras altisonantes, así como cuidar el lenguaje corporal.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Entregar materiales y/o trabajos en tiempo y forma (no se realizarán concesiones para volver a abrir la plataforma).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Traer completas las herramientas de trabajo en cada una de las sesiones (cuaderno y/o carpeta)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No consumir alimentos durante la sesión. Sólo fuera del salón de clases.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Mantener en todo momento el respeto hacia docentes y compañeras.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Atender el curso con la importancia debida que eso implica.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Cumplir con las actividades en tiempo y forma según los contenidos del curso.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teléfono celular será de uso moderado y limitado en las clases.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tabLst>
                <a:tab pos="2286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      Los acuerdos necesarios se verán con el grupo al inicio del semestre.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879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DEEE381-26E0-C9FB-6BF0-47F21D562E67}"/>
              </a:ext>
            </a:extLst>
          </p:cNvPr>
          <p:cNvSpPr/>
          <p:nvPr/>
        </p:nvSpPr>
        <p:spPr>
          <a:xfrm>
            <a:off x="580570" y="1885024"/>
            <a:ext cx="8186060" cy="1322634"/>
          </a:xfrm>
          <a:prstGeom prst="roundRect">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bg1"/>
                </a:solidFill>
                <a:latin typeface="+mn-lt"/>
              </a:rPr>
              <a:t>Lenguas, lenguajes y tecnologías digitales</a:t>
            </a:r>
            <a:endParaRPr lang="es-MX" sz="4000" dirty="0">
              <a:solidFill>
                <a:schemeClr val="bg1"/>
              </a:solidFill>
              <a:latin typeface="+mn-lt"/>
            </a:endParaRPr>
          </a:p>
        </p:txBody>
      </p:sp>
      <p:sp>
        <p:nvSpPr>
          <p:cNvPr id="5" name="1 Título">
            <a:extLst>
              <a:ext uri="{FF2B5EF4-FFF2-40B4-BE49-F238E27FC236}">
                <a16:creationId xmlns:a16="http://schemas.microsoft.com/office/drawing/2014/main" id="{A0D39244-F4D7-F04F-DF8F-56EEEDE3AB73}"/>
              </a:ext>
            </a:extLst>
          </p:cNvPr>
          <p:cNvSpPr txBox="1">
            <a:spLocks/>
          </p:cNvSpPr>
          <p:nvPr/>
        </p:nvSpPr>
        <p:spPr>
          <a:xfrm>
            <a:off x="901700" y="1170194"/>
            <a:ext cx="7543800" cy="615063"/>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s-MX" sz="3200" b="1" dirty="0">
                <a:solidFill>
                  <a:schemeClr val="tx1">
                    <a:lumMod val="85000"/>
                    <a:lumOff val="15000"/>
                  </a:schemeClr>
                </a:solidFill>
                <a:latin typeface="Arial Black" panose="020B0A04020102020204" pitchFamily="34" charset="0"/>
              </a:rPr>
              <a:t>Trayecto Formativo</a:t>
            </a:r>
          </a:p>
        </p:txBody>
      </p:sp>
      <p:sp>
        <p:nvSpPr>
          <p:cNvPr id="9" name="Rectángulo redondeado 2">
            <a:extLst>
              <a:ext uri="{FF2B5EF4-FFF2-40B4-BE49-F238E27FC236}">
                <a16:creationId xmlns:a16="http://schemas.microsoft.com/office/drawing/2014/main" id="{188478EB-2C7A-127D-4115-7D65E26D828B}"/>
              </a:ext>
            </a:extLst>
          </p:cNvPr>
          <p:cNvSpPr/>
          <p:nvPr/>
        </p:nvSpPr>
        <p:spPr>
          <a:xfrm>
            <a:off x="580570" y="4504852"/>
            <a:ext cx="8186060" cy="615063"/>
          </a:xfrm>
          <a:prstGeom prst="roundRect">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bg1"/>
                </a:solidFill>
                <a:latin typeface="+mn-lt"/>
              </a:rPr>
              <a:t>Marco curricular común</a:t>
            </a:r>
          </a:p>
        </p:txBody>
      </p:sp>
      <p:sp>
        <p:nvSpPr>
          <p:cNvPr id="11" name="1 Título">
            <a:extLst>
              <a:ext uri="{FF2B5EF4-FFF2-40B4-BE49-F238E27FC236}">
                <a16:creationId xmlns:a16="http://schemas.microsoft.com/office/drawing/2014/main" id="{35517DF6-D71E-2033-D622-23AA9F8D4797}"/>
              </a:ext>
            </a:extLst>
          </p:cNvPr>
          <p:cNvSpPr txBox="1">
            <a:spLocks/>
          </p:cNvSpPr>
          <p:nvPr/>
        </p:nvSpPr>
        <p:spPr>
          <a:xfrm>
            <a:off x="901700" y="3790022"/>
            <a:ext cx="7543800" cy="615063"/>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s-MX" sz="3200" b="1" dirty="0">
                <a:solidFill>
                  <a:schemeClr val="tx1">
                    <a:lumMod val="85000"/>
                    <a:lumOff val="15000"/>
                  </a:schemeClr>
                </a:solidFill>
                <a:latin typeface="Arial Black" panose="020B0A04020102020204" pitchFamily="34" charset="0"/>
              </a:rPr>
              <a:t>Carácter del curso</a:t>
            </a:r>
          </a:p>
        </p:txBody>
      </p:sp>
      <p:sp>
        <p:nvSpPr>
          <p:cNvPr id="13" name="Rectángulo redondeado 2">
            <a:extLst>
              <a:ext uri="{FF2B5EF4-FFF2-40B4-BE49-F238E27FC236}">
                <a16:creationId xmlns:a16="http://schemas.microsoft.com/office/drawing/2014/main" id="{8E72F76E-22C3-D715-7852-EB5594A1F07E}"/>
              </a:ext>
            </a:extLst>
          </p:cNvPr>
          <p:cNvSpPr/>
          <p:nvPr/>
        </p:nvSpPr>
        <p:spPr>
          <a:xfrm>
            <a:off x="580570" y="5946313"/>
            <a:ext cx="8186060" cy="615063"/>
          </a:xfrm>
          <a:prstGeom prst="roundRect">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i="1" dirty="0">
                <a:solidFill>
                  <a:schemeClr val="bg1"/>
                </a:solidFill>
                <a:latin typeface="+mn-lt"/>
              </a:rPr>
              <a:t>Horas: 4                    Créditos: 4.5</a:t>
            </a:r>
          </a:p>
        </p:txBody>
      </p:sp>
    </p:spTree>
    <p:extLst>
      <p:ext uri="{BB962C8B-B14F-4D97-AF65-F5344CB8AC3E}">
        <p14:creationId xmlns:p14="http://schemas.microsoft.com/office/powerpoint/2010/main" val="305429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159E0-B575-ABAF-663D-C06B6E7AD169}"/>
              </a:ext>
            </a:extLst>
          </p:cNvPr>
          <p:cNvSpPr>
            <a:spLocks noGrp="1"/>
          </p:cNvSpPr>
          <p:nvPr>
            <p:ph type="title"/>
          </p:nvPr>
        </p:nvSpPr>
        <p:spPr/>
        <p:txBody>
          <a:bodyPr/>
          <a:lstStyle/>
          <a:p>
            <a:r>
              <a:rPr lang="es-MX" dirty="0"/>
              <a:t>El Curso de Relaciona con:</a:t>
            </a:r>
          </a:p>
        </p:txBody>
      </p:sp>
      <p:sp>
        <p:nvSpPr>
          <p:cNvPr id="3" name="Marcador de contenido 2">
            <a:extLst>
              <a:ext uri="{FF2B5EF4-FFF2-40B4-BE49-F238E27FC236}">
                <a16:creationId xmlns:a16="http://schemas.microsoft.com/office/drawing/2014/main" id="{F15B3A55-E4D9-06BA-5FB9-AFC42F92AC5E}"/>
              </a:ext>
            </a:extLst>
          </p:cNvPr>
          <p:cNvSpPr>
            <a:spLocks noGrp="1"/>
          </p:cNvSpPr>
          <p:nvPr>
            <p:ph idx="1"/>
          </p:nvPr>
        </p:nvSpPr>
        <p:spPr>
          <a:xfrm>
            <a:off x="628650" y="1390198"/>
            <a:ext cx="7886700" cy="4667246"/>
          </a:xfrm>
        </p:spPr>
        <p:txBody>
          <a:bodyPr>
            <a:normAutofit lnSpcReduction="10000"/>
          </a:bodyPr>
          <a:lstStyle/>
          <a:p>
            <a:r>
              <a:rPr lang="es-MX" dirty="0"/>
              <a:t>El sujeto y su formación profesional</a:t>
            </a:r>
          </a:p>
          <a:p>
            <a:r>
              <a:rPr lang="es-MX" dirty="0"/>
              <a:t>Bases filosóficas, legales y organizativas del sistema educativo mexicano</a:t>
            </a:r>
          </a:p>
          <a:p>
            <a:r>
              <a:rPr lang="es-MX" dirty="0"/>
              <a:t>con la gestión y producción de información digital, </a:t>
            </a:r>
          </a:p>
          <a:p>
            <a:r>
              <a:rPr lang="es-MX" dirty="0"/>
              <a:t>Teorías del desarrollo y aprendizaje en la primera infancia</a:t>
            </a:r>
          </a:p>
          <a:p>
            <a:r>
              <a:rPr lang="es-MX" dirty="0"/>
              <a:t> Familia, escuela, comunidad y territorio</a:t>
            </a:r>
          </a:p>
          <a:p>
            <a:endParaRPr lang="es-MX" dirty="0"/>
          </a:p>
          <a:p>
            <a:pPr marL="0" indent="0">
              <a:buNone/>
            </a:pPr>
            <a:r>
              <a:rPr lang="es-MX" sz="3300" dirty="0">
                <a:latin typeface="+mj-lt"/>
              </a:rPr>
              <a:t>Al configurar experiencias de integración de las TICCAD, se vincula a: </a:t>
            </a:r>
          </a:p>
          <a:p>
            <a:r>
              <a:rPr lang="es-MX" dirty="0"/>
              <a:t>Pedagogías situadas globalizadoras </a:t>
            </a:r>
          </a:p>
          <a:p>
            <a:r>
              <a:rPr lang="es-MX" dirty="0"/>
              <a:t>Pedagogía y didáctica del aula multigrado </a:t>
            </a:r>
          </a:p>
          <a:p>
            <a:r>
              <a:rPr lang="es-MX" dirty="0"/>
              <a:t>Planeación de la enseñanza y evaluación del aprendizaje. </a:t>
            </a:r>
          </a:p>
        </p:txBody>
      </p:sp>
    </p:spTree>
    <p:extLst>
      <p:ext uri="{BB962C8B-B14F-4D97-AF65-F5344CB8AC3E}">
        <p14:creationId xmlns:p14="http://schemas.microsoft.com/office/powerpoint/2010/main" val="262024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18AF36B-D2A2-D3D9-80F5-1088454D983D}"/>
              </a:ext>
            </a:extLst>
          </p:cNvPr>
          <p:cNvPicPr>
            <a:picLocks noChangeAspect="1"/>
          </p:cNvPicPr>
          <p:nvPr/>
        </p:nvPicPr>
        <p:blipFill rotWithShape="1">
          <a:blip r:embed="rId2">
            <a:alphaModFix amt="48000"/>
          </a:blip>
          <a:srcRect l="59048" r="477"/>
          <a:stretch/>
        </p:blipFill>
        <p:spPr>
          <a:xfrm>
            <a:off x="0" y="1480457"/>
            <a:ext cx="4036722" cy="4989196"/>
          </a:xfrm>
          <a:prstGeom prst="rect">
            <a:avLst/>
          </a:prstGeom>
        </p:spPr>
      </p:pic>
      <p:sp>
        <p:nvSpPr>
          <p:cNvPr id="5" name="Título 1">
            <a:extLst>
              <a:ext uri="{FF2B5EF4-FFF2-40B4-BE49-F238E27FC236}">
                <a16:creationId xmlns:a16="http://schemas.microsoft.com/office/drawing/2014/main" id="{6C211DFB-1804-22C2-8F35-63F5F949D016}"/>
              </a:ext>
            </a:extLst>
          </p:cNvPr>
          <p:cNvSpPr txBox="1">
            <a:spLocks/>
          </p:cNvSpPr>
          <p:nvPr/>
        </p:nvSpPr>
        <p:spPr>
          <a:xfrm>
            <a:off x="1187494" y="135423"/>
            <a:ext cx="7013918" cy="763987"/>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3200" b="1" dirty="0"/>
              <a:t>Estructura del curso</a:t>
            </a:r>
            <a:endParaRPr lang="es-MX" sz="8000" b="1" dirty="0">
              <a:solidFill>
                <a:schemeClr val="tx1">
                  <a:lumMod val="85000"/>
                  <a:lumOff val="15000"/>
                </a:schemeClr>
              </a:solidFill>
            </a:endParaRPr>
          </a:p>
        </p:txBody>
      </p:sp>
      <p:graphicFrame>
        <p:nvGraphicFramePr>
          <p:cNvPr id="7" name="Diagrama 6">
            <a:extLst>
              <a:ext uri="{FF2B5EF4-FFF2-40B4-BE49-F238E27FC236}">
                <a16:creationId xmlns:a16="http://schemas.microsoft.com/office/drawing/2014/main" id="{286C871D-37E9-7D3F-0890-536BC2B78329}"/>
              </a:ext>
            </a:extLst>
          </p:cNvPr>
          <p:cNvGraphicFramePr/>
          <p:nvPr>
            <p:extLst>
              <p:ext uri="{D42A27DB-BD31-4B8C-83A1-F6EECF244321}">
                <p14:modId xmlns:p14="http://schemas.microsoft.com/office/powerpoint/2010/main" val="2220714580"/>
              </p:ext>
            </p:extLst>
          </p:nvPr>
        </p:nvGraphicFramePr>
        <p:xfrm>
          <a:off x="2307771" y="19057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1D8530F8-7EFC-A0B4-A762-892E0CD69B2C}"/>
              </a:ext>
            </a:extLst>
          </p:cNvPr>
          <p:cNvSpPr txBox="1">
            <a:spLocks/>
          </p:cNvSpPr>
          <p:nvPr/>
        </p:nvSpPr>
        <p:spPr>
          <a:xfrm>
            <a:off x="319314" y="877856"/>
            <a:ext cx="8750279" cy="763987"/>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2400" b="1" dirty="0">
                <a:solidFill>
                  <a:srgbClr val="FF0000"/>
                </a:solidFill>
              </a:rPr>
              <a:t>Tecnologías Digitales para el aprendizaje y la enseñanza</a:t>
            </a:r>
            <a:endParaRPr lang="es-MX" sz="7200" b="1" dirty="0">
              <a:solidFill>
                <a:srgbClr val="FF0000"/>
              </a:solidFill>
            </a:endParaRPr>
          </a:p>
        </p:txBody>
      </p:sp>
    </p:spTree>
    <p:extLst>
      <p:ext uri="{BB962C8B-B14F-4D97-AF65-F5344CB8AC3E}">
        <p14:creationId xmlns:p14="http://schemas.microsoft.com/office/powerpoint/2010/main" val="1826534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081A9E-7B5B-EC2F-DA3B-EF2A73E451F0}"/>
              </a:ext>
            </a:extLst>
          </p:cNvPr>
          <p:cNvPicPr>
            <a:picLocks noChangeAspect="1"/>
          </p:cNvPicPr>
          <p:nvPr/>
        </p:nvPicPr>
        <p:blipFill rotWithShape="1">
          <a:blip r:embed="rId2"/>
          <a:srcRect l="31327" t="23060" r="25816" b="7461"/>
          <a:stretch/>
        </p:blipFill>
        <p:spPr>
          <a:xfrm>
            <a:off x="1315616" y="793103"/>
            <a:ext cx="6204857" cy="5658240"/>
          </a:xfrm>
          <a:prstGeom prst="rect">
            <a:avLst/>
          </a:prstGeom>
        </p:spPr>
      </p:pic>
      <p:sp>
        <p:nvSpPr>
          <p:cNvPr id="4" name="Título 1">
            <a:extLst>
              <a:ext uri="{FF2B5EF4-FFF2-40B4-BE49-F238E27FC236}">
                <a16:creationId xmlns:a16="http://schemas.microsoft.com/office/drawing/2014/main" id="{815B3C8F-551A-81C7-0A16-EDAD71AB5318}"/>
              </a:ext>
            </a:extLst>
          </p:cNvPr>
          <p:cNvSpPr txBox="1">
            <a:spLocks/>
          </p:cNvSpPr>
          <p:nvPr/>
        </p:nvSpPr>
        <p:spPr>
          <a:xfrm>
            <a:off x="-650032" y="-256125"/>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800" b="1" dirty="0"/>
              <a:t>Estructura del curso</a:t>
            </a:r>
            <a:endParaRPr lang="es-MX" sz="13800" b="1" dirty="0">
              <a:solidFill>
                <a:schemeClr val="tx1">
                  <a:lumMod val="85000"/>
                  <a:lumOff val="15000"/>
                </a:schemeClr>
              </a:solidFill>
            </a:endParaRPr>
          </a:p>
        </p:txBody>
      </p:sp>
    </p:spTree>
    <p:extLst>
      <p:ext uri="{BB962C8B-B14F-4D97-AF65-F5344CB8AC3E}">
        <p14:creationId xmlns:p14="http://schemas.microsoft.com/office/powerpoint/2010/main" val="4244876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F9BF81EC-8611-E10B-819A-6F5B5FD8CC68}"/>
              </a:ext>
            </a:extLst>
          </p:cNvPr>
          <p:cNvSpPr txBox="1">
            <a:spLocks noGrp="1"/>
          </p:cNvSpPr>
          <p:nvPr>
            <p:ph type="title"/>
          </p:nvPr>
        </p:nvSpPr>
        <p:spPr>
          <a:prstGeom prst="rect">
            <a:avLst/>
          </a:prstGeom>
        </p:spPr>
        <p:txBody>
          <a:bodyP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600" b="1" dirty="0">
                <a:solidFill>
                  <a:schemeClr val="tx1">
                    <a:lumMod val="85000"/>
                    <a:lumOff val="15000"/>
                  </a:schemeClr>
                </a:solidFill>
                <a:latin typeface="+mn-lt"/>
              </a:rPr>
              <a:t>FECHA DE EVALUACION Y JORNADAS</a:t>
            </a:r>
          </a:p>
        </p:txBody>
      </p:sp>
      <p:graphicFrame>
        <p:nvGraphicFramePr>
          <p:cNvPr id="10" name="2 Tabla">
            <a:extLst>
              <a:ext uri="{FF2B5EF4-FFF2-40B4-BE49-F238E27FC236}">
                <a16:creationId xmlns:a16="http://schemas.microsoft.com/office/drawing/2014/main" id="{7C63E584-BA63-2C9F-2560-8190F6059F60}"/>
              </a:ext>
            </a:extLst>
          </p:cNvPr>
          <p:cNvGraphicFramePr>
            <a:graphicFrameLocks noGrp="1"/>
          </p:cNvGraphicFramePr>
          <p:nvPr>
            <p:extLst>
              <p:ext uri="{D42A27DB-BD31-4B8C-83A1-F6EECF244321}">
                <p14:modId xmlns:p14="http://schemas.microsoft.com/office/powerpoint/2010/main" val="2862716444"/>
              </p:ext>
            </p:extLst>
          </p:nvPr>
        </p:nvGraphicFramePr>
        <p:xfrm>
          <a:off x="784317" y="1356863"/>
          <a:ext cx="7575366" cy="2626789"/>
        </p:xfrm>
        <a:graphic>
          <a:graphicData uri="http://schemas.openxmlformats.org/drawingml/2006/table">
            <a:tbl>
              <a:tblPr firstRow="1" bandRow="1">
                <a:tableStyleId>{72833802-FEF1-4C79-8D5D-14CF1EAF98D9}</a:tableStyleId>
              </a:tblPr>
              <a:tblGrid>
                <a:gridCol w="2220140">
                  <a:extLst>
                    <a:ext uri="{9D8B030D-6E8A-4147-A177-3AD203B41FA5}">
                      <a16:colId xmlns:a16="http://schemas.microsoft.com/office/drawing/2014/main" val="20000"/>
                    </a:ext>
                  </a:extLst>
                </a:gridCol>
                <a:gridCol w="5355226">
                  <a:extLst>
                    <a:ext uri="{9D8B030D-6E8A-4147-A177-3AD203B41FA5}">
                      <a16:colId xmlns:a16="http://schemas.microsoft.com/office/drawing/2014/main" val="20001"/>
                    </a:ext>
                  </a:extLst>
                </a:gridCol>
              </a:tblGrid>
              <a:tr h="649927">
                <a:tc gridSpan="2">
                  <a:txBody>
                    <a:bodyPr/>
                    <a:lstStyle/>
                    <a:p>
                      <a:pPr algn="ctr"/>
                      <a:r>
                        <a:rPr lang="es-MX" sz="2400" b="1" dirty="0">
                          <a:solidFill>
                            <a:schemeClr val="bg1"/>
                          </a:solidFill>
                          <a:latin typeface="+mn-lt"/>
                        </a:rPr>
                        <a:t>EVALUACION</a:t>
                      </a:r>
                      <a:endParaRPr lang="es-MX" sz="2400" dirty="0">
                        <a:solidFill>
                          <a:schemeClr val="bg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hMerge="1">
                  <a:txBody>
                    <a:bodyPr/>
                    <a:lstStyle/>
                    <a:p>
                      <a:pPr algn="ctr"/>
                      <a:r>
                        <a:rPr lang="es-MX" sz="2400" b="1" dirty="0">
                          <a:solidFill>
                            <a:schemeClr val="tx1">
                              <a:lumMod val="85000"/>
                              <a:lumOff val="15000"/>
                            </a:schemeClr>
                          </a:solidFill>
                          <a:latin typeface="+mn-lt"/>
                        </a:rPr>
                        <a:t>EVALUACION</a:t>
                      </a: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658954">
                <a:tc>
                  <a:txBody>
                    <a:bodyPr/>
                    <a:lstStyle/>
                    <a:p>
                      <a:pPr algn="ctr"/>
                      <a:r>
                        <a:rPr lang="es-MX" sz="2400" dirty="0"/>
                        <a:t>Unidad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r>
                        <a:rPr lang="es-MX" sz="2400" kern="1200" dirty="0">
                          <a:solidFill>
                            <a:schemeClr val="tx1"/>
                          </a:solidFill>
                          <a:latin typeface="+mn-lt"/>
                          <a:ea typeface="+mn-ea"/>
                          <a:cs typeface="+mn-cs"/>
                        </a:rPr>
                        <a:t>26 al 30 septiembre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658954">
                <a:tc>
                  <a:txBody>
                    <a:bodyPr/>
                    <a:lstStyle/>
                    <a:p>
                      <a:pPr marL="0" algn="ctr" defTabSz="685783" rtl="0" eaLnBrk="1" latinLnBrk="0" hangingPunct="1"/>
                      <a:r>
                        <a:rPr lang="es-MX" sz="2400" kern="1200" dirty="0">
                          <a:solidFill>
                            <a:schemeClr val="tx1"/>
                          </a:solidFill>
                          <a:latin typeface="+mn-lt"/>
                          <a:ea typeface="+mn-ea"/>
                          <a:cs typeface="+mn-cs"/>
                        </a:rPr>
                        <a:t>Unidad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14 al 18 noviembre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r h="658954">
                <a:tc>
                  <a:txBody>
                    <a:bodyPr/>
                    <a:lstStyle/>
                    <a:p>
                      <a:pPr algn="ctr"/>
                      <a:r>
                        <a:rPr lang="es-MX" sz="2400" dirty="0"/>
                        <a:t>Unidad 3</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16 al 20 enero</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997064415"/>
                  </a:ext>
                </a:extLst>
              </a:tr>
            </a:tbl>
          </a:graphicData>
        </a:graphic>
      </p:graphicFrame>
      <p:graphicFrame>
        <p:nvGraphicFramePr>
          <p:cNvPr id="12" name="2 Tabla">
            <a:extLst>
              <a:ext uri="{FF2B5EF4-FFF2-40B4-BE49-F238E27FC236}">
                <a16:creationId xmlns:a16="http://schemas.microsoft.com/office/drawing/2014/main" id="{D70EFBCB-4328-F66C-B910-3B436B94D9EC}"/>
              </a:ext>
            </a:extLst>
          </p:cNvPr>
          <p:cNvGraphicFramePr>
            <a:graphicFrameLocks noGrp="1"/>
          </p:cNvGraphicFramePr>
          <p:nvPr>
            <p:extLst>
              <p:ext uri="{D42A27DB-BD31-4B8C-83A1-F6EECF244321}">
                <p14:modId xmlns:p14="http://schemas.microsoft.com/office/powerpoint/2010/main" val="1760704747"/>
              </p:ext>
            </p:extLst>
          </p:nvPr>
        </p:nvGraphicFramePr>
        <p:xfrm>
          <a:off x="784317" y="4165377"/>
          <a:ext cx="7575366" cy="2295847"/>
        </p:xfrm>
        <a:graphic>
          <a:graphicData uri="http://schemas.openxmlformats.org/drawingml/2006/table">
            <a:tbl>
              <a:tblPr firstRow="1" bandRow="1">
                <a:tableStyleId>{72833802-FEF1-4C79-8D5D-14CF1EAF98D9}</a:tableStyleId>
              </a:tblPr>
              <a:tblGrid>
                <a:gridCol w="2220140">
                  <a:extLst>
                    <a:ext uri="{9D8B030D-6E8A-4147-A177-3AD203B41FA5}">
                      <a16:colId xmlns:a16="http://schemas.microsoft.com/office/drawing/2014/main" val="20000"/>
                    </a:ext>
                  </a:extLst>
                </a:gridCol>
                <a:gridCol w="5355226">
                  <a:extLst>
                    <a:ext uri="{9D8B030D-6E8A-4147-A177-3AD203B41FA5}">
                      <a16:colId xmlns:a16="http://schemas.microsoft.com/office/drawing/2014/main" val="20001"/>
                    </a:ext>
                  </a:extLst>
                </a:gridCol>
              </a:tblGrid>
              <a:tr h="649927">
                <a:tc gridSpan="2">
                  <a:txBody>
                    <a:bodyPr/>
                    <a:lstStyle/>
                    <a:p>
                      <a:pPr algn="ctr"/>
                      <a:r>
                        <a:rPr lang="es-MX" sz="2400" b="1" dirty="0">
                          <a:solidFill>
                            <a:schemeClr val="bg1"/>
                          </a:solidFill>
                          <a:latin typeface="+mn-lt"/>
                        </a:rPr>
                        <a:t>JORNADAS OBSERVACIÓN EN LOS JN </a:t>
                      </a:r>
                      <a:endParaRPr lang="es-MX" sz="2400" dirty="0">
                        <a:solidFill>
                          <a:schemeClr val="bg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hMerge="1">
                  <a:txBody>
                    <a:bodyPr/>
                    <a:lstStyle/>
                    <a:p>
                      <a:pPr algn="ct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658954">
                <a:tc>
                  <a:txBody>
                    <a:bodyPr/>
                    <a:lstStyle/>
                    <a:p>
                      <a:r>
                        <a:rPr lang="es-MX" sz="2400"/>
                        <a:t>PRIMERA JORNADA</a:t>
                      </a:r>
                      <a:endParaRPr lang="es-MX" sz="24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r>
                        <a:rPr lang="es-MX" sz="2400" kern="1200" dirty="0">
                          <a:solidFill>
                            <a:schemeClr val="tx1"/>
                          </a:solidFill>
                          <a:latin typeface="+mn-lt"/>
                          <a:ea typeface="+mn-ea"/>
                          <a:cs typeface="+mn-cs"/>
                        </a:rPr>
                        <a:t>10 al 14 octubre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658954">
                <a:tc>
                  <a:txBody>
                    <a:bodyPr/>
                    <a:lstStyle/>
                    <a:p>
                      <a:r>
                        <a:rPr lang="es-MX" sz="2400" dirty="0"/>
                        <a:t>SEGUNDA JORNADA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685783" rtl="0" eaLnBrk="1" latinLnBrk="0" hangingPunct="1">
                        <a:lnSpc>
                          <a:spcPct val="107000"/>
                        </a:lnSpc>
                        <a:spcAft>
                          <a:spcPts val="800"/>
                        </a:spcAft>
                      </a:pPr>
                      <a:r>
                        <a:rPr lang="es-MX" sz="2400" kern="1200" dirty="0">
                          <a:solidFill>
                            <a:schemeClr val="tx1"/>
                          </a:solidFill>
                          <a:latin typeface="+mn-lt"/>
                          <a:ea typeface="+mn-ea"/>
                          <a:cs typeface="+mn-cs"/>
                        </a:rPr>
                        <a:t>12 al16 diciembre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9254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BE9A21B-EEBA-38A2-CA70-CADD40EB7C04}"/>
              </a:ext>
            </a:extLst>
          </p:cNvPr>
          <p:cNvGraphicFramePr>
            <a:graphicFrameLocks noGrp="1"/>
          </p:cNvGraphicFramePr>
          <p:nvPr>
            <p:extLst>
              <p:ext uri="{D42A27DB-BD31-4B8C-83A1-F6EECF244321}">
                <p14:modId xmlns:p14="http://schemas.microsoft.com/office/powerpoint/2010/main" val="2852674890"/>
              </p:ext>
            </p:extLst>
          </p:nvPr>
        </p:nvGraphicFramePr>
        <p:xfrm>
          <a:off x="643811" y="1632857"/>
          <a:ext cx="8145625" cy="4521356"/>
        </p:xfrm>
        <a:graphic>
          <a:graphicData uri="http://schemas.openxmlformats.org/drawingml/2006/table">
            <a:tbl>
              <a:tblPr firstRow="1" firstCol="1" bandRow="1">
                <a:tableStyleId>{5C22544A-7EE6-4342-B048-85BDC9FD1C3A}</a:tableStyleId>
              </a:tblPr>
              <a:tblGrid>
                <a:gridCol w="3498166">
                  <a:extLst>
                    <a:ext uri="{9D8B030D-6E8A-4147-A177-3AD203B41FA5}">
                      <a16:colId xmlns:a16="http://schemas.microsoft.com/office/drawing/2014/main" val="3747519506"/>
                    </a:ext>
                  </a:extLst>
                </a:gridCol>
                <a:gridCol w="2454406">
                  <a:extLst>
                    <a:ext uri="{9D8B030D-6E8A-4147-A177-3AD203B41FA5}">
                      <a16:colId xmlns:a16="http://schemas.microsoft.com/office/drawing/2014/main" val="2108371111"/>
                    </a:ext>
                  </a:extLst>
                </a:gridCol>
                <a:gridCol w="2193053">
                  <a:extLst>
                    <a:ext uri="{9D8B030D-6E8A-4147-A177-3AD203B41FA5}">
                      <a16:colId xmlns:a16="http://schemas.microsoft.com/office/drawing/2014/main" val="121135270"/>
                    </a:ext>
                  </a:extLst>
                </a:gridCol>
              </a:tblGrid>
              <a:tr h="284541">
                <a:tc rowSpan="2">
                  <a:txBody>
                    <a:bodyPr/>
                    <a:lstStyle/>
                    <a:p>
                      <a:pPr>
                        <a:lnSpc>
                          <a:spcPct val="107000"/>
                        </a:lnSpc>
                        <a:spcAft>
                          <a:spcPts val="800"/>
                        </a:spcAft>
                      </a:pPr>
                      <a:r>
                        <a:rPr lang="es-MX" sz="1800" dirty="0">
                          <a:effectLst/>
                        </a:rPr>
                        <a:t>Criterios de evaluación por Unidad</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2">
                  <a:txBody>
                    <a:bodyPr/>
                    <a:lstStyle/>
                    <a:p>
                      <a:pPr algn="ctr">
                        <a:lnSpc>
                          <a:spcPct val="107000"/>
                        </a:lnSpc>
                        <a:spcAft>
                          <a:spcPts val="800"/>
                        </a:spcAft>
                      </a:pPr>
                      <a:r>
                        <a:rPr lang="es-MX" sz="1800" dirty="0">
                          <a:effectLst/>
                        </a:rPr>
                        <a:t>Porcentajes de Evaluación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s-MX"/>
                    </a:p>
                  </a:txBody>
                  <a:tcPr/>
                </a:tc>
                <a:extLst>
                  <a:ext uri="{0D108BD9-81ED-4DB2-BD59-A6C34878D82A}">
                    <a16:rowId xmlns:a16="http://schemas.microsoft.com/office/drawing/2014/main" val="276920940"/>
                  </a:ext>
                </a:extLst>
              </a:tr>
              <a:tr h="284541">
                <a:tc vMerge="1">
                  <a:txBody>
                    <a:bodyPr/>
                    <a:lstStyle/>
                    <a:p>
                      <a:endParaRPr lang="es-MX"/>
                    </a:p>
                  </a:txBody>
                  <a:tcPr/>
                </a:tc>
                <a:tc>
                  <a:txBody>
                    <a:bodyPr/>
                    <a:lstStyle/>
                    <a:p>
                      <a:pPr algn="ctr">
                        <a:lnSpc>
                          <a:spcPct val="107000"/>
                        </a:lnSpc>
                        <a:spcAft>
                          <a:spcPts val="800"/>
                        </a:spcAft>
                      </a:pPr>
                      <a:r>
                        <a:rPr lang="es-MX" sz="1800" dirty="0">
                          <a:effectLst/>
                        </a:rPr>
                        <a:t>Formativa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1800" dirty="0">
                          <a:effectLst/>
                        </a:rPr>
                        <a:t>Sumativa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455105329"/>
                  </a:ext>
                </a:extLst>
              </a:tr>
              <a:tr h="1521177">
                <a:tc>
                  <a:txBody>
                    <a:bodyPr/>
                    <a:lstStyle/>
                    <a:p>
                      <a:pPr>
                        <a:lnSpc>
                          <a:spcPct val="107000"/>
                        </a:lnSpc>
                        <a:spcAft>
                          <a:spcPts val="800"/>
                        </a:spcAft>
                      </a:pPr>
                      <a:r>
                        <a:rPr lang="es-ES" sz="1800">
                          <a:effectLst/>
                        </a:rPr>
                        <a:t>E</a:t>
                      </a:r>
                      <a:r>
                        <a:rPr lang="es-MX" sz="1800">
                          <a:effectLst/>
                        </a:rPr>
                        <a:t>VIDENCIA DE UNIDAD</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1800" dirty="0">
                          <a:effectLst/>
                        </a:rPr>
                        <a:t>Heteroevaluación  38%</a:t>
                      </a:r>
                      <a:endParaRPr lang="es-MX" sz="1400" dirty="0">
                        <a:effectLst/>
                      </a:endParaRPr>
                    </a:p>
                    <a:p>
                      <a:pPr>
                        <a:lnSpc>
                          <a:spcPct val="107000"/>
                        </a:lnSpc>
                        <a:spcAft>
                          <a:spcPts val="800"/>
                        </a:spcAft>
                      </a:pPr>
                      <a:r>
                        <a:rPr lang="es-MX" sz="1800" dirty="0">
                          <a:effectLst/>
                        </a:rPr>
                        <a:t>Coevaluación            1%</a:t>
                      </a:r>
                      <a:endParaRPr lang="es-MX" sz="1400" dirty="0">
                        <a:effectLst/>
                      </a:endParaRPr>
                    </a:p>
                    <a:p>
                      <a:pPr>
                        <a:lnSpc>
                          <a:spcPct val="107000"/>
                        </a:lnSpc>
                        <a:spcAft>
                          <a:spcPts val="800"/>
                        </a:spcAft>
                      </a:pPr>
                      <a:r>
                        <a:rPr lang="es-MX" sz="1800" dirty="0">
                          <a:effectLst/>
                        </a:rPr>
                        <a:t>Autoevaluación        1%</a:t>
                      </a:r>
                      <a:endParaRPr lang="es-MX" sz="1400" dirty="0">
                        <a:effectLst/>
                      </a:endParaRPr>
                    </a:p>
                    <a:p>
                      <a:pPr>
                        <a:lnSpc>
                          <a:spcPct val="107000"/>
                        </a:lnSpc>
                        <a:spcAft>
                          <a:spcPts val="800"/>
                        </a:spcAft>
                      </a:pPr>
                      <a:r>
                        <a:rPr lang="es-MX" sz="1800" dirty="0">
                          <a:effectLst/>
                        </a:rPr>
                        <a:t> TOTAL    40%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3600" b="1" dirty="0">
                          <a:effectLst/>
                        </a:rPr>
                        <a:t> </a:t>
                      </a:r>
                      <a:r>
                        <a:rPr lang="es-MX" sz="4000" b="1" dirty="0">
                          <a:effectLst/>
                        </a:rPr>
                        <a:t>40</a:t>
                      </a:r>
                      <a:endParaRPr lang="es-MX"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831224658"/>
                  </a:ext>
                </a:extLst>
              </a:tr>
              <a:tr h="1552519">
                <a:tc>
                  <a:txBody>
                    <a:bodyPr/>
                    <a:lstStyle/>
                    <a:p>
                      <a:pPr>
                        <a:lnSpc>
                          <a:spcPct val="107000"/>
                        </a:lnSpc>
                        <a:spcAft>
                          <a:spcPts val="800"/>
                        </a:spcAft>
                      </a:pPr>
                      <a:r>
                        <a:rPr lang="es-ES" sz="1800">
                          <a:effectLst/>
                        </a:rPr>
                        <a:t>TRABAJOS ESCRITOS:</a:t>
                      </a:r>
                      <a:endParaRPr lang="es-MX" sz="1400">
                        <a:effectLst/>
                      </a:endParaRPr>
                    </a:p>
                    <a:p>
                      <a:pPr>
                        <a:lnSpc>
                          <a:spcPct val="107000"/>
                        </a:lnSpc>
                        <a:spcAft>
                          <a:spcPts val="800"/>
                        </a:spcAft>
                      </a:pPr>
                      <a:r>
                        <a:rPr lang="es-ES" sz="1800">
                          <a:effectLst/>
                        </a:rPr>
                        <a:t>ENSAYOS, MAPAS CONCEPTUALES O MENTALES, INVESTIGACIONES, ACTIVIDADES, PRESENTACIONES. ETC.</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1800">
                          <a:effectLst/>
                        </a:rPr>
                        <a:t>TOTAL    40%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lvl="0" indent="0" algn="ctr" defTabSz="685783" rtl="0" eaLnBrk="1" fontAlgn="auto" latinLnBrk="0" hangingPunct="1">
                        <a:lnSpc>
                          <a:spcPct val="107000"/>
                        </a:lnSpc>
                        <a:spcBef>
                          <a:spcPts val="0"/>
                        </a:spcBef>
                        <a:spcAft>
                          <a:spcPts val="800"/>
                        </a:spcAft>
                        <a:buClrTx/>
                        <a:buSzTx/>
                        <a:buFontTx/>
                        <a:buNone/>
                        <a:tabLst/>
                        <a:defRPr/>
                      </a:pPr>
                      <a:r>
                        <a:rPr lang="es-MX" sz="1800" dirty="0">
                          <a:effectLst/>
                        </a:rPr>
                        <a:t> </a:t>
                      </a:r>
                      <a:r>
                        <a:rPr lang="es-MX" sz="4800" b="1" dirty="0">
                          <a:effectLst/>
                        </a:rPr>
                        <a:t> </a:t>
                      </a:r>
                      <a:r>
                        <a:rPr lang="es-MX" sz="4400" b="1" dirty="0">
                          <a:effectLst/>
                        </a:rPr>
                        <a:t>40</a:t>
                      </a:r>
                      <a:endParaRPr lang="es-MX"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576028233"/>
                  </a:ext>
                </a:extLst>
              </a:tr>
              <a:tr h="854576">
                <a:tc>
                  <a:txBody>
                    <a:bodyPr/>
                    <a:lstStyle/>
                    <a:p>
                      <a:pPr>
                        <a:lnSpc>
                          <a:spcPct val="107000"/>
                        </a:lnSpc>
                        <a:spcAft>
                          <a:spcPts val="800"/>
                        </a:spcAft>
                      </a:pPr>
                      <a:r>
                        <a:rPr lang="es-ES" sz="1800">
                          <a:effectLst/>
                        </a:rPr>
                        <a:t>PARTICIPACIÓN ASERTIVA</a:t>
                      </a:r>
                      <a:endParaRPr lang="es-MX" sz="1400">
                        <a:effectLst/>
                      </a:endParaRPr>
                    </a:p>
                    <a:p>
                      <a:pPr>
                        <a:lnSpc>
                          <a:spcPct val="107000"/>
                        </a:lnSpc>
                        <a:spcAft>
                          <a:spcPts val="800"/>
                        </a:spcAft>
                      </a:pPr>
                      <a:r>
                        <a:rPr lang="es-ES" sz="1800">
                          <a:effectLst/>
                        </a:rPr>
                        <a:t>ASISTENCIA Y PERMANENCIA.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1800" dirty="0">
                          <a:effectLst/>
                        </a:rPr>
                        <a:t>TOTAL   10%</a:t>
                      </a:r>
                      <a:endParaRPr lang="es-MX" sz="1400" dirty="0">
                        <a:effectLst/>
                      </a:endParaRPr>
                    </a:p>
                    <a:p>
                      <a:pPr>
                        <a:lnSpc>
                          <a:spcPct val="107000"/>
                        </a:lnSpc>
                        <a:spcAft>
                          <a:spcPts val="800"/>
                        </a:spcAft>
                      </a:pPr>
                      <a:r>
                        <a:rPr lang="es-MX" sz="1800" dirty="0">
                          <a:effectLst/>
                        </a:rPr>
                        <a:t>TOTAL   10%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4000" b="1" dirty="0">
                          <a:effectLst/>
                        </a:rPr>
                        <a:t> 20</a:t>
                      </a:r>
                      <a:endParaRPr lang="es-MX"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993959033"/>
                  </a:ext>
                </a:extLst>
              </a:tr>
            </a:tbl>
          </a:graphicData>
        </a:graphic>
      </p:graphicFrame>
      <p:sp>
        <p:nvSpPr>
          <p:cNvPr id="7" name="Título 1">
            <a:extLst>
              <a:ext uri="{FF2B5EF4-FFF2-40B4-BE49-F238E27FC236}">
                <a16:creationId xmlns:a16="http://schemas.microsoft.com/office/drawing/2014/main" id="{43E524C3-D5C1-AE66-A738-9DD5BEDF3619}"/>
              </a:ext>
            </a:extLst>
          </p:cNvPr>
          <p:cNvSpPr txBox="1">
            <a:spLocks/>
          </p:cNvSpPr>
          <p:nvPr/>
        </p:nvSpPr>
        <p:spPr>
          <a:xfrm>
            <a:off x="-155510" y="147090"/>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CRITERIOS DE EVALUACIÓN</a:t>
            </a:r>
            <a:endParaRPr lang="es-MX" sz="24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9455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6D2E46E-7F0C-C27B-6793-C6F45D3E6B23}"/>
              </a:ext>
            </a:extLst>
          </p:cNvPr>
          <p:cNvGraphicFramePr>
            <a:graphicFrameLocks noGrp="1"/>
          </p:cNvGraphicFramePr>
          <p:nvPr>
            <p:extLst>
              <p:ext uri="{D42A27DB-BD31-4B8C-83A1-F6EECF244321}">
                <p14:modId xmlns:p14="http://schemas.microsoft.com/office/powerpoint/2010/main" val="2794033852"/>
              </p:ext>
            </p:extLst>
          </p:nvPr>
        </p:nvGraphicFramePr>
        <p:xfrm>
          <a:off x="606490" y="1796319"/>
          <a:ext cx="8360227" cy="3344847"/>
        </p:xfrm>
        <a:graphic>
          <a:graphicData uri="http://schemas.openxmlformats.org/drawingml/2006/table">
            <a:tbl>
              <a:tblPr firstRow="1" firstCol="1" bandRow="1">
                <a:tableStyleId>{5C22544A-7EE6-4342-B048-85BDC9FD1C3A}</a:tableStyleId>
              </a:tblPr>
              <a:tblGrid>
                <a:gridCol w="3590329">
                  <a:extLst>
                    <a:ext uri="{9D8B030D-6E8A-4147-A177-3AD203B41FA5}">
                      <a16:colId xmlns:a16="http://schemas.microsoft.com/office/drawing/2014/main" val="1886028119"/>
                    </a:ext>
                  </a:extLst>
                </a:gridCol>
                <a:gridCol w="2519068">
                  <a:extLst>
                    <a:ext uri="{9D8B030D-6E8A-4147-A177-3AD203B41FA5}">
                      <a16:colId xmlns:a16="http://schemas.microsoft.com/office/drawing/2014/main" val="2980058553"/>
                    </a:ext>
                  </a:extLst>
                </a:gridCol>
                <a:gridCol w="2250830">
                  <a:extLst>
                    <a:ext uri="{9D8B030D-6E8A-4147-A177-3AD203B41FA5}">
                      <a16:colId xmlns:a16="http://schemas.microsoft.com/office/drawing/2014/main" val="2447071673"/>
                    </a:ext>
                  </a:extLst>
                </a:gridCol>
              </a:tblGrid>
              <a:tr h="1496117">
                <a:tc>
                  <a:txBody>
                    <a:bodyPr/>
                    <a:lstStyle/>
                    <a:p>
                      <a:pPr algn="ctr">
                        <a:lnSpc>
                          <a:spcPct val="107000"/>
                        </a:lnSpc>
                        <a:spcAft>
                          <a:spcPts val="800"/>
                        </a:spcAft>
                      </a:pPr>
                      <a:r>
                        <a:rPr lang="es-MX" sz="2800" dirty="0">
                          <a:effectLst/>
                        </a:rPr>
                        <a:t>Criterios de evaluación  Semestral</a:t>
                      </a:r>
                      <a:endParaRPr lang="es-MX" sz="2000" dirty="0">
                        <a:effectLst/>
                      </a:endParaRPr>
                    </a:p>
                    <a:p>
                      <a:pPr algn="ctr">
                        <a:lnSpc>
                          <a:spcPct val="107000"/>
                        </a:lnSpc>
                        <a:spcAft>
                          <a:spcPts val="800"/>
                        </a:spcAft>
                      </a:pPr>
                      <a:r>
                        <a:rPr lang="es-MX" sz="2800" dirty="0">
                          <a:effectLst/>
                        </a:rPr>
                        <a:t> por curso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2">
                  <a:txBody>
                    <a:bodyPr/>
                    <a:lstStyle/>
                    <a:p>
                      <a:pPr algn="ctr">
                        <a:lnSpc>
                          <a:spcPct val="107000"/>
                        </a:lnSpc>
                        <a:spcAft>
                          <a:spcPts val="800"/>
                        </a:spcAft>
                      </a:pPr>
                      <a:r>
                        <a:rPr lang="es-MX" sz="2800" dirty="0">
                          <a:effectLst/>
                        </a:rPr>
                        <a:t>Porcentajes de Evaluación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s-MX"/>
                    </a:p>
                  </a:txBody>
                  <a:tcPr/>
                </a:tc>
                <a:extLst>
                  <a:ext uri="{0D108BD9-81ED-4DB2-BD59-A6C34878D82A}">
                    <a16:rowId xmlns:a16="http://schemas.microsoft.com/office/drawing/2014/main" val="4079053176"/>
                  </a:ext>
                </a:extLst>
              </a:tr>
              <a:tr h="924365">
                <a:tc>
                  <a:txBody>
                    <a:bodyPr/>
                    <a:lstStyle/>
                    <a:p>
                      <a:pPr algn="ctr">
                        <a:lnSpc>
                          <a:spcPct val="107000"/>
                        </a:lnSpc>
                        <a:spcAft>
                          <a:spcPts val="800"/>
                        </a:spcAft>
                      </a:pPr>
                      <a:r>
                        <a:rPr lang="es-ES" sz="2800">
                          <a:effectLst/>
                        </a:rPr>
                        <a:t>P</a:t>
                      </a:r>
                      <a:r>
                        <a:rPr lang="es-MX" sz="2800">
                          <a:effectLst/>
                        </a:rPr>
                        <a:t>ROMEDIO DE LAS TRES UNIDADES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800">
                          <a:effectLst/>
                        </a:rPr>
                        <a:t>TOTAL   50%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267457483"/>
                  </a:ext>
                </a:extLst>
              </a:tr>
              <a:tr h="924365">
                <a:tc>
                  <a:txBody>
                    <a:bodyPr/>
                    <a:lstStyle/>
                    <a:p>
                      <a:pPr algn="ctr">
                        <a:lnSpc>
                          <a:spcPct val="107000"/>
                        </a:lnSpc>
                        <a:spcAft>
                          <a:spcPts val="800"/>
                        </a:spcAft>
                      </a:pPr>
                      <a:r>
                        <a:rPr lang="es-ES" sz="2800">
                          <a:effectLst/>
                        </a:rPr>
                        <a:t>E</a:t>
                      </a:r>
                      <a:r>
                        <a:rPr lang="es-MX" sz="2800">
                          <a:effectLst/>
                        </a:rPr>
                        <a:t>VIDENCIA FINAL (INTEGRADORA)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800">
                          <a:effectLst/>
                        </a:rPr>
                        <a:t>TOTAL  50%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744537608"/>
                  </a:ext>
                </a:extLst>
              </a:tr>
            </a:tbl>
          </a:graphicData>
        </a:graphic>
      </p:graphicFrame>
      <p:sp>
        <p:nvSpPr>
          <p:cNvPr id="5" name="Título 1">
            <a:extLst>
              <a:ext uri="{FF2B5EF4-FFF2-40B4-BE49-F238E27FC236}">
                <a16:creationId xmlns:a16="http://schemas.microsoft.com/office/drawing/2014/main" id="{023B93EA-2BEE-BAE6-C1A2-4918FB93DAD2}"/>
              </a:ext>
            </a:extLst>
          </p:cNvPr>
          <p:cNvSpPr txBox="1">
            <a:spLocks/>
          </p:cNvSpPr>
          <p:nvPr/>
        </p:nvSpPr>
        <p:spPr>
          <a:xfrm>
            <a:off x="-286138" y="464331"/>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CRITERIOS DE EVALUACIÓN</a:t>
            </a:r>
            <a:endParaRPr lang="es-MX" sz="24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191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020DC4E-8BBA-DDED-D2D9-203A6325B055}"/>
              </a:ext>
            </a:extLst>
          </p:cNvPr>
          <p:cNvSpPr txBox="1"/>
          <p:nvPr/>
        </p:nvSpPr>
        <p:spPr>
          <a:xfrm>
            <a:off x="130628" y="2021826"/>
            <a:ext cx="8882744" cy="4293483"/>
          </a:xfrm>
          <a:prstGeom prst="rect">
            <a:avLst/>
          </a:prstGeom>
          <a:noFill/>
        </p:spPr>
        <p:txBody>
          <a:bodyPr wrap="square">
            <a:spAutoFit/>
          </a:bodyPr>
          <a:lstStyle/>
          <a:p>
            <a:r>
              <a:rPr lang="es-ES" sz="2100" dirty="0"/>
              <a:t>Los usuarios dentro del laboratorio de cómputo deberán observar las siguientes reglas:  </a:t>
            </a:r>
          </a:p>
          <a:p>
            <a:endParaRPr lang="es-ES" sz="2100" dirty="0"/>
          </a:p>
          <a:p>
            <a:r>
              <a:rPr lang="es-ES" sz="2100" dirty="0"/>
              <a:t>• No introducir ninguna clase de alimentos o bebidas. </a:t>
            </a:r>
          </a:p>
          <a:p>
            <a:endParaRPr lang="es-ES" sz="2100" dirty="0"/>
          </a:p>
          <a:p>
            <a:r>
              <a:rPr lang="es-ES" sz="2100" dirty="0"/>
              <a:t>• No ingresar mochilas a las salas del laboratorio de cómputo, éstas se deberán entregar a la sección de vigilancia para su resguardo. Se recomienda no dejar objetos de valor (celulares, calculadoras, carteras, monederos, Laptops, etc.) en su mochila, el laboratorio no se hace responsable por la pérdida de los mismos.</a:t>
            </a:r>
          </a:p>
          <a:p>
            <a:endParaRPr lang="es-ES" sz="2100" dirty="0"/>
          </a:p>
          <a:p>
            <a:r>
              <a:rPr lang="es-ES" sz="2100" dirty="0"/>
              <a:t>• En las diferentes salas solo se permite un usuario por equipo, excepto a petición del docente. </a:t>
            </a:r>
          </a:p>
          <a:p>
            <a:endParaRPr lang="es-ES" sz="2100" dirty="0"/>
          </a:p>
        </p:txBody>
      </p:sp>
      <p:sp>
        <p:nvSpPr>
          <p:cNvPr id="10" name="Título 1">
            <a:extLst>
              <a:ext uri="{FF2B5EF4-FFF2-40B4-BE49-F238E27FC236}">
                <a16:creationId xmlns:a16="http://schemas.microsoft.com/office/drawing/2014/main" id="{A106CCDF-AC0D-9CFD-34D3-B68A476A72E9}"/>
              </a:ext>
            </a:extLst>
          </p:cNvPr>
          <p:cNvSpPr txBox="1">
            <a:spLocks/>
          </p:cNvSpPr>
          <p:nvPr/>
        </p:nvSpPr>
        <p:spPr>
          <a:xfrm>
            <a:off x="-286138" y="268383"/>
            <a:ext cx="9088016"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200" b="1" dirty="0">
                <a:solidFill>
                  <a:schemeClr val="tx1">
                    <a:lumMod val="85000"/>
                    <a:lumOff val="15000"/>
                  </a:schemeClr>
                </a:solidFill>
                <a:latin typeface="Arial Black" panose="020B0A04020102020204" pitchFamily="34" charset="0"/>
              </a:rPr>
              <a:t>REGLAMENTO DE USO DEL LABORATORIO DE CÓMPUTO</a:t>
            </a:r>
            <a:endParaRPr lang="es-MX" sz="7200" b="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1668021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ENEP cart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carta" id="{04A96CAA-22C2-4C50-BEA8-3EBDD62D3FCB}" vid="{A10B78DA-AA16-4A23-8E1C-1181DC0840D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9E64F391AF35043BBCFFCA8FE1EE75C" ma:contentTypeVersion="2" ma:contentTypeDescription="Crear nuevo documento." ma:contentTypeScope="" ma:versionID="63271016914a013c6c7c18f823cbd31f">
  <xsd:schema xmlns:xsd="http://www.w3.org/2001/XMLSchema" xmlns:xs="http://www.w3.org/2001/XMLSchema" xmlns:p="http://schemas.microsoft.com/office/2006/metadata/properties" xmlns:ns2="4bad2c37-82c6-42e8-a06c-be0af88e5459" targetNamespace="http://schemas.microsoft.com/office/2006/metadata/properties" ma:root="true" ma:fieldsID="36137c867ed87cf8b03feb42412378ea" ns2:_="">
    <xsd:import namespace="4bad2c37-82c6-42e8-a06c-be0af88e545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d2c37-82c6-42e8-a06c-be0af88e5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4646E-A83B-4D99-A5A2-147EA2FC6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d2c37-82c6-42e8-a06c-be0af88e5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186B2B-43D5-445F-BAFF-32EB0AF5EE0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1ABD24-057F-44B4-8196-546CC0659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ENEP carta</Template>
  <TotalTime>793</TotalTime>
  <Words>1018</Words>
  <Application>Microsoft Office PowerPoint</Application>
  <PresentationFormat>Presentación en pantalla (4:3)</PresentationFormat>
  <Paragraphs>119</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Black</vt:lpstr>
      <vt:lpstr>Calibri</vt:lpstr>
      <vt:lpstr>Calibri Light</vt:lpstr>
      <vt:lpstr>Tema ENEP carta</vt:lpstr>
      <vt:lpstr>Encuadré</vt:lpstr>
      <vt:lpstr>Presentación de PowerPoint</vt:lpstr>
      <vt:lpstr>El Curso de Relaciona con:</vt:lpstr>
      <vt:lpstr>Presentación de PowerPoint</vt:lpstr>
      <vt:lpstr>Presentación de PowerPoint</vt:lpstr>
      <vt:lpstr>FECHA DE EVALUACION Y JORNADAS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MARIO ALEJANDRO GUTIERREZ HERNANDEZ</cp:lastModifiedBy>
  <cp:revision>53</cp:revision>
  <dcterms:created xsi:type="dcterms:W3CDTF">2020-02-12T18:07:36Z</dcterms:created>
  <dcterms:modified xsi:type="dcterms:W3CDTF">2022-08-31T17:05:41Z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0x01010049E64F391AF35043BBCFFCA8FE1EE75C</vt:lpwstr>
  </property>
</Properties>
</file>