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3" r:id="rId4"/>
    <p:sldId id="264" r:id="rId5"/>
    <p:sldId id="259" r:id="rId6"/>
    <p:sldId id="256" r:id="rId7"/>
    <p:sldId id="257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5" r:id="rId16"/>
    <p:sldId id="273" r:id="rId17"/>
    <p:sldId id="274" r:id="rId18"/>
    <p:sldId id="272" r:id="rId19"/>
    <p:sldId id="276" r:id="rId20"/>
    <p:sldId id="290" r:id="rId21"/>
    <p:sldId id="29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374" autoAdjust="0"/>
  </p:normalViewPr>
  <p:slideViewPr>
    <p:cSldViewPr snapToGrid="0">
      <p:cViewPr varScale="1">
        <p:scale>
          <a:sx n="124" d="100"/>
          <a:sy n="124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80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37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5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4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21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7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5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2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65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26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6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4738-CAE8-475C-B0D7-3AEEA580C8FD}" type="datetimeFigureOut">
              <a:rPr lang="es-ES" smtClean="0"/>
              <a:t>2/10/20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61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publicdomainpictures.net/view-image.php?image=158216&amp;picture=male-graduate-silhouette-clipart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no-food-no-eating-food-ban-154333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35" y="947404"/>
            <a:ext cx="3831465" cy="5162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75"/>
            <a:ext cx="5332298" cy="2986087"/>
          </a:xfrm>
          <a:prstGeom prst="rect">
            <a:avLst/>
          </a:prstGeom>
        </p:spPr>
      </p:pic>
      <p:pic>
        <p:nvPicPr>
          <p:cNvPr id="5" name="Picture 2" descr="Back to School | Crede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" y="1193007"/>
            <a:ext cx="5306096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9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1" t="11048" r="608" b="5678"/>
          <a:stretch/>
        </p:blipFill>
        <p:spPr>
          <a:xfrm>
            <a:off x="90152" y="2216722"/>
            <a:ext cx="8963695" cy="423559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28644" y="365126"/>
            <a:ext cx="7392395" cy="1325563"/>
          </a:xfrm>
        </p:spPr>
        <p:txBody>
          <a:bodyPr/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LET’S START!</a:t>
            </a:r>
            <a:b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ONLINE SESSION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306675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2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01" t="11048" r="806" b="6910"/>
          <a:stretch/>
        </p:blipFill>
        <p:spPr>
          <a:xfrm>
            <a:off x="141668" y="2099256"/>
            <a:ext cx="8919588" cy="419851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LET’S EXPLORE!</a:t>
            </a:r>
            <a:b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ONLINE SESSION / AT HOME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9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08" t="11576" r="608" b="6381"/>
          <a:stretch/>
        </p:blipFill>
        <p:spPr>
          <a:xfrm>
            <a:off x="103031" y="2099257"/>
            <a:ext cx="8991662" cy="4198511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LET’S PRACTICE!</a:t>
            </a:r>
            <a:b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AT HOME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2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LET’S PRACTICE! (SPK)</a:t>
            </a:r>
            <a:b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AT HOME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74" t="11399" r="1598" b="6382"/>
          <a:stretch/>
        </p:blipFill>
        <p:spPr>
          <a:xfrm>
            <a:off x="103031" y="2099258"/>
            <a:ext cx="9018010" cy="42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CHECK YOUR PROGRESS!</a:t>
            </a:r>
            <a:b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AT HOME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04" t="10519" r="1102" b="6911"/>
          <a:stretch/>
        </p:blipFill>
        <p:spPr>
          <a:xfrm>
            <a:off x="152127" y="2369714"/>
            <a:ext cx="8916903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244" t="27950" r="24462" b="30677"/>
          <a:stretch/>
        </p:blipFill>
        <p:spPr>
          <a:xfrm>
            <a:off x="491808" y="2614411"/>
            <a:ext cx="8160383" cy="385078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TYPES OF EXERCISES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0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234" t="30413" r="25848" b="34199"/>
          <a:stretch/>
        </p:blipFill>
        <p:spPr>
          <a:xfrm>
            <a:off x="257576" y="2163648"/>
            <a:ext cx="8746867" cy="370911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GRADING ACTIVITIES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749" t="16505" r="28421" b="7438"/>
          <a:stretch/>
        </p:blipFill>
        <p:spPr>
          <a:xfrm>
            <a:off x="1365160" y="1294326"/>
            <a:ext cx="5962918" cy="556367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10754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GRADING ACTIVITIES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10754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1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96" t="10872" r="1201" b="6734"/>
          <a:stretch/>
        </p:blipFill>
        <p:spPr>
          <a:xfrm>
            <a:off x="103030" y="2562898"/>
            <a:ext cx="8962707" cy="427578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558311"/>
            <a:ext cx="7536938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EXTRA RESOURCES</a:t>
            </a:r>
            <a:b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LEARNING POINTS</a:t>
            </a:r>
            <a:b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TARGET WORDS</a:t>
            </a:r>
            <a:b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TAKEAWAY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98" t="10697" r="1399" b="11487"/>
          <a:stretch/>
        </p:blipFill>
        <p:spPr>
          <a:xfrm>
            <a:off x="-1" y="1326518"/>
            <a:ext cx="9146913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" y="954444"/>
            <a:ext cx="9132575" cy="51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urbside Crafts: Galaxy Necklace Tutorial - Highland Public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93773"/>
              </p:ext>
            </p:extLst>
          </p:nvPr>
        </p:nvGraphicFramePr>
        <p:xfrm>
          <a:off x="91227" y="2588484"/>
          <a:ext cx="8911108" cy="30251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1517">
                  <a:extLst>
                    <a:ext uri="{9D8B030D-6E8A-4147-A177-3AD203B41FA5}">
                      <a16:colId xmlns:a16="http://schemas.microsoft.com/office/drawing/2014/main" val="1565015723"/>
                    </a:ext>
                  </a:extLst>
                </a:gridCol>
                <a:gridCol w="2047741">
                  <a:extLst>
                    <a:ext uri="{9D8B030D-6E8A-4147-A177-3AD203B41FA5}">
                      <a16:colId xmlns:a16="http://schemas.microsoft.com/office/drawing/2014/main" val="2672178520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val="3595732992"/>
                    </a:ext>
                  </a:extLst>
                </a:gridCol>
                <a:gridCol w="2356836">
                  <a:extLst>
                    <a:ext uri="{9D8B030D-6E8A-4147-A177-3AD203B41FA5}">
                      <a16:colId xmlns:a16="http://schemas.microsoft.com/office/drawing/2014/main" val="370200774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WEEK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CLASS HOURS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ACTIVITIES</a:t>
                      </a:r>
                      <a:r>
                        <a:rPr lang="es-ES" sz="1600" baseline="0" dirty="0">
                          <a:solidFill>
                            <a:schemeClr val="bg1"/>
                          </a:solidFill>
                        </a:rPr>
                        <a:t> ASSIGNED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34015"/>
                  </a:ext>
                </a:extLst>
              </a:tr>
              <a:tr h="48006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/>
                        <a:t>Week</a:t>
                      </a:r>
                      <a:r>
                        <a:rPr lang="es-ES" sz="2000" b="1" dirty="0"/>
                        <a:t> 1</a:t>
                      </a:r>
                    </a:p>
                    <a:p>
                      <a:pPr algn="ctr"/>
                      <a:r>
                        <a:rPr lang="es-ES" sz="2000" b="1" dirty="0" err="1"/>
                        <a:t>October</a:t>
                      </a:r>
                      <a:r>
                        <a:rPr lang="es-ES" sz="2000" b="1" dirty="0"/>
                        <a:t> 5th – 9th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Platform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Unit</a:t>
                      </a:r>
                      <a:r>
                        <a:rPr lang="es-ES" sz="1400" i="1" baseline="0" dirty="0"/>
                        <a:t> 1</a:t>
                      </a:r>
                    </a:p>
                    <a:p>
                      <a:r>
                        <a:rPr lang="es-ES" sz="1400" baseline="0" dirty="0" err="1"/>
                        <a:t>Lessons</a:t>
                      </a:r>
                      <a:r>
                        <a:rPr lang="es-ES" sz="1400" baseline="0" dirty="0"/>
                        <a:t> 1 and 2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78716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1</a:t>
                      </a:r>
                    </a:p>
                    <a:p>
                      <a:r>
                        <a:rPr lang="es-ES" sz="1400" dirty="0" err="1"/>
                        <a:t>Lessons</a:t>
                      </a:r>
                      <a:r>
                        <a:rPr lang="es-ES" sz="1400" dirty="0"/>
                        <a:t> 3 and 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98129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1</a:t>
                      </a:r>
                    </a:p>
                    <a:p>
                      <a:r>
                        <a:rPr lang="es-ES" sz="1400" dirty="0" err="1"/>
                        <a:t>Lesson</a:t>
                      </a:r>
                      <a:r>
                        <a:rPr lang="es-ES" sz="1400" baseline="0" dirty="0"/>
                        <a:t> 5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29111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Escuela en Red</a:t>
                      </a:r>
                    </a:p>
                    <a:p>
                      <a:r>
                        <a:rPr lang="es-ES" sz="1400" dirty="0" err="1"/>
                        <a:t>Activity</a:t>
                      </a:r>
                      <a:r>
                        <a:rPr lang="es-ES" sz="1400" dirty="0"/>
                        <a:t> U1/L1-5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551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Friday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Zoom</a:t>
                      </a:r>
                      <a:r>
                        <a:rPr lang="es-ES" sz="1400" b="1" baseline="0" dirty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217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Assessment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activity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60841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3431" y="671755"/>
            <a:ext cx="7886700" cy="9098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ESCUELA NORMAL DE EDUCACIÓN PREESCOLAR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ENGLISH B2+ ONLINE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CALENDAR OF ACTIVITIES</a:t>
            </a:r>
          </a:p>
        </p:txBody>
      </p:sp>
      <p:pic>
        <p:nvPicPr>
          <p:cNvPr id="1026" name="Picture 2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671755"/>
            <a:ext cx="1052214" cy="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1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urbside Crafts: Galaxy Necklace Tutorial - Highland Public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1" y="1374447"/>
            <a:ext cx="8218211" cy="41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8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A0C08558-A66D-4B08-8D57-E02E7D61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14" y="3157538"/>
            <a:ext cx="2001605" cy="724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7F3359A-FB12-45DE-89E7-F530A1AFACD4}"/>
              </a:ext>
            </a:extLst>
          </p:cNvPr>
          <p:cNvGraphicFramePr>
            <a:graphicFrameLocks noGrp="1"/>
          </p:cNvGraphicFramePr>
          <p:nvPr/>
        </p:nvGraphicFramePr>
        <p:xfrm>
          <a:off x="194094" y="1974067"/>
          <a:ext cx="6792494" cy="40462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92494">
                  <a:extLst>
                    <a:ext uri="{9D8B030D-6E8A-4147-A177-3AD203B41FA5}">
                      <a16:colId xmlns:a16="http://schemas.microsoft.com/office/drawing/2014/main" val="47032275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lvl="1" algn="ctr"/>
                      <a:r>
                        <a:rPr lang="es-ES" sz="1800" dirty="0" err="1"/>
                        <a:t>Connect</a:t>
                      </a:r>
                      <a:r>
                        <a:rPr lang="es-ES" sz="1800" dirty="0"/>
                        <a:t> 5 minutes </a:t>
                      </a:r>
                      <a:r>
                        <a:rPr lang="es-ES" sz="1800" dirty="0" err="1"/>
                        <a:t>before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the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class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starts</a:t>
                      </a:r>
                      <a:r>
                        <a:rPr lang="es-ES" sz="1800" baseline="0" dirty="0"/>
                        <a:t> /</a:t>
                      </a:r>
                      <a:r>
                        <a:rPr lang="es-ES" sz="1800" dirty="0"/>
                        <a:t> Conectarse 5 min antes de la clase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091644"/>
                  </a:ext>
                </a:extLst>
              </a:tr>
              <a:tr h="198882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err="1"/>
                        <a:t>Have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all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your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materials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ready</a:t>
                      </a:r>
                      <a:r>
                        <a:rPr lang="es-ES" sz="1800" b="1" dirty="0"/>
                        <a:t>, 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camera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on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microphone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off</a:t>
                      </a:r>
                      <a:r>
                        <a:rPr lang="es-ES" sz="1800" b="1" dirty="0"/>
                        <a:t>, </a:t>
                      </a:r>
                      <a:r>
                        <a:rPr lang="es-ES" sz="1800" b="1" dirty="0" err="1"/>
                        <a:t>you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will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turn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it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on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when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teacher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asks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your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participation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(camera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must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be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on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all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class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s-ES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800" b="1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ES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800" b="1" dirty="0"/>
                        <a:t>Tener su material de clase listo, cámara encendida, micrófono apagado, solo encenderlo cuando se pida tu participación (</a:t>
                      </a:r>
                      <a:r>
                        <a:rPr lang="es-ES" sz="1800" b="1" i="1" u="sng" dirty="0"/>
                        <a:t>La cámara debe estar activada durante toda la clase</a:t>
                      </a:r>
                      <a:r>
                        <a:rPr lang="es-ES" sz="1800" b="1" dirty="0"/>
                        <a:t>). EL CELULAR SE PUEDE UTILIZAR SOLAMENTE  PARA FINES DE CLASE DURANTE LA SESION.</a:t>
                      </a:r>
                      <a:endParaRPr lang="es-MX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3313404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err="1"/>
                        <a:t>Have</a:t>
                      </a:r>
                      <a:r>
                        <a:rPr lang="es-ES" sz="1800" b="1" dirty="0"/>
                        <a:t> a </a:t>
                      </a:r>
                      <a:r>
                        <a:rPr lang="es-ES" sz="1800" b="1" dirty="0" err="1"/>
                        <a:t>good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presentation</a:t>
                      </a:r>
                      <a:r>
                        <a:rPr lang="es-ES" sz="1800" b="1" dirty="0"/>
                        <a:t>, </a:t>
                      </a:r>
                      <a:r>
                        <a:rPr lang="es-ES" sz="1800" b="1" dirty="0" err="1"/>
                        <a:t>wear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your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uniform</a:t>
                      </a:r>
                      <a:r>
                        <a:rPr lang="es-ES" sz="1800" b="1" dirty="0"/>
                        <a:t>, </a:t>
                      </a:r>
                      <a:r>
                        <a:rPr lang="es-ES" sz="1800" b="1" dirty="0" err="1"/>
                        <a:t>sit</a:t>
                      </a:r>
                      <a:r>
                        <a:rPr lang="es-ES" sz="1800" b="1" dirty="0"/>
                        <a:t> in a </a:t>
                      </a:r>
                      <a:r>
                        <a:rPr lang="es-ES" sz="1800" b="1" dirty="0" err="1"/>
                        <a:t>quiet</a:t>
                      </a:r>
                      <a:r>
                        <a:rPr lang="es-ES" sz="1800" b="1" dirty="0"/>
                        <a:t> and </a:t>
                      </a:r>
                      <a:r>
                        <a:rPr lang="es-ES" sz="1800" b="1" dirty="0" err="1"/>
                        <a:t>appropriate</a:t>
                      </a:r>
                      <a:r>
                        <a:rPr lang="es-ES" sz="1800" b="1" dirty="0"/>
                        <a:t> place to do </a:t>
                      </a:r>
                      <a:r>
                        <a:rPr lang="es-ES" sz="1800" b="1" dirty="0" err="1"/>
                        <a:t>all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activities</a:t>
                      </a:r>
                      <a:r>
                        <a:rPr lang="es-ES" sz="1800" b="1" dirty="0"/>
                        <a:t> (</a:t>
                      </a:r>
                      <a:r>
                        <a:rPr lang="es-ES" sz="1800" b="1" dirty="0" err="1"/>
                        <a:t>not</a:t>
                      </a:r>
                      <a:r>
                        <a:rPr lang="es-ES" sz="1800" b="1" dirty="0"/>
                        <a:t> in </a:t>
                      </a:r>
                      <a:r>
                        <a:rPr lang="es-ES" sz="1800" b="1" dirty="0" err="1"/>
                        <a:t>bed</a:t>
                      </a:r>
                      <a:r>
                        <a:rPr lang="es-ES" sz="1800" b="1" dirty="0"/>
                        <a:t>)/Estar Presentable con el uniforme escolar (o ropa en colores similares), sentado en un lugar tranquilo y adecuado para realizar las actividades (no en la cama).</a:t>
                      </a:r>
                      <a:endParaRPr lang="es-MX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4036293"/>
                  </a:ext>
                </a:extLst>
              </a:tr>
            </a:tbl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0E805078-3B99-4899-9965-3F78A9E08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922" y="1592082"/>
            <a:ext cx="1579853" cy="110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8FAC829-3F0A-4BDA-928C-1F10AB6FB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179" y="956958"/>
            <a:ext cx="7156158" cy="646065"/>
          </a:xfrm>
        </p:spPr>
        <p:txBody>
          <a:bodyPr>
            <a:normAutofit fontScale="92500" lnSpcReduction="20000"/>
          </a:bodyPr>
          <a:lstStyle/>
          <a:p>
            <a:r>
              <a:rPr lang="es-ES" sz="1800" b="1" dirty="0"/>
              <a:t>LA NETIQUETA. GUIA PARA TUS CLASES EN LINEA.</a:t>
            </a:r>
          </a:p>
          <a:p>
            <a:r>
              <a:rPr lang="es-ES" sz="1800" b="1" dirty="0"/>
              <a:t>NETTIQUETE. GUIDE FOR ONLINE CLASSES</a:t>
            </a:r>
            <a:r>
              <a:rPr lang="es-ES" b="1" dirty="0"/>
              <a:t>.</a:t>
            </a:r>
            <a:endParaRPr lang="es-MX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8F5E386-E693-4E84-ADD1-CCA70421E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1316"/>
          <a:stretch/>
        </p:blipFill>
        <p:spPr>
          <a:xfrm>
            <a:off x="7501652" y="4601259"/>
            <a:ext cx="1256586" cy="1272686"/>
          </a:xfrm>
          <a:prstGeom prst="rect">
            <a:avLst/>
          </a:prstGeom>
        </p:spPr>
      </p:pic>
      <p:pic>
        <p:nvPicPr>
          <p:cNvPr id="12" name="Imagen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8800" r="18574" b="14003"/>
          <a:stretch/>
        </p:blipFill>
        <p:spPr bwMode="auto">
          <a:xfrm>
            <a:off x="194093" y="870189"/>
            <a:ext cx="772086" cy="86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07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474651" y="1369219"/>
          <a:ext cx="6569337" cy="405788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69337">
                  <a:extLst>
                    <a:ext uri="{9D8B030D-6E8A-4147-A177-3AD203B41FA5}">
                      <a16:colId xmlns:a16="http://schemas.microsoft.com/office/drawing/2014/main" val="2392918001"/>
                    </a:ext>
                  </a:extLst>
                </a:gridCol>
              </a:tblGrid>
              <a:tr h="400289">
                <a:tc>
                  <a:txBody>
                    <a:bodyPr/>
                    <a:lstStyle/>
                    <a:p>
                      <a:pPr algn="ctr"/>
                      <a:r>
                        <a:rPr lang="es-ES" sz="2100" b="1" dirty="0"/>
                        <a:t>               No </a:t>
                      </a:r>
                      <a:r>
                        <a:rPr lang="es-ES" sz="2100" b="1" dirty="0" err="1"/>
                        <a:t>eating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during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class</a:t>
                      </a:r>
                      <a:r>
                        <a:rPr lang="es-ES" sz="2100" b="1" dirty="0"/>
                        <a:t> /No comer durante la clase</a:t>
                      </a:r>
                      <a:endParaRPr lang="es-MX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2923193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pPr algn="ctr"/>
                      <a:r>
                        <a:rPr lang="es-ES" sz="2100" b="1" dirty="0" err="1"/>
                        <a:t>Participate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during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class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raising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your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hand</a:t>
                      </a:r>
                      <a:r>
                        <a:rPr lang="es-ES" sz="2100" b="1" dirty="0"/>
                        <a:t>. </a:t>
                      </a:r>
                      <a:r>
                        <a:rPr lang="es-ES" sz="2100" b="1" dirty="0" err="1"/>
                        <a:t>Respect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your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classmates´participation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without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interrupting</a:t>
                      </a:r>
                      <a:r>
                        <a:rPr lang="es-ES" sz="2100" b="1" dirty="0"/>
                        <a:t>/Participar durante la clase levantando la mano y respetando la participación</a:t>
                      </a:r>
                    </a:p>
                    <a:p>
                      <a:pPr algn="ctr"/>
                      <a:r>
                        <a:rPr lang="es-ES" sz="2100" b="1" dirty="0"/>
                        <a:t>de los compañeros sin interrumpir.</a:t>
                      </a:r>
                      <a:endParaRPr lang="es-MX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6719265"/>
                  </a:ext>
                </a:extLst>
              </a:tr>
              <a:tr h="1988820">
                <a:tc>
                  <a:txBody>
                    <a:bodyPr/>
                    <a:lstStyle/>
                    <a:p>
                      <a:pPr algn="ctr"/>
                      <a:r>
                        <a:rPr lang="es-ES" sz="2100" b="1" dirty="0" err="1"/>
                        <a:t>If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for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some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reason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you</a:t>
                      </a:r>
                      <a:r>
                        <a:rPr lang="es-ES" sz="2100" b="1" dirty="0"/>
                        <a:t> are </a:t>
                      </a:r>
                      <a:r>
                        <a:rPr lang="es-ES" sz="2100" b="1" dirty="0" err="1"/>
                        <a:t>not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able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to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join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the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class</a:t>
                      </a:r>
                      <a:r>
                        <a:rPr lang="es-ES" sz="2100" b="1" dirty="0"/>
                        <a:t>, </a:t>
                      </a:r>
                      <a:r>
                        <a:rPr lang="es-ES" sz="2100" b="1" dirty="0" err="1"/>
                        <a:t>send</a:t>
                      </a:r>
                      <a:r>
                        <a:rPr lang="es-ES" sz="2100" b="1" dirty="0"/>
                        <a:t> a </a:t>
                      </a:r>
                      <a:r>
                        <a:rPr lang="es-ES" sz="2100" b="1" dirty="0" err="1"/>
                        <a:t>message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immediately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to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your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teacher</a:t>
                      </a:r>
                      <a:r>
                        <a:rPr lang="es-ES" sz="2100" b="1" dirty="0"/>
                        <a:t>, </a:t>
                      </a:r>
                      <a:r>
                        <a:rPr lang="es-ES" sz="2100" b="1" dirty="0" err="1"/>
                        <a:t>get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informed</a:t>
                      </a:r>
                      <a:r>
                        <a:rPr lang="es-ES" sz="2100" b="1" dirty="0"/>
                        <a:t> and do </a:t>
                      </a:r>
                      <a:r>
                        <a:rPr lang="es-ES" sz="2100" b="1" dirty="0" err="1"/>
                        <a:t>all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the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activities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given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that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day</a:t>
                      </a:r>
                      <a:r>
                        <a:rPr lang="es-ES" sz="2100" b="1" dirty="0"/>
                        <a:t>/Si por algún motivo no puedes enlazarte a la clase, envía mensaje a tu maestro, infórmate y realiza todas las actividades que se siguieron en clase.</a:t>
                      </a:r>
                      <a:endParaRPr lang="es-MX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8136777"/>
                  </a:ext>
                </a:extLst>
              </a:tr>
            </a:tbl>
          </a:graphicData>
        </a:graphic>
      </p:graphicFrame>
      <p:pic>
        <p:nvPicPr>
          <p:cNvPr id="5" name="Imagen 4" descr="Imagen que contiene firmar, reloj, dibujo&#10;&#10;Descripción generada automáticamente">
            <a:extLst>
              <a:ext uri="{FF2B5EF4-FFF2-40B4-BE49-F238E27FC236}">
                <a16:creationId xmlns:a16="http://schemas.microsoft.com/office/drawing/2014/main" id="{C952D0AA-7927-44F4-90CA-AF84169C1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517" y="1081943"/>
            <a:ext cx="1061182" cy="10611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98ACD5-FB58-4E2B-9AB0-3E4C2071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54" y="2913310"/>
            <a:ext cx="2292497" cy="92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8E363C-B4A4-44E2-818B-349558369B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453"/>
          <a:stretch/>
        </p:blipFill>
        <p:spPr>
          <a:xfrm>
            <a:off x="582642" y="4612183"/>
            <a:ext cx="1343837" cy="10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PENDING ACTIVITIES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690688"/>
            <a:ext cx="3230343" cy="2114829"/>
          </a:xfrm>
          <a:prstGeom prst="rect">
            <a:avLst/>
          </a:prstGeom>
        </p:spPr>
      </p:pic>
      <p:pic>
        <p:nvPicPr>
          <p:cNvPr id="2054" name="Picture 6" descr="Best WhatsApp Group Link That Every Marketer Should Join - SIDN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76" y="1798179"/>
            <a:ext cx="3684540" cy="18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359" t="9639" r="88801" b="80678"/>
          <a:stretch/>
        </p:blipFill>
        <p:spPr>
          <a:xfrm>
            <a:off x="628649" y="4074453"/>
            <a:ext cx="1132874" cy="1056068"/>
          </a:xfrm>
          <a:prstGeom prst="rect">
            <a:avLst/>
          </a:prstGeom>
        </p:spPr>
      </p:pic>
      <p:pic>
        <p:nvPicPr>
          <p:cNvPr id="2056" name="Picture 8" descr="API testing using SuperTest. Wonder how to write tests for you API… | by  Chamara Madhushan Liyanage | HackerNoon.com |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5130521"/>
            <a:ext cx="3230343" cy="15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nfusing tax return terminology made simple - FreeAg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76" y="4800601"/>
            <a:ext cx="3684540" cy="18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3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87283"/>
              </p:ext>
            </p:extLst>
          </p:nvPr>
        </p:nvGraphicFramePr>
        <p:xfrm>
          <a:off x="91227" y="1136201"/>
          <a:ext cx="8911108" cy="55702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1517">
                  <a:extLst>
                    <a:ext uri="{9D8B030D-6E8A-4147-A177-3AD203B41FA5}">
                      <a16:colId xmlns:a16="http://schemas.microsoft.com/office/drawing/2014/main" val="1565015723"/>
                    </a:ext>
                  </a:extLst>
                </a:gridCol>
                <a:gridCol w="2047741">
                  <a:extLst>
                    <a:ext uri="{9D8B030D-6E8A-4147-A177-3AD203B41FA5}">
                      <a16:colId xmlns:a16="http://schemas.microsoft.com/office/drawing/2014/main" val="2672178520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val="3595732992"/>
                    </a:ext>
                  </a:extLst>
                </a:gridCol>
                <a:gridCol w="2356836">
                  <a:extLst>
                    <a:ext uri="{9D8B030D-6E8A-4147-A177-3AD203B41FA5}">
                      <a16:colId xmlns:a16="http://schemas.microsoft.com/office/drawing/2014/main" val="370200774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WEEK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CLASS HOURS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ACTIVITIES</a:t>
                      </a:r>
                      <a:r>
                        <a:rPr lang="es-ES" sz="1600" baseline="0" dirty="0">
                          <a:solidFill>
                            <a:schemeClr val="bg1"/>
                          </a:solidFill>
                        </a:rPr>
                        <a:t> ASSIGNED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34015"/>
                  </a:ext>
                </a:extLst>
              </a:tr>
              <a:tr h="48006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/>
                        <a:t>Week</a:t>
                      </a:r>
                      <a:r>
                        <a:rPr lang="es-ES" sz="2000" b="1" dirty="0"/>
                        <a:t> 1</a:t>
                      </a:r>
                    </a:p>
                    <a:p>
                      <a:pPr algn="ctr"/>
                      <a:r>
                        <a:rPr lang="es-ES" sz="2000" b="1" dirty="0" err="1"/>
                        <a:t>October</a:t>
                      </a:r>
                      <a:r>
                        <a:rPr lang="es-ES" sz="2000" b="1" dirty="0"/>
                        <a:t> 5th – 9th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Platform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Unit</a:t>
                      </a:r>
                      <a:r>
                        <a:rPr lang="es-ES" sz="1400" i="1" baseline="0" dirty="0"/>
                        <a:t> 1</a:t>
                      </a:r>
                    </a:p>
                    <a:p>
                      <a:r>
                        <a:rPr lang="es-ES" sz="1400" baseline="0" dirty="0" err="1"/>
                        <a:t>Lessons</a:t>
                      </a:r>
                      <a:r>
                        <a:rPr lang="es-ES" sz="1400" baseline="0" dirty="0"/>
                        <a:t> 1 and 2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78716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1</a:t>
                      </a:r>
                    </a:p>
                    <a:p>
                      <a:r>
                        <a:rPr lang="es-ES" sz="1400" dirty="0" err="1"/>
                        <a:t>Lessons</a:t>
                      </a:r>
                      <a:r>
                        <a:rPr lang="es-ES" sz="1400" dirty="0"/>
                        <a:t> 3 and 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98129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1</a:t>
                      </a:r>
                    </a:p>
                    <a:p>
                      <a:r>
                        <a:rPr lang="es-ES" sz="1400" dirty="0" err="1"/>
                        <a:t>Lesson</a:t>
                      </a:r>
                      <a:r>
                        <a:rPr lang="es-ES" sz="1400" baseline="0" dirty="0"/>
                        <a:t> 5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29111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Escuela en Red</a:t>
                      </a:r>
                    </a:p>
                    <a:p>
                      <a:r>
                        <a:rPr lang="es-ES" sz="1400" dirty="0" err="1"/>
                        <a:t>Activity</a:t>
                      </a:r>
                      <a:r>
                        <a:rPr lang="es-ES" sz="1400" dirty="0"/>
                        <a:t> U1/L1-5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551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Friday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Zoom</a:t>
                      </a:r>
                      <a:r>
                        <a:rPr lang="es-ES" sz="1400" b="1" baseline="0" dirty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217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Assessment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activity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60841"/>
                  </a:ext>
                </a:extLst>
              </a:tr>
              <a:tr h="27813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/>
                        <a:t>Week</a:t>
                      </a:r>
                      <a:r>
                        <a:rPr lang="es-ES" sz="2000" b="1" dirty="0"/>
                        <a:t> 2</a:t>
                      </a:r>
                    </a:p>
                    <a:p>
                      <a:pPr algn="ctr"/>
                      <a:r>
                        <a:rPr lang="es-ES" sz="2000" b="1" dirty="0" err="1"/>
                        <a:t>October</a:t>
                      </a:r>
                      <a:r>
                        <a:rPr lang="es-ES" sz="2000" b="1" dirty="0"/>
                        <a:t> 12th - 16th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Platform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Unit</a:t>
                      </a:r>
                      <a:r>
                        <a:rPr lang="es-ES" sz="1400" i="1" baseline="0" dirty="0"/>
                        <a:t> 1</a:t>
                      </a:r>
                    </a:p>
                    <a:p>
                      <a:r>
                        <a:rPr lang="es-ES" sz="1400" baseline="0" dirty="0" err="1"/>
                        <a:t>Lessons</a:t>
                      </a:r>
                      <a:r>
                        <a:rPr lang="es-ES" sz="1400" baseline="0" dirty="0"/>
                        <a:t> 5 and 7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410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1</a:t>
                      </a:r>
                    </a:p>
                    <a:p>
                      <a:r>
                        <a:rPr lang="es-ES" sz="1400" dirty="0" err="1"/>
                        <a:t>Lessons</a:t>
                      </a:r>
                      <a:r>
                        <a:rPr lang="es-ES" sz="1400" dirty="0"/>
                        <a:t> 8 and 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3202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1</a:t>
                      </a:r>
                    </a:p>
                    <a:p>
                      <a:r>
                        <a:rPr lang="es-ES" sz="1400" dirty="0" err="1"/>
                        <a:t>Lesson</a:t>
                      </a:r>
                      <a:r>
                        <a:rPr lang="es-ES" sz="1400" baseline="0" dirty="0" err="1"/>
                        <a:t>s</a:t>
                      </a:r>
                      <a:r>
                        <a:rPr lang="es-ES" sz="1400" baseline="0" dirty="0"/>
                        <a:t> 10 and 11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74550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Escuela en Red</a:t>
                      </a:r>
                    </a:p>
                    <a:p>
                      <a:r>
                        <a:rPr lang="es-ES" sz="1400" dirty="0" err="1"/>
                        <a:t>Activity</a:t>
                      </a:r>
                      <a:r>
                        <a:rPr lang="es-ES" sz="1400" dirty="0"/>
                        <a:t> U1/6-11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935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Friday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Zoom</a:t>
                      </a:r>
                      <a:r>
                        <a:rPr lang="es-ES" sz="1400" b="1" baseline="0" dirty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06855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Unit</a:t>
                      </a:r>
                      <a:r>
                        <a:rPr lang="es-ES" sz="1400" dirty="0"/>
                        <a:t> 1</a:t>
                      </a:r>
                      <a:r>
                        <a:rPr lang="es-ES" sz="1400" baseline="0" dirty="0"/>
                        <a:t> test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53848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3431" y="120428"/>
            <a:ext cx="7886700" cy="9098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/>
              <a:t>ESCUELA NORMAL DE EDUCACIÓN PREESCOLAR</a:t>
            </a:r>
            <a:br>
              <a:rPr lang="es-ES" sz="2000" b="1" dirty="0"/>
            </a:br>
            <a:r>
              <a:rPr lang="es-ES" sz="2000" b="1" dirty="0"/>
              <a:t>ENGLISH B2+ ONLINE</a:t>
            </a:r>
            <a:br>
              <a:rPr lang="es-ES" sz="2000" b="1" dirty="0"/>
            </a:br>
            <a:r>
              <a:rPr lang="es-ES" sz="2000" b="1" dirty="0">
                <a:solidFill>
                  <a:srgbClr val="0070C0"/>
                </a:solidFill>
              </a:rPr>
              <a:t>UNIT 1:</a:t>
            </a:r>
            <a:br>
              <a:rPr lang="es-ES" sz="2000" b="1" dirty="0"/>
            </a:br>
            <a:r>
              <a:rPr lang="es-ES" sz="2000" b="1" dirty="0"/>
              <a:t>CALENDAR OF ACTIVITIES</a:t>
            </a:r>
          </a:p>
        </p:txBody>
      </p:sp>
      <p:pic>
        <p:nvPicPr>
          <p:cNvPr id="1026" name="Picture 2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20428"/>
            <a:ext cx="1052214" cy="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6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36458"/>
              </p:ext>
            </p:extLst>
          </p:nvPr>
        </p:nvGraphicFramePr>
        <p:xfrm>
          <a:off x="91227" y="1136201"/>
          <a:ext cx="8911108" cy="55702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1517">
                  <a:extLst>
                    <a:ext uri="{9D8B030D-6E8A-4147-A177-3AD203B41FA5}">
                      <a16:colId xmlns:a16="http://schemas.microsoft.com/office/drawing/2014/main" val="1565015723"/>
                    </a:ext>
                  </a:extLst>
                </a:gridCol>
                <a:gridCol w="2047741">
                  <a:extLst>
                    <a:ext uri="{9D8B030D-6E8A-4147-A177-3AD203B41FA5}">
                      <a16:colId xmlns:a16="http://schemas.microsoft.com/office/drawing/2014/main" val="2672178520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val="3595732992"/>
                    </a:ext>
                  </a:extLst>
                </a:gridCol>
                <a:gridCol w="2356836">
                  <a:extLst>
                    <a:ext uri="{9D8B030D-6E8A-4147-A177-3AD203B41FA5}">
                      <a16:colId xmlns:a16="http://schemas.microsoft.com/office/drawing/2014/main" val="370200774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WEEK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DAY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CLASS HOURS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ACTIVITIES</a:t>
                      </a:r>
                      <a:r>
                        <a:rPr lang="es-ES" sz="1600" baseline="0" dirty="0">
                          <a:solidFill>
                            <a:schemeClr val="bg1"/>
                          </a:solidFill>
                        </a:rPr>
                        <a:t> ASSIGNED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34015"/>
                  </a:ext>
                </a:extLst>
              </a:tr>
              <a:tr h="48006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/>
                        <a:t>Week</a:t>
                      </a:r>
                      <a:r>
                        <a:rPr lang="es-ES" sz="2000" b="1" dirty="0"/>
                        <a:t> 3</a:t>
                      </a:r>
                    </a:p>
                    <a:p>
                      <a:pPr algn="ctr"/>
                      <a:r>
                        <a:rPr lang="es-ES" sz="2000" b="1" dirty="0" err="1"/>
                        <a:t>October</a:t>
                      </a:r>
                      <a:r>
                        <a:rPr lang="es-ES" sz="2000" b="1" dirty="0"/>
                        <a:t> 19th</a:t>
                      </a:r>
                      <a:r>
                        <a:rPr lang="es-ES" sz="2000" b="1" baseline="0" dirty="0"/>
                        <a:t> – 23rd</a:t>
                      </a:r>
                      <a:endParaRPr lang="es-E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Platform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Unit</a:t>
                      </a:r>
                      <a:r>
                        <a:rPr lang="es-ES" sz="1400" i="1" baseline="0" dirty="0"/>
                        <a:t> 2</a:t>
                      </a:r>
                    </a:p>
                    <a:p>
                      <a:r>
                        <a:rPr lang="es-ES" sz="1400" baseline="0" dirty="0" err="1"/>
                        <a:t>Lessons</a:t>
                      </a:r>
                      <a:r>
                        <a:rPr lang="es-ES" sz="1400" baseline="0" dirty="0"/>
                        <a:t> 1 and 2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78716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2</a:t>
                      </a:r>
                    </a:p>
                    <a:p>
                      <a:r>
                        <a:rPr lang="es-ES" sz="1400" dirty="0" err="1"/>
                        <a:t>Lessons</a:t>
                      </a:r>
                      <a:r>
                        <a:rPr lang="es-ES" sz="1400" dirty="0"/>
                        <a:t> 3 and 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98129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2</a:t>
                      </a:r>
                    </a:p>
                    <a:p>
                      <a:r>
                        <a:rPr lang="es-ES" sz="1400" dirty="0" err="1"/>
                        <a:t>Lesson</a:t>
                      </a:r>
                      <a:r>
                        <a:rPr lang="es-ES" sz="1400" baseline="0" dirty="0"/>
                        <a:t> 5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29111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Escuela en Red</a:t>
                      </a:r>
                    </a:p>
                    <a:p>
                      <a:r>
                        <a:rPr lang="es-ES" sz="1400" dirty="0" err="1"/>
                        <a:t>Activity</a:t>
                      </a:r>
                      <a:r>
                        <a:rPr lang="es-ES" sz="1400" dirty="0"/>
                        <a:t> U2/L1-5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551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Friday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Zoom</a:t>
                      </a:r>
                      <a:r>
                        <a:rPr lang="es-ES" sz="1400" b="1" baseline="0" dirty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217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Assessment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activity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60841"/>
                  </a:ext>
                </a:extLst>
              </a:tr>
              <a:tr h="27813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/>
                        <a:t>Week</a:t>
                      </a:r>
                      <a:r>
                        <a:rPr lang="es-ES" sz="2000" b="1" dirty="0"/>
                        <a:t> 4</a:t>
                      </a:r>
                    </a:p>
                    <a:p>
                      <a:pPr algn="ctr"/>
                      <a:r>
                        <a:rPr lang="es-ES" sz="2000" b="1" dirty="0" err="1"/>
                        <a:t>October</a:t>
                      </a:r>
                      <a:r>
                        <a:rPr lang="es-ES" sz="2000" b="1" dirty="0"/>
                        <a:t> 26th – 30th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Platform</a:t>
                      </a:r>
                      <a:r>
                        <a:rPr lang="es-ES" sz="1400" i="1" baseline="0" dirty="0"/>
                        <a:t> </a:t>
                      </a:r>
                      <a:r>
                        <a:rPr lang="es-ES" sz="1400" i="1" baseline="0" dirty="0" err="1"/>
                        <a:t>Unit</a:t>
                      </a:r>
                      <a:r>
                        <a:rPr lang="es-ES" sz="1400" i="1" baseline="0" dirty="0"/>
                        <a:t> 2</a:t>
                      </a:r>
                    </a:p>
                    <a:p>
                      <a:r>
                        <a:rPr lang="es-ES" sz="1400" baseline="0" dirty="0" err="1"/>
                        <a:t>Lessons</a:t>
                      </a:r>
                      <a:r>
                        <a:rPr lang="es-ES" sz="1400" baseline="0" dirty="0"/>
                        <a:t> 5 and 7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410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2</a:t>
                      </a:r>
                    </a:p>
                    <a:p>
                      <a:r>
                        <a:rPr lang="es-ES" sz="1400" dirty="0" err="1"/>
                        <a:t>Lessons</a:t>
                      </a:r>
                      <a:r>
                        <a:rPr lang="es-ES" sz="1400" dirty="0"/>
                        <a:t> 8 and 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3202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EFS </a:t>
                      </a:r>
                      <a:r>
                        <a:rPr lang="es-ES" sz="1400" i="1" dirty="0" err="1"/>
                        <a:t>Platform</a:t>
                      </a:r>
                      <a:r>
                        <a:rPr lang="es-ES" sz="1400" i="1" dirty="0"/>
                        <a:t> </a:t>
                      </a:r>
                      <a:r>
                        <a:rPr lang="es-ES" sz="1400" i="1" dirty="0" err="1"/>
                        <a:t>Unit</a:t>
                      </a:r>
                      <a:r>
                        <a:rPr lang="es-ES" sz="1400" i="1" dirty="0"/>
                        <a:t> 2</a:t>
                      </a:r>
                    </a:p>
                    <a:p>
                      <a:r>
                        <a:rPr lang="es-ES" sz="1400" dirty="0" err="1"/>
                        <a:t>Lesson</a:t>
                      </a:r>
                      <a:r>
                        <a:rPr lang="es-ES" sz="1400" baseline="0" dirty="0" err="1"/>
                        <a:t>s</a:t>
                      </a:r>
                      <a:r>
                        <a:rPr lang="es-ES" sz="1400" baseline="0" dirty="0"/>
                        <a:t> 10 and 11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74550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/>
                        <a:t>Escuela en Red</a:t>
                      </a:r>
                    </a:p>
                    <a:p>
                      <a:r>
                        <a:rPr lang="es-ES" sz="1400" dirty="0" err="1"/>
                        <a:t>Activity</a:t>
                      </a:r>
                      <a:r>
                        <a:rPr lang="es-ES" sz="1400" dirty="0"/>
                        <a:t> U2/6-11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935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Friday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Zoom</a:t>
                      </a:r>
                      <a:r>
                        <a:rPr lang="es-ES" sz="1400" b="1" baseline="0" dirty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06855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Class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</a:t>
                      </a:r>
                      <a:r>
                        <a:rPr lang="es-ES" sz="1400" dirty="0"/>
                        <a:t> 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Unit</a:t>
                      </a:r>
                      <a:r>
                        <a:rPr lang="es-ES" sz="1400" dirty="0"/>
                        <a:t> 2</a:t>
                      </a:r>
                      <a:r>
                        <a:rPr lang="es-ES" sz="1400" baseline="0" dirty="0"/>
                        <a:t> test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53848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3431" y="120428"/>
            <a:ext cx="7886700" cy="9098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/>
              <a:t>ESCUELA NORMAL DE EDUCACIÓN PREESCOLAR</a:t>
            </a:r>
            <a:br>
              <a:rPr lang="es-ES" sz="2000" b="1" dirty="0"/>
            </a:br>
            <a:r>
              <a:rPr lang="es-ES" sz="2000" b="1" dirty="0"/>
              <a:t>ENGLISH B2+ ONLINE</a:t>
            </a:r>
            <a:br>
              <a:rPr lang="es-ES" sz="2000" b="1" dirty="0"/>
            </a:br>
            <a:r>
              <a:rPr lang="es-ES" sz="2000" b="1" dirty="0">
                <a:solidFill>
                  <a:srgbClr val="0070C0"/>
                </a:solidFill>
              </a:rPr>
              <a:t>UNIT 2:</a:t>
            </a:r>
            <a:br>
              <a:rPr lang="es-ES" sz="2000" b="1" dirty="0"/>
            </a:br>
            <a:r>
              <a:rPr lang="es-ES" sz="2000" b="1" dirty="0"/>
              <a:t>CALENDAR OF ACTIVITIES</a:t>
            </a:r>
          </a:p>
        </p:txBody>
      </p:sp>
      <p:pic>
        <p:nvPicPr>
          <p:cNvPr id="1026" name="Picture 2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20428"/>
            <a:ext cx="1052214" cy="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9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0468" y="136527"/>
            <a:ext cx="6544882" cy="1325563"/>
          </a:xfrm>
        </p:spPr>
        <p:txBody>
          <a:bodyPr/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EFS LOG IN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359" t="9639" r="88801" b="80678"/>
          <a:stretch/>
        </p:blipFill>
        <p:spPr>
          <a:xfrm>
            <a:off x="306675" y="136526"/>
            <a:ext cx="1421969" cy="13255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2" t="4596" r="31290" b="11949"/>
          <a:stretch/>
        </p:blipFill>
        <p:spPr>
          <a:xfrm>
            <a:off x="658905" y="1529143"/>
            <a:ext cx="7758953" cy="53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8644" y="365126"/>
            <a:ext cx="7392395" cy="1325563"/>
          </a:xfrm>
        </p:spPr>
        <p:txBody>
          <a:bodyPr/>
          <a:lstStyle/>
          <a:p>
            <a:r>
              <a:rPr lang="es-ES" dirty="0">
                <a:solidFill>
                  <a:srgbClr val="FFC000"/>
                </a:solidFill>
                <a:latin typeface="Broadway" panose="04040905080B02020502" pitchFamily="82" charset="0"/>
              </a:rPr>
              <a:t>EFS UNITS AND LESSONS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359" t="9639" r="88801" b="80678"/>
          <a:stretch/>
        </p:blipFill>
        <p:spPr>
          <a:xfrm>
            <a:off x="306675" y="365125"/>
            <a:ext cx="1421969" cy="13255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557" t="9463" r="1894" b="9551"/>
          <a:stretch/>
        </p:blipFill>
        <p:spPr>
          <a:xfrm>
            <a:off x="115910" y="1790162"/>
            <a:ext cx="9005130" cy="44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58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700</Words>
  <Application>Microsoft Macintosh PowerPoint</Application>
  <PresentationFormat>Presentación en pantalla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Broadway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PENDING ACTIVITIES</vt:lpstr>
      <vt:lpstr>ESCUELA NORMAL DE EDUCACIÓN PREESCOLAR ENGLISH B2+ ONLINE UNIT 1: CALENDAR OF ACTIVITIES</vt:lpstr>
      <vt:lpstr>ESCUELA NORMAL DE EDUCACIÓN PREESCOLAR ENGLISH B2+ ONLINE UNIT 2: CALENDAR OF ACTIVITIES</vt:lpstr>
      <vt:lpstr>EFS LOG IN</vt:lpstr>
      <vt:lpstr>EFS UNITS AND LESSONS</vt:lpstr>
      <vt:lpstr>LET’S START! ONLINE SESSION</vt:lpstr>
      <vt:lpstr>LET’S EXPLORE! ONLINE SESSION / AT HOME</vt:lpstr>
      <vt:lpstr>LET’S PRACTICE! AT HOME</vt:lpstr>
      <vt:lpstr>LET’S PRACTICE! (SPK) AT HOME</vt:lpstr>
      <vt:lpstr>CHECK YOUR PROGRESS! AT HOME</vt:lpstr>
      <vt:lpstr>TYPES OF EXERCISES</vt:lpstr>
      <vt:lpstr>GRADING ACTIVITIES</vt:lpstr>
      <vt:lpstr>GRADING ACTIVITIES</vt:lpstr>
      <vt:lpstr>EXTRA RESOURCES LEARNING POINTS TARGET WORDS TAKEAWAY</vt:lpstr>
      <vt:lpstr>Presentación de PowerPoint</vt:lpstr>
      <vt:lpstr>ESCUELA NORMAL DE EDUCACIÓN PREESCOLAR ENGLISH B2+ ONLINE CALENDAR OF ACTIVITIES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Milton Arandia</cp:lastModifiedBy>
  <cp:revision>26</cp:revision>
  <dcterms:created xsi:type="dcterms:W3CDTF">2020-09-29T16:26:32Z</dcterms:created>
  <dcterms:modified xsi:type="dcterms:W3CDTF">2020-10-02T20:39:05Z</dcterms:modified>
</cp:coreProperties>
</file>