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61" r:id="rId4"/>
    <p:sldId id="256" r:id="rId5"/>
    <p:sldId id="262" r:id="rId6"/>
    <p:sldId id="271" r:id="rId7"/>
    <p:sldId id="272" r:id="rId8"/>
    <p:sldId id="263" r:id="rId9"/>
    <p:sldId id="266" r:id="rId10"/>
    <p:sldId id="265" r:id="rId11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4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15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270575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676470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849248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2032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19072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7739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328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23130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74391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14815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65064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2616A8-8C0E-4581-A24B-810015DD323C}" type="datetimeFigureOut">
              <a:rPr lang="es-MX" smtClean="0"/>
              <a:t>13/11/2020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72091-EA11-499A-9EF1-FF9F365195F0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85212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66bQWHDAs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microsoft.com/office/2007/relationships/media" Target="../media/media2.mp3"/><Relationship Id="rId7" Type="http://schemas.openxmlformats.org/officeDocument/2006/relationships/image" Target="../media/image2.jpe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https://www.youtube.com/watch?v=I8GeA3anPdo" TargetMode="External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5.png"/><Relationship Id="rId4" Type="http://schemas.openxmlformats.org/officeDocument/2006/relationships/audio" Target="../media/media2.mp3"/><Relationship Id="rId9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sultado de imagen para seasons of the year">
            <a:extLst>
              <a:ext uri="{FF2B5EF4-FFF2-40B4-BE49-F238E27FC236}">
                <a16:creationId xmlns:a16="http://schemas.microsoft.com/office/drawing/2014/main" xmlns="" id="{FCC72A55-55B2-449E-A972-D4EB8DF439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70084"/>
            <a:ext cx="9144000" cy="5676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xmlns="" id="{CDC0AEB8-4E42-4D2C-B788-686542A2386D}"/>
              </a:ext>
            </a:extLst>
          </p:cNvPr>
          <p:cNvSpPr/>
          <p:nvPr/>
        </p:nvSpPr>
        <p:spPr>
          <a:xfrm>
            <a:off x="5136339" y="6495075"/>
            <a:ext cx="3974037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https://www.youtube.com/watch?v=E66bQWHDAs0</a:t>
            </a:r>
            <a:endParaRPr lang="es-MX" sz="1350" b="1" dirty="0">
              <a:solidFill>
                <a:schemeClr val="bg1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xmlns="" id="{4DE07C31-56C0-4061-A0AA-40E5A7DC296A}"/>
              </a:ext>
            </a:extLst>
          </p:cNvPr>
          <p:cNvSpPr txBox="1"/>
          <p:nvPr/>
        </p:nvSpPr>
        <p:spPr>
          <a:xfrm>
            <a:off x="661308" y="1420587"/>
            <a:ext cx="13965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0033CC"/>
                </a:solidFill>
              </a:rPr>
              <a:t>Spring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xmlns="" id="{5AEAE6AD-9AE8-4ED7-BF4D-153FB5494A04}"/>
              </a:ext>
            </a:extLst>
          </p:cNvPr>
          <p:cNvSpPr txBox="1"/>
          <p:nvPr/>
        </p:nvSpPr>
        <p:spPr>
          <a:xfrm>
            <a:off x="2612572" y="1412423"/>
            <a:ext cx="17972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0033CC"/>
                </a:solidFill>
              </a:rPr>
              <a:t>Summer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xmlns="" id="{2053C52F-6DF3-4847-9634-E88C81CEDE5A}"/>
              </a:ext>
            </a:extLst>
          </p:cNvPr>
          <p:cNvSpPr txBox="1"/>
          <p:nvPr/>
        </p:nvSpPr>
        <p:spPr>
          <a:xfrm>
            <a:off x="5421080" y="1453245"/>
            <a:ext cx="8388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 err="1">
                <a:solidFill>
                  <a:srgbClr val="0033CC"/>
                </a:solidFill>
              </a:rPr>
              <a:t>Fall</a:t>
            </a:r>
            <a:endParaRPr lang="es-MX" sz="3600" b="1" dirty="0">
              <a:solidFill>
                <a:srgbClr val="0033CC"/>
              </a:solidFill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xmlns="" id="{92B54F60-D385-40BB-A662-23328947A6A4}"/>
              </a:ext>
            </a:extLst>
          </p:cNvPr>
          <p:cNvSpPr txBox="1"/>
          <p:nvPr/>
        </p:nvSpPr>
        <p:spPr>
          <a:xfrm>
            <a:off x="7298867" y="1469574"/>
            <a:ext cx="15116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3600" b="1" dirty="0">
                <a:solidFill>
                  <a:srgbClr val="0033CC"/>
                </a:solidFill>
              </a:rPr>
              <a:t>Winter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2375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Seasons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2" name="CuadroTexto 1"/>
          <p:cNvSpPr txBox="1"/>
          <p:nvPr/>
        </p:nvSpPr>
        <p:spPr>
          <a:xfrm>
            <a:off x="23205" y="6469036"/>
            <a:ext cx="4522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Click</a:t>
            </a:r>
            <a:r>
              <a:rPr lang="es-MX" dirty="0" smtClean="0"/>
              <a:t> </a:t>
            </a:r>
            <a:r>
              <a:rPr lang="es-MX" dirty="0" err="1" smtClean="0"/>
              <a:t>on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link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learn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seasons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4344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37990" y="327057"/>
            <a:ext cx="46114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_______,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_____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coat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gloves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AutoShape 2" descr="Fall Allergies and Your Skin | Windsor Dermatolog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6148" name="Picture 4" descr="Fall Woman Excited and Happy : stock video (100% bez autorských poplatků)  4132528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90"/>
          <a:stretch/>
        </p:blipFill>
        <p:spPr bwMode="auto">
          <a:xfrm>
            <a:off x="155575" y="299545"/>
            <a:ext cx="4195708" cy="30146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My kids won't wear coats no matter how cold it is. And it's making me  crazy. - The Washington Post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34" t="19520" r="30276" b="3171"/>
          <a:stretch/>
        </p:blipFill>
        <p:spPr bwMode="auto">
          <a:xfrm>
            <a:off x="155575" y="3453373"/>
            <a:ext cx="4195708" cy="321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/>
          <p:cNvSpPr txBox="1"/>
          <p:nvPr/>
        </p:nvSpPr>
        <p:spPr>
          <a:xfrm>
            <a:off x="4531940" y="3585773"/>
            <a:ext cx="44235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_______,</a:t>
            </a:r>
            <a:endParaRPr lang="es-MX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snowing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____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cold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endParaRPr lang="es-MX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___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they´re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>
                <a:latin typeface="Arial" panose="020B0604020202020204" pitchFamily="34" charset="0"/>
                <a:cs typeface="Arial" panose="020B0604020202020204" pitchFamily="34" charset="0"/>
              </a:rPr>
              <a:t>winter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clothes</a:t>
            </a:r>
            <a:r>
              <a:rPr lang="es-MX" sz="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cxnSp>
        <p:nvCxnSpPr>
          <p:cNvPr id="6" name="Conector recto 5"/>
          <p:cNvCxnSpPr/>
          <p:nvPr/>
        </p:nvCxnSpPr>
        <p:spPr>
          <a:xfrm flipV="1">
            <a:off x="0" y="3377230"/>
            <a:ext cx="9144000" cy="276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8915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5194156" y="6545433"/>
            <a:ext cx="3847400" cy="3000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1350" b="1" dirty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</a:t>
            </a:r>
            <a:r>
              <a:rPr lang="es-MX" sz="1350" b="1" dirty="0" smtClean="0"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www.youtube.com/watch?v=I8GeA3anPdo</a:t>
            </a:r>
            <a:endParaRPr lang="es-MX" sz="1350" b="1" dirty="0"/>
          </a:p>
        </p:txBody>
      </p:sp>
      <p:pic>
        <p:nvPicPr>
          <p:cNvPr id="2052" name="Picture 4" descr="Resultado de imagen para how is the weather today">
            <a:extLst>
              <a:ext uri="{FF2B5EF4-FFF2-40B4-BE49-F238E27FC236}">
                <a16:creationId xmlns:a16="http://schemas.microsoft.com/office/drawing/2014/main" xmlns="" id="{3AED9B81-9372-4826-82F3-942CC3E6CD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548" t="2515" r="2943" b="9743"/>
          <a:stretch/>
        </p:blipFill>
        <p:spPr bwMode="auto">
          <a:xfrm>
            <a:off x="7662739" y="2113126"/>
            <a:ext cx="1201003" cy="4028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0" y="23753"/>
            <a:ext cx="9144000" cy="646331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s-MX" sz="36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36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pic>
        <p:nvPicPr>
          <p:cNvPr id="1026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209" b="65176"/>
          <a:stretch/>
        </p:blipFill>
        <p:spPr bwMode="auto">
          <a:xfrm>
            <a:off x="265669" y="1797450"/>
            <a:ext cx="2112556" cy="1780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" t="39827" r="50445" b="35225"/>
          <a:stretch/>
        </p:blipFill>
        <p:spPr bwMode="auto">
          <a:xfrm>
            <a:off x="352608" y="4140582"/>
            <a:ext cx="1773597" cy="1400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77" t="72867" r="55481" b="-175"/>
          <a:stretch/>
        </p:blipFill>
        <p:spPr bwMode="auto">
          <a:xfrm>
            <a:off x="2717010" y="4140582"/>
            <a:ext cx="1911466" cy="164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 t="39153" r="2837" b="33202"/>
          <a:stretch/>
        </p:blipFill>
        <p:spPr bwMode="auto">
          <a:xfrm>
            <a:off x="2764853" y="1812783"/>
            <a:ext cx="1785638" cy="1869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132" t="73878" r="4668" b="837"/>
          <a:stretch/>
        </p:blipFill>
        <p:spPr bwMode="auto">
          <a:xfrm>
            <a:off x="5019135" y="1878125"/>
            <a:ext cx="1811923" cy="1509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Weather Symbols Cloud Lightning Rain Sunny Forecast free vector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06" t="39153" r="2837" b="44468"/>
          <a:stretch/>
        </p:blipFill>
        <p:spPr bwMode="auto">
          <a:xfrm>
            <a:off x="5268895" y="4079250"/>
            <a:ext cx="1571907" cy="12491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ector Wind Icon Vector and PNG in 2020 | Wind logo, Vector, Icon"/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5F5F5"/>
              </a:clrFrom>
              <a:clrTo>
                <a:srgbClr val="F5F5F5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1840" y="4247870"/>
            <a:ext cx="2126016" cy="2126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18444" y="650587"/>
            <a:ext cx="91255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weather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</a:t>
            </a:r>
            <a:r>
              <a:rPr lang="es-MX" sz="2800" b="1" dirty="0" smtClean="0">
                <a:solidFill>
                  <a:srgbClr val="FFC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MX" sz="28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t´s-very-hotbreak-time1s160513535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7453475" y="1103396"/>
            <a:ext cx="609600" cy="609600"/>
          </a:xfrm>
          <a:prstGeom prst="rect">
            <a:avLst/>
          </a:prstGeom>
        </p:spPr>
      </p:pic>
      <p:pic>
        <p:nvPicPr>
          <p:cNvPr id="13" name="It´s-sunnybreak-time1s1605135489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45577" y="1119413"/>
            <a:ext cx="609600" cy="609600"/>
          </a:xfrm>
          <a:prstGeom prst="rect">
            <a:avLst/>
          </a:prstGeom>
        </p:spPr>
      </p:pic>
      <p:sp>
        <p:nvSpPr>
          <p:cNvPr id="14" name="CuadroTexto 13"/>
          <p:cNvSpPr txBox="1"/>
          <p:nvPr/>
        </p:nvSpPr>
        <p:spPr>
          <a:xfrm>
            <a:off x="812334" y="1225042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Listen and </a:t>
            </a:r>
            <a:r>
              <a:rPr lang="es-MX" dirty="0" err="1" smtClean="0"/>
              <a:t>repeat</a:t>
            </a:r>
            <a:endParaRPr lang="es-MX" dirty="0"/>
          </a:p>
        </p:txBody>
      </p:sp>
      <p:sp>
        <p:nvSpPr>
          <p:cNvPr id="22" name="CuadroTexto 21"/>
          <p:cNvSpPr txBox="1"/>
          <p:nvPr/>
        </p:nvSpPr>
        <p:spPr>
          <a:xfrm>
            <a:off x="7334466" y="1732931"/>
            <a:ext cx="1809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Listen and </a:t>
            </a:r>
            <a:r>
              <a:rPr lang="es-MX" dirty="0" err="1" smtClean="0"/>
              <a:t>repeat</a:t>
            </a:r>
            <a:endParaRPr lang="es-MX" dirty="0"/>
          </a:p>
        </p:txBody>
      </p:sp>
      <p:sp>
        <p:nvSpPr>
          <p:cNvPr id="15" name="CuadroTexto 14"/>
          <p:cNvSpPr txBox="1"/>
          <p:nvPr/>
        </p:nvSpPr>
        <p:spPr>
          <a:xfrm>
            <a:off x="586848" y="3497245"/>
            <a:ext cx="1636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516448" y="5621447"/>
            <a:ext cx="17219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cloudy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CuadroTexto 24"/>
          <p:cNvSpPr txBox="1"/>
          <p:nvPr/>
        </p:nvSpPr>
        <p:spPr>
          <a:xfrm>
            <a:off x="2808000" y="5621447"/>
            <a:ext cx="19768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snowing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CuadroTexto 25"/>
          <p:cNvSpPr txBox="1"/>
          <p:nvPr/>
        </p:nvSpPr>
        <p:spPr>
          <a:xfrm>
            <a:off x="2901333" y="3468607"/>
            <a:ext cx="146706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rainy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CuadroTexto 26"/>
          <p:cNvSpPr txBox="1"/>
          <p:nvPr/>
        </p:nvSpPr>
        <p:spPr>
          <a:xfrm>
            <a:off x="5291975" y="3470879"/>
            <a:ext cx="17588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stormy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CuadroTexto 27"/>
          <p:cNvSpPr txBox="1"/>
          <p:nvPr/>
        </p:nvSpPr>
        <p:spPr>
          <a:xfrm>
            <a:off x="5280599" y="5643151"/>
            <a:ext cx="16017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windy</a:t>
            </a:r>
            <a:endParaRPr lang="es-MX" sz="2400" b="1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CuadroTexto 28"/>
          <p:cNvSpPr txBox="1"/>
          <p:nvPr/>
        </p:nvSpPr>
        <p:spPr>
          <a:xfrm>
            <a:off x="23205" y="6496332"/>
            <a:ext cx="516859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600" dirty="0" err="1" smtClean="0"/>
              <a:t>Click</a:t>
            </a:r>
            <a:r>
              <a:rPr lang="es-MX" sz="1600" dirty="0" smtClean="0"/>
              <a:t> </a:t>
            </a:r>
            <a:r>
              <a:rPr lang="es-MX" sz="1600" dirty="0" err="1" smtClean="0"/>
              <a:t>on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following</a:t>
            </a:r>
            <a:r>
              <a:rPr lang="es-MX" sz="1600" dirty="0" smtClean="0"/>
              <a:t> link </a:t>
            </a:r>
            <a:r>
              <a:rPr lang="es-MX" sz="1600" dirty="0" err="1" smtClean="0"/>
              <a:t>to</a:t>
            </a:r>
            <a:r>
              <a:rPr lang="es-MX" sz="1600" dirty="0" smtClean="0"/>
              <a:t> </a:t>
            </a:r>
            <a:r>
              <a:rPr lang="es-MX" sz="1600" dirty="0" err="1" smtClean="0"/>
              <a:t>learn</a:t>
            </a:r>
            <a:r>
              <a:rPr lang="es-MX" sz="1600" dirty="0" smtClean="0"/>
              <a:t> </a:t>
            </a:r>
            <a:r>
              <a:rPr lang="es-MX" sz="1600" dirty="0" err="1" smtClean="0"/>
              <a:t>how</a:t>
            </a:r>
            <a:r>
              <a:rPr lang="es-MX" sz="1600" dirty="0" smtClean="0"/>
              <a:t> </a:t>
            </a:r>
            <a:r>
              <a:rPr lang="es-MX" sz="1600" dirty="0" err="1" smtClean="0"/>
              <a:t>is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weather</a:t>
            </a:r>
            <a:r>
              <a:rPr lang="es-MX" sz="1600" dirty="0" smtClean="0"/>
              <a:t> </a:t>
            </a:r>
            <a:r>
              <a:rPr lang="es-MX" sz="1600" dirty="0" err="1" smtClean="0"/>
              <a:t>today</a:t>
            </a:r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4232019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04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624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25318"/>
              </p:ext>
            </p:extLst>
          </p:nvPr>
        </p:nvGraphicFramePr>
        <p:xfrm>
          <a:off x="178874" y="47500"/>
          <a:ext cx="8713696" cy="67557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6848"/>
                <a:gridCol w="4356848"/>
              </a:tblGrid>
              <a:tr h="807522">
                <a:tc gridSpan="2"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What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season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?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How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the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weather</a:t>
                      </a:r>
                      <a:r>
                        <a:rPr lang="es-MX" baseline="0" dirty="0" smtClean="0"/>
                        <a:t>? </a:t>
                      </a:r>
                    </a:p>
                    <a:p>
                      <a:pPr algn="l"/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Write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two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sentences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for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each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picture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record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your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voice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with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your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sz="12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practice</a:t>
                      </a:r>
                      <a:r>
                        <a:rPr lang="es-MX" sz="12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. </a:t>
                      </a:r>
                    </a:p>
                    <a:p>
                      <a:pPr algn="l"/>
                      <a:r>
                        <a:rPr lang="es-MX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Escribe dos </a:t>
                      </a:r>
                      <a:r>
                        <a:rPr lang="es-MX" sz="11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oracionespara</a:t>
                      </a:r>
                      <a:r>
                        <a:rPr lang="es-MX" sz="11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cada fotografía. Que estación del año es, como está el tiempo? Graba tu voz con tu </a:t>
                      </a:r>
                      <a:r>
                        <a:rPr lang="es-MX" sz="1100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practice</a:t>
                      </a:r>
                      <a:endParaRPr lang="es-MX" sz="11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</a:tr>
              <a:tr h="2446317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973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2493123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9070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4098" name="Picture 2" descr="Blustery Fall Day | Autumn leaves, Autumn day, Wi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521" y="968199"/>
            <a:ext cx="3087386" cy="22101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48+] Spring Rain Wallpaper for Desktop on WallpaperSafar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66" y="969444"/>
            <a:ext cx="3081574" cy="2220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27 Best Winter Quotes - Short Sayings and Quotes About Winter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64" b="13408"/>
          <a:stretch/>
        </p:blipFill>
        <p:spPr bwMode="auto">
          <a:xfrm>
            <a:off x="772622" y="3941854"/>
            <a:ext cx="3173288" cy="2261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Why We All Need to Drink More During Hot Weather Exercise - The New York  Times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2966" y="3911080"/>
            <a:ext cx="3081574" cy="22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871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15241" t="15558" r="6328" b="78108"/>
          <a:stretch/>
        </p:blipFill>
        <p:spPr>
          <a:xfrm>
            <a:off x="0" y="0"/>
            <a:ext cx="9144000" cy="52551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/>
          <a:srcRect l="15241" t="24888" r="6375" b="15241"/>
          <a:stretch/>
        </p:blipFill>
        <p:spPr>
          <a:xfrm>
            <a:off x="126124" y="1261241"/>
            <a:ext cx="8902262" cy="5468186"/>
          </a:xfrm>
          <a:prstGeom prst="rect">
            <a:avLst/>
          </a:prstGeom>
        </p:spPr>
      </p:pic>
      <p:sp>
        <p:nvSpPr>
          <p:cNvPr id="8" name="CuadroTexto 7"/>
          <p:cNvSpPr txBox="1"/>
          <p:nvPr/>
        </p:nvSpPr>
        <p:spPr>
          <a:xfrm>
            <a:off x="63060" y="509751"/>
            <a:ext cx="3998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Listen and </a:t>
            </a:r>
            <a:r>
              <a:rPr lang="es-MX" dirty="0" err="1" smtClean="0"/>
              <a:t>circle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season</a:t>
            </a:r>
            <a:r>
              <a:rPr lang="es-MX" dirty="0" smtClean="0"/>
              <a:t> and </a:t>
            </a:r>
            <a:r>
              <a:rPr lang="es-MX" dirty="0" err="1" smtClean="0"/>
              <a:t>weather</a:t>
            </a:r>
            <a:endParaRPr lang="es-MX" dirty="0"/>
          </a:p>
        </p:txBody>
      </p:sp>
      <p:pic>
        <p:nvPicPr>
          <p:cNvPr id="9" name="IC5_L0_Unit 04 Pg 025 Ex 08 Conversa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6124" y="76872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42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“PRESENT CONTINUOUS STATEMENTS”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6432391"/>
              </p:ext>
            </p:extLst>
          </p:nvPr>
        </p:nvGraphicFramePr>
        <p:xfrm>
          <a:off x="0" y="525125"/>
          <a:ext cx="9144000" cy="62797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572000"/>
                <a:gridCol w="4572000"/>
              </a:tblGrid>
              <a:tr h="55107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(+) AFFIRMATIVE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(-) NEGATIVE STATEMENTS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09544">
                <a:tc>
                  <a:txBody>
                    <a:bodyPr/>
                    <a:lstStyle/>
                    <a:p>
                      <a:pPr algn="l"/>
                      <a:r>
                        <a:rPr lang="es-MX" sz="2400" dirty="0" err="1" smtClean="0"/>
                        <a:t>She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b="1" dirty="0" err="1" smtClean="0"/>
                        <a:t>is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pPr algn="l"/>
                      <a:r>
                        <a:rPr lang="es-MX" sz="2400" dirty="0" err="1" smtClean="0"/>
                        <a:t>She</a:t>
                      </a:r>
                      <a:r>
                        <a:rPr lang="es-MX" sz="2400" b="1" dirty="0" err="1" smtClean="0"/>
                        <a:t>´s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400" dirty="0" err="1" smtClean="0"/>
                        <a:t>She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b="1" dirty="0" err="1" smtClean="0"/>
                        <a:t>is</a:t>
                      </a:r>
                      <a:r>
                        <a:rPr lang="es-MX" sz="2400" dirty="0" smtClean="0"/>
                        <a:t>  </a:t>
                      </a:r>
                      <a:r>
                        <a:rPr lang="es-MX" sz="2400" b="1" dirty="0" err="1" smtClean="0"/>
                        <a:t>not</a:t>
                      </a:r>
                      <a:r>
                        <a:rPr lang="es-MX" sz="2400" b="1" dirty="0" smtClean="0"/>
                        <a:t> 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pPr algn="l"/>
                      <a:r>
                        <a:rPr lang="es-MX" sz="2400" dirty="0" err="1" smtClean="0"/>
                        <a:t>She</a:t>
                      </a:r>
                      <a:r>
                        <a:rPr lang="es-MX" sz="2400" b="1" dirty="0" err="1" smtClean="0"/>
                        <a:t>´s</a:t>
                      </a:r>
                      <a:r>
                        <a:rPr lang="es-MX" sz="2400" b="1" dirty="0" smtClean="0"/>
                        <a:t>  </a:t>
                      </a:r>
                      <a:r>
                        <a:rPr lang="es-MX" sz="2400" b="1" dirty="0" err="1" smtClean="0"/>
                        <a:t>not</a:t>
                      </a:r>
                      <a:r>
                        <a:rPr lang="es-MX" sz="2400" b="1" dirty="0" smtClean="0"/>
                        <a:t> 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0954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                  He </a:t>
                      </a:r>
                      <a:r>
                        <a:rPr lang="es-MX" sz="2400" b="1" dirty="0" err="1" smtClean="0"/>
                        <a:t>is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pPr algn="ctr"/>
                      <a:r>
                        <a:rPr lang="es-MX" sz="2400" baseline="0" dirty="0" smtClean="0"/>
                        <a:t>                 </a:t>
                      </a:r>
                      <a:r>
                        <a:rPr lang="es-MX" sz="2400" baseline="0" dirty="0" err="1" smtClean="0"/>
                        <a:t>H</a:t>
                      </a:r>
                      <a:r>
                        <a:rPr lang="es-MX" sz="2400" dirty="0" err="1" smtClean="0"/>
                        <a:t>e</a:t>
                      </a:r>
                      <a:r>
                        <a:rPr lang="es-MX" sz="2400" b="1" dirty="0" err="1" smtClean="0"/>
                        <a:t>´s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pPr algn="r"/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/>
                        <a:t>              He </a:t>
                      </a:r>
                      <a:r>
                        <a:rPr lang="es-MX" sz="2400" b="1" dirty="0" err="1" smtClean="0"/>
                        <a:t>is</a:t>
                      </a:r>
                      <a:r>
                        <a:rPr lang="es-MX" sz="2400" dirty="0" smtClean="0"/>
                        <a:t>  </a:t>
                      </a:r>
                      <a:r>
                        <a:rPr lang="es-MX" sz="2400" dirty="0" err="1" smtClean="0"/>
                        <a:t>not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 smtClean="0"/>
                    </a:p>
                    <a:p>
                      <a:pPr algn="ctr"/>
                      <a:r>
                        <a:rPr lang="es-MX" sz="2400" baseline="0" dirty="0" smtClean="0"/>
                        <a:t>            </a:t>
                      </a:r>
                      <a:r>
                        <a:rPr lang="es-MX" sz="2400" baseline="0" dirty="0" err="1" smtClean="0"/>
                        <a:t>H</a:t>
                      </a:r>
                      <a:r>
                        <a:rPr lang="es-MX" sz="2400" dirty="0" err="1" smtClean="0"/>
                        <a:t>e</a:t>
                      </a:r>
                      <a:r>
                        <a:rPr lang="es-MX" sz="2400" b="1" dirty="0" err="1" smtClean="0"/>
                        <a:t>´s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b="1" dirty="0" err="1" smtClean="0"/>
                        <a:t>not</a:t>
                      </a:r>
                      <a:r>
                        <a:rPr lang="es-MX" sz="2400" b="1" dirty="0" smtClean="0"/>
                        <a:t> </a:t>
                      </a:r>
                      <a:r>
                        <a:rPr lang="es-MX" sz="2400" dirty="0" err="1" smtClean="0"/>
                        <a:t>wear</a:t>
                      </a:r>
                      <a:r>
                        <a:rPr lang="es-MX" sz="2400" b="1" dirty="0" err="1" smtClean="0"/>
                        <a:t>ing</a:t>
                      </a:r>
                      <a:r>
                        <a:rPr lang="es-MX" sz="2400" dirty="0" smtClean="0"/>
                        <a:t> </a:t>
                      </a:r>
                      <a:r>
                        <a:rPr lang="es-MX" sz="2400" dirty="0" err="1" smtClean="0"/>
                        <a:t>uniform</a:t>
                      </a:r>
                      <a:endParaRPr lang="es-MX" sz="2400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909544">
                <a:tc>
                  <a:txBody>
                    <a:bodyPr/>
                    <a:lstStyle/>
                    <a:p>
                      <a:pPr algn="l"/>
                      <a:r>
                        <a:rPr lang="es-MX" sz="2000" dirty="0" err="1" smtClean="0"/>
                        <a:t>They</a:t>
                      </a:r>
                      <a:r>
                        <a:rPr lang="es-MX" sz="2000" dirty="0" smtClean="0"/>
                        <a:t>  </a:t>
                      </a:r>
                      <a:r>
                        <a:rPr lang="es-MX" sz="2000" b="1" dirty="0" smtClean="0"/>
                        <a:t>are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wear</a:t>
                      </a:r>
                      <a:r>
                        <a:rPr lang="es-MX" sz="2000" b="1" dirty="0" err="1" smtClean="0"/>
                        <a:t>ing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uniform</a:t>
                      </a:r>
                      <a:endParaRPr lang="es-MX" sz="2000" dirty="0" smtClean="0"/>
                    </a:p>
                    <a:p>
                      <a:pPr algn="l"/>
                      <a:r>
                        <a:rPr lang="es-MX" sz="2000" b="0" dirty="0" err="1" smtClean="0"/>
                        <a:t>They</a:t>
                      </a:r>
                      <a:r>
                        <a:rPr lang="es-MX" sz="2000" b="1" dirty="0" err="1" smtClean="0"/>
                        <a:t>´re</a:t>
                      </a:r>
                      <a:r>
                        <a:rPr lang="es-MX" sz="2000" b="1" dirty="0" smtClean="0"/>
                        <a:t> </a:t>
                      </a:r>
                      <a:r>
                        <a:rPr lang="es-MX" sz="2000" dirty="0" err="1" smtClean="0"/>
                        <a:t>wear</a:t>
                      </a:r>
                      <a:r>
                        <a:rPr lang="es-MX" sz="2000" b="1" dirty="0" err="1" smtClean="0"/>
                        <a:t>ing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uniform</a:t>
                      </a:r>
                      <a:endParaRPr lang="es-MX" sz="2000" dirty="0" smtClean="0"/>
                    </a:p>
                    <a:p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s-MX" sz="2000" dirty="0" err="1" smtClean="0"/>
                        <a:t>They</a:t>
                      </a:r>
                      <a:r>
                        <a:rPr lang="es-MX" sz="2000" dirty="0" smtClean="0"/>
                        <a:t>  </a:t>
                      </a:r>
                      <a:r>
                        <a:rPr lang="es-MX" sz="2000" b="1" dirty="0" smtClean="0"/>
                        <a:t>are </a:t>
                      </a:r>
                      <a:r>
                        <a:rPr lang="es-MX" sz="2000" b="1" dirty="0" err="1" smtClean="0"/>
                        <a:t>not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wear</a:t>
                      </a:r>
                      <a:r>
                        <a:rPr lang="es-MX" sz="2000" b="1" dirty="0" err="1" smtClean="0"/>
                        <a:t>ing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uniform</a:t>
                      </a:r>
                      <a:endParaRPr lang="es-MX" sz="2000" dirty="0" smtClean="0"/>
                    </a:p>
                    <a:p>
                      <a:pPr algn="l"/>
                      <a:r>
                        <a:rPr lang="es-MX" sz="2000" b="0" dirty="0" err="1" smtClean="0"/>
                        <a:t>They</a:t>
                      </a:r>
                      <a:r>
                        <a:rPr lang="es-MX" sz="2000" b="1" dirty="0" err="1" smtClean="0"/>
                        <a:t>´re</a:t>
                      </a:r>
                      <a:r>
                        <a:rPr lang="es-MX" sz="2000" b="1" dirty="0" smtClean="0"/>
                        <a:t> </a:t>
                      </a:r>
                      <a:r>
                        <a:rPr lang="es-MX" sz="2000" b="1" dirty="0" err="1" smtClean="0"/>
                        <a:t>not</a:t>
                      </a:r>
                      <a:r>
                        <a:rPr lang="es-MX" sz="2000" b="1" dirty="0" smtClean="0"/>
                        <a:t> </a:t>
                      </a:r>
                      <a:r>
                        <a:rPr lang="es-MX" sz="2000" dirty="0" err="1" smtClean="0"/>
                        <a:t>wear</a:t>
                      </a:r>
                      <a:r>
                        <a:rPr lang="es-MX" sz="2000" b="1" dirty="0" err="1" smtClean="0"/>
                        <a:t>ing</a:t>
                      </a:r>
                      <a:r>
                        <a:rPr lang="es-MX" sz="2000" dirty="0" smtClean="0"/>
                        <a:t> </a:t>
                      </a:r>
                      <a:r>
                        <a:rPr lang="es-MX" sz="2000" dirty="0" err="1" smtClean="0"/>
                        <a:t>uniform</a:t>
                      </a:r>
                      <a:endParaRPr lang="es-MX" sz="2000" dirty="0" smtClean="0"/>
                    </a:p>
                    <a:p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8" name="Picture 6" descr="Uniform | Lord Lawson of Beamish Academy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50" t="5351" r="48396" b="1806"/>
          <a:stretch/>
        </p:blipFill>
        <p:spPr bwMode="auto">
          <a:xfrm flipH="1">
            <a:off x="3641677" y="1014412"/>
            <a:ext cx="857250" cy="193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Uniform | Lord Lawson of Beamish Academy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233" t="3958" r="26129" b="2734"/>
          <a:stretch/>
        </p:blipFill>
        <p:spPr bwMode="auto">
          <a:xfrm flipH="1">
            <a:off x="576985" y="2950785"/>
            <a:ext cx="746989" cy="2021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Do Your Kids Wear What They Want? – amotherworld"/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196" t="16347" r="37177" b="70"/>
          <a:stretch/>
        </p:blipFill>
        <p:spPr bwMode="auto">
          <a:xfrm flipH="1">
            <a:off x="7829459" y="838200"/>
            <a:ext cx="914489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THE ENGLISH CLASSROOM BY MªJOSE MUELA: noviembre 2017"/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806"/>
          <a:stretch/>
        </p:blipFill>
        <p:spPr bwMode="auto">
          <a:xfrm>
            <a:off x="7521481" y="4851917"/>
            <a:ext cx="1530443" cy="202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0" descr="Sixth Form School Uniform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9703" y="4851917"/>
            <a:ext cx="1907021" cy="1907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uerpo completo del muchacho del estudiante con la mochila y los vidrios  que dan un pulgar para arriba. de vuelta a la escuela | Foto Premium"/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63344"/>
            <a:ext cx="1364259" cy="2042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458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4292544"/>
              </p:ext>
            </p:extLst>
          </p:nvPr>
        </p:nvGraphicFramePr>
        <p:xfrm>
          <a:off x="220716" y="1056289"/>
          <a:ext cx="8607974" cy="53129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03987"/>
                <a:gridCol w="4303987"/>
              </a:tblGrid>
              <a:tr h="758997"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(+) AFFIRMATIVE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(-) NEGATIVE STATEMENTS</a:t>
                      </a:r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students</a:t>
                      </a:r>
                      <a:r>
                        <a:rPr lang="es-MX" dirty="0" smtClean="0"/>
                        <a:t> </a:t>
                      </a:r>
                      <a:r>
                        <a:rPr lang="es-MX" baseline="0" dirty="0" smtClean="0"/>
                        <a:t>are </a:t>
                      </a:r>
                      <a:r>
                        <a:rPr lang="es-MX" baseline="0" dirty="0" err="1" smtClean="0"/>
                        <a:t>wearing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aseline="0" dirty="0" err="1" smtClean="0"/>
                        <a:t>uniforms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dirty="0" err="1" smtClean="0"/>
                        <a:t>The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students</a:t>
                      </a:r>
                      <a:r>
                        <a:rPr lang="es-MX" dirty="0" smtClean="0"/>
                        <a:t> </a:t>
                      </a:r>
                      <a:r>
                        <a:rPr lang="es-MX" baseline="0" dirty="0" smtClean="0"/>
                        <a:t>are  </a:t>
                      </a:r>
                      <a:r>
                        <a:rPr lang="es-MX" sz="2000" baseline="0" dirty="0" err="1" smtClean="0"/>
                        <a:t>not</a:t>
                      </a:r>
                      <a:r>
                        <a:rPr lang="es-MX" sz="2000" baseline="0" dirty="0" smtClean="0"/>
                        <a:t> </a:t>
                      </a:r>
                      <a:r>
                        <a:rPr lang="es-MX" baseline="0" dirty="0" err="1" smtClean="0"/>
                        <a:t>wearing</a:t>
                      </a:r>
                      <a:r>
                        <a:rPr lang="es-MX" baseline="0" dirty="0" smtClean="0"/>
                        <a:t>  </a:t>
                      </a:r>
                      <a:r>
                        <a:rPr lang="es-MX" baseline="0" dirty="0" err="1" smtClean="0"/>
                        <a:t>uniforms</a:t>
                      </a:r>
                      <a:endParaRPr lang="es-MX" dirty="0" smtClean="0"/>
                    </a:p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err="1" smtClean="0"/>
                        <a:t>´s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not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swowing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I´m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wearing</a:t>
                      </a:r>
                      <a:r>
                        <a:rPr lang="es-MX" dirty="0" smtClean="0"/>
                        <a:t> Winter </a:t>
                      </a:r>
                      <a:r>
                        <a:rPr lang="es-MX" dirty="0" err="1" smtClean="0"/>
                        <a:t>clothes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David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is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not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wearing</a:t>
                      </a:r>
                      <a:r>
                        <a:rPr lang="es-MX" baseline="0" dirty="0" smtClean="0"/>
                        <a:t> a </a:t>
                      </a:r>
                      <a:r>
                        <a:rPr lang="es-MX" baseline="0" dirty="0" err="1" smtClean="0"/>
                        <a:t>cap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It´s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raining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758997"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smtClean="0"/>
                        <a:t>Sandy </a:t>
                      </a:r>
                      <a:r>
                        <a:rPr lang="es-MX" dirty="0" err="1" smtClean="0"/>
                        <a:t>is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not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wearing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boots</a:t>
                      </a:r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CuadroTexto 3"/>
          <p:cNvSpPr txBox="1"/>
          <p:nvPr/>
        </p:nvSpPr>
        <p:spPr>
          <a:xfrm>
            <a:off x="0" y="-63064"/>
            <a:ext cx="256025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800" b="1" dirty="0" err="1" smtClean="0">
                <a:solidFill>
                  <a:srgbClr val="FFC000"/>
                </a:solidFill>
              </a:rPr>
              <a:t>Writing</a:t>
            </a:r>
            <a:r>
              <a:rPr lang="es-MX" sz="2800" b="1" dirty="0" smtClean="0">
                <a:solidFill>
                  <a:srgbClr val="FFC000"/>
                </a:solidFill>
              </a:rPr>
              <a:t> </a:t>
            </a:r>
            <a:r>
              <a:rPr lang="es-MX" sz="2800" b="1" dirty="0" err="1" smtClean="0">
                <a:solidFill>
                  <a:srgbClr val="FFC000"/>
                </a:solidFill>
              </a:rPr>
              <a:t>practice</a:t>
            </a:r>
            <a:endParaRPr lang="es-MX" sz="2800" b="1" dirty="0">
              <a:solidFill>
                <a:srgbClr val="FFC000"/>
              </a:solidFill>
            </a:endParaRPr>
          </a:p>
        </p:txBody>
      </p:sp>
      <p:cxnSp>
        <p:nvCxnSpPr>
          <p:cNvPr id="6" name="Conector recto 5"/>
          <p:cNvCxnSpPr/>
          <p:nvPr/>
        </p:nvCxnSpPr>
        <p:spPr>
          <a:xfrm>
            <a:off x="0" y="461665"/>
            <a:ext cx="9144000" cy="0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/>
          <p:cNvSpPr txBox="1"/>
          <p:nvPr/>
        </p:nvSpPr>
        <p:spPr>
          <a:xfrm>
            <a:off x="1" y="460155"/>
            <a:ext cx="9144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Change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affirmative</a:t>
            </a:r>
            <a:r>
              <a:rPr lang="es-MX" sz="1600" dirty="0" smtClean="0"/>
              <a:t> </a:t>
            </a:r>
            <a:r>
              <a:rPr lang="es-MX" sz="1600" dirty="0" err="1" smtClean="0"/>
              <a:t>sentences</a:t>
            </a:r>
            <a:r>
              <a:rPr lang="es-MX" sz="1600" dirty="0" smtClean="0"/>
              <a:t> in </a:t>
            </a:r>
            <a:r>
              <a:rPr lang="es-MX" sz="1600" dirty="0" err="1" smtClean="0"/>
              <a:t>to</a:t>
            </a:r>
            <a:r>
              <a:rPr lang="es-MX" sz="1600" dirty="0" smtClean="0"/>
              <a:t> </a:t>
            </a:r>
            <a:r>
              <a:rPr lang="es-MX" sz="1600" dirty="0" err="1" smtClean="0"/>
              <a:t>negative</a:t>
            </a:r>
            <a:r>
              <a:rPr lang="es-MX" sz="1600" dirty="0" smtClean="0"/>
              <a:t> </a:t>
            </a:r>
            <a:r>
              <a:rPr lang="es-MX" sz="1600" dirty="0" err="1" smtClean="0"/>
              <a:t>sentences</a:t>
            </a:r>
            <a:r>
              <a:rPr lang="es-MX" sz="1600" dirty="0" smtClean="0"/>
              <a:t>, </a:t>
            </a:r>
            <a:r>
              <a:rPr lang="es-MX" sz="1600" dirty="0" err="1" smtClean="0"/>
              <a:t>Change</a:t>
            </a:r>
            <a:r>
              <a:rPr lang="es-MX" sz="1600" dirty="0" smtClean="0"/>
              <a:t> </a:t>
            </a:r>
            <a:r>
              <a:rPr lang="es-MX" sz="1600" dirty="0" err="1" smtClean="0"/>
              <a:t>the</a:t>
            </a:r>
            <a:r>
              <a:rPr lang="es-MX" sz="1600" dirty="0" smtClean="0"/>
              <a:t> </a:t>
            </a:r>
            <a:r>
              <a:rPr lang="es-MX" sz="1600" dirty="0" err="1" smtClean="0"/>
              <a:t>negative</a:t>
            </a:r>
            <a:r>
              <a:rPr lang="es-MX" sz="1600" dirty="0" smtClean="0"/>
              <a:t> </a:t>
            </a:r>
            <a:r>
              <a:rPr lang="es-MX" sz="1600" dirty="0" err="1" smtClean="0"/>
              <a:t>sentences</a:t>
            </a:r>
            <a:r>
              <a:rPr lang="es-MX" sz="1600" dirty="0" smtClean="0"/>
              <a:t> in </a:t>
            </a:r>
            <a:r>
              <a:rPr lang="es-MX" sz="1600" dirty="0" err="1" smtClean="0"/>
              <a:t>to</a:t>
            </a:r>
            <a:r>
              <a:rPr lang="es-MX" sz="1600" dirty="0" smtClean="0"/>
              <a:t> </a:t>
            </a:r>
            <a:r>
              <a:rPr lang="es-MX" sz="1600" dirty="0" err="1" smtClean="0"/>
              <a:t>affirmative</a:t>
            </a:r>
            <a:r>
              <a:rPr lang="es-MX" sz="1600" dirty="0" smtClean="0"/>
              <a:t> </a:t>
            </a:r>
            <a:r>
              <a:rPr lang="es-MX" sz="1600" dirty="0" err="1" smtClean="0"/>
              <a:t>sentences</a:t>
            </a:r>
            <a:r>
              <a:rPr lang="es-MX" sz="1600" dirty="0" smtClean="0"/>
              <a:t>  </a:t>
            </a:r>
            <a:r>
              <a:rPr lang="es-MX" sz="1200" dirty="0"/>
              <a:t>cambia las oraciones positivas a negativas y viceversa</a:t>
            </a:r>
          </a:p>
          <a:p>
            <a:endParaRPr lang="es-MX" sz="1600" dirty="0"/>
          </a:p>
        </p:txBody>
      </p:sp>
    </p:spTree>
    <p:extLst>
      <p:ext uri="{BB962C8B-B14F-4D97-AF65-F5344CB8AC3E}">
        <p14:creationId xmlns:p14="http://schemas.microsoft.com/office/powerpoint/2010/main" val="109221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Unidad 5 - MISS AVILA'S CLAS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64" r="18221" b="8411"/>
          <a:stretch/>
        </p:blipFill>
        <p:spPr bwMode="auto">
          <a:xfrm>
            <a:off x="252250" y="737202"/>
            <a:ext cx="8403019" cy="3740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157652" y="78827"/>
            <a:ext cx="64225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dirty="0" err="1" smtClean="0"/>
              <a:t>Correct</a:t>
            </a:r>
            <a:r>
              <a:rPr lang="es-MX" sz="2400" dirty="0" smtClean="0"/>
              <a:t> </a:t>
            </a:r>
            <a:r>
              <a:rPr lang="es-MX" sz="2400" dirty="0" err="1" smtClean="0"/>
              <a:t>the</a:t>
            </a:r>
            <a:r>
              <a:rPr lang="es-MX" sz="2400" dirty="0" smtClean="0"/>
              <a:t> false </a:t>
            </a:r>
            <a:r>
              <a:rPr lang="es-MX" sz="2400" dirty="0" err="1" smtClean="0"/>
              <a:t>statements</a:t>
            </a:r>
            <a:r>
              <a:rPr lang="es-MX" sz="2400" dirty="0" smtClean="0"/>
              <a:t>, </a:t>
            </a:r>
            <a:r>
              <a:rPr lang="es-MX" dirty="0" smtClean="0"/>
              <a:t>corrige las oraciones falsas</a:t>
            </a:r>
            <a:r>
              <a:rPr lang="es-MX" sz="2400" dirty="0" smtClean="0"/>
              <a:t>.</a:t>
            </a:r>
            <a:endParaRPr lang="es-MX" sz="2400" dirty="0"/>
          </a:p>
        </p:txBody>
      </p:sp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236891"/>
              </p:ext>
            </p:extLst>
          </p:nvPr>
        </p:nvGraphicFramePr>
        <p:xfrm>
          <a:off x="320913" y="4674117"/>
          <a:ext cx="869696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94797"/>
                <a:gridCol w="5502165"/>
              </a:tblGrid>
              <a:tr h="370840">
                <a:tc>
                  <a:txBody>
                    <a:bodyPr/>
                    <a:lstStyle/>
                    <a:p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endParaRPr lang="es-MX" sz="16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She´s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not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boots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she´s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high</a:t>
                      </a:r>
                      <a:r>
                        <a:rPr lang="es-MX" sz="1600" b="0" dirty="0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="0" dirty="0" err="1" smtClean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heels</a:t>
                      </a:r>
                      <a:endParaRPr lang="es-MX" sz="1600" b="0" dirty="0" smtClean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Chris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blue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jeans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Jenny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red</a:t>
                      </a:r>
                      <a:r>
                        <a:rPr lang="es-MX" sz="16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baseline="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dress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Tom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shorts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Susan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6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wearing</a:t>
                      </a:r>
                      <a:r>
                        <a:rPr lang="es-MX" sz="16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a sweater</a:t>
                      </a:r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sz="1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14361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3959248"/>
              </p:ext>
            </p:extLst>
          </p:nvPr>
        </p:nvGraphicFramePr>
        <p:xfrm>
          <a:off x="92510" y="1068116"/>
          <a:ext cx="8988426" cy="56847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96142"/>
                <a:gridCol w="2996142"/>
                <a:gridCol w="2996142"/>
              </a:tblGrid>
              <a:tr h="824116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AND</a:t>
                      </a:r>
                    </a:p>
                    <a:p>
                      <a:pPr algn="ctr"/>
                      <a:r>
                        <a:rPr lang="es-MX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similar ideas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ideas similares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BUT</a:t>
                      </a:r>
                    </a:p>
                    <a:p>
                      <a:pPr algn="ctr"/>
                      <a:r>
                        <a:rPr lang="es-MX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To</a:t>
                      </a:r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opposite</a:t>
                      </a:r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ideas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ideas opuestas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SO</a:t>
                      </a:r>
                    </a:p>
                    <a:p>
                      <a:pPr algn="ctr"/>
                      <a:r>
                        <a:rPr lang="es-MX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A</a:t>
                      </a:r>
                      <a:r>
                        <a:rPr lang="es-MX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es-MX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connect</a:t>
                      </a:r>
                      <a:r>
                        <a:rPr lang="es-MX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cause and </a:t>
                      </a:r>
                      <a:r>
                        <a:rPr lang="es-MX" baseline="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effect</a:t>
                      </a:r>
                      <a:endParaRPr lang="es-MX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s-MX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Para conectar causa y efecto</a:t>
                      </a:r>
                    </a:p>
                    <a:p>
                      <a:pPr algn="ctr"/>
                      <a:endParaRPr lang="es-MX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</a:tr>
              <a:tr h="3267396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s-MX"/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  <a:tr h="1198179"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It´s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hot</a:t>
                      </a:r>
                      <a:r>
                        <a:rPr lang="es-MX" dirty="0" smtClean="0"/>
                        <a:t> </a:t>
                      </a:r>
                      <a:r>
                        <a:rPr lang="es-MX" sz="2400" b="1" dirty="0" smtClean="0"/>
                        <a:t>and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sunny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 smtClean="0"/>
                        <a:t>It´s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hot</a:t>
                      </a:r>
                      <a:r>
                        <a:rPr lang="es-MX" dirty="0" smtClean="0"/>
                        <a:t> </a:t>
                      </a:r>
                      <a:r>
                        <a:rPr lang="es-MX" sz="2400" b="1" dirty="0" err="1" smtClean="0"/>
                        <a:t>but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she´s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not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wearing</a:t>
                      </a:r>
                      <a:r>
                        <a:rPr lang="es-MX" baseline="0" dirty="0" smtClean="0"/>
                        <a:t> a </a:t>
                      </a:r>
                      <a:r>
                        <a:rPr lang="es-MX" baseline="0" dirty="0" err="1" smtClean="0"/>
                        <a:t>hat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It´s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hot</a:t>
                      </a:r>
                      <a:r>
                        <a:rPr lang="es-MX" sz="2800" b="1" dirty="0" smtClean="0"/>
                        <a:t> so </a:t>
                      </a:r>
                      <a:r>
                        <a:rPr lang="es-MX" dirty="0" err="1" smtClean="0"/>
                        <a:t>they</a:t>
                      </a:r>
                      <a:r>
                        <a:rPr lang="es-MX" dirty="0" smtClean="0"/>
                        <a:t> are </a:t>
                      </a:r>
                      <a:r>
                        <a:rPr lang="es-MX" dirty="0" err="1" smtClean="0"/>
                        <a:t>wearing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swimsuits</a:t>
                      </a:r>
                      <a:endParaRPr lang="es-MX" dirty="0"/>
                    </a:p>
                  </a:txBody>
                  <a:tcPr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0" y="0"/>
            <a:ext cx="9144000" cy="40011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 “USE OF CONECTORS”</a:t>
            </a:r>
            <a:endParaRPr lang="es-MX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/>
          <p:cNvSpPr txBox="1"/>
          <p:nvPr/>
        </p:nvSpPr>
        <p:spPr>
          <a:xfrm>
            <a:off x="15766" y="440840"/>
            <a:ext cx="54112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Conjuctions</a:t>
            </a:r>
            <a:r>
              <a:rPr lang="es-MX" dirty="0" smtClean="0"/>
              <a:t> are </a:t>
            </a:r>
            <a:r>
              <a:rPr lang="es-MX" dirty="0" err="1" smtClean="0"/>
              <a:t>used</a:t>
            </a:r>
            <a:r>
              <a:rPr lang="es-MX" dirty="0" smtClean="0"/>
              <a:t> </a:t>
            </a:r>
            <a:r>
              <a:rPr lang="es-MX" dirty="0" err="1" smtClean="0"/>
              <a:t>to</a:t>
            </a:r>
            <a:r>
              <a:rPr lang="es-MX" dirty="0" smtClean="0"/>
              <a:t> </a:t>
            </a:r>
            <a:r>
              <a:rPr lang="es-MX" dirty="0" err="1" smtClean="0"/>
              <a:t>join</a:t>
            </a:r>
            <a:r>
              <a:rPr lang="es-MX" dirty="0" smtClean="0"/>
              <a:t> </a:t>
            </a:r>
            <a:r>
              <a:rPr lang="es-MX" dirty="0" err="1" smtClean="0"/>
              <a:t>words</a:t>
            </a:r>
            <a:r>
              <a:rPr lang="es-MX" dirty="0" smtClean="0"/>
              <a:t>, </a:t>
            </a:r>
            <a:r>
              <a:rPr lang="es-MX" dirty="0" err="1" smtClean="0"/>
              <a:t>phrases</a:t>
            </a:r>
            <a:r>
              <a:rPr lang="es-MX" dirty="0" smtClean="0"/>
              <a:t> </a:t>
            </a:r>
            <a:r>
              <a:rPr lang="es-MX" dirty="0" err="1" smtClean="0"/>
              <a:t>or</a:t>
            </a:r>
            <a:r>
              <a:rPr lang="es-MX" dirty="0" smtClean="0"/>
              <a:t>  </a:t>
            </a:r>
            <a:r>
              <a:rPr lang="es-MX" dirty="0" err="1" smtClean="0"/>
              <a:t>clauses</a:t>
            </a:r>
            <a:r>
              <a:rPr lang="es-MX" dirty="0"/>
              <a:t>. </a:t>
            </a:r>
            <a:endParaRPr lang="es-MX" dirty="0" smtClean="0"/>
          </a:p>
          <a:p>
            <a:r>
              <a:rPr lang="es-MX" sz="1400" dirty="0" smtClean="0"/>
              <a:t>Las </a:t>
            </a:r>
            <a:r>
              <a:rPr lang="es-MX" sz="1400" dirty="0"/>
              <a:t>conjunciones se utilizan para unir palabras, frases o cláusulas</a:t>
            </a:r>
            <a:r>
              <a:rPr lang="es-MX" dirty="0"/>
              <a:t>.</a:t>
            </a:r>
          </a:p>
        </p:txBody>
      </p:sp>
      <p:pic>
        <p:nvPicPr>
          <p:cNvPr id="1038" name="Picture 14" descr="Dont let toothache ruin your holiday - Brucegate Dental Practic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19" y="2538254"/>
            <a:ext cx="2758965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Recomendaciones para estar hidratado en tiempos de calor | Metropoliros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085" y="2538255"/>
            <a:ext cx="2745280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Diversión de verano para VIKs (Niños Muy Importantes)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93" r="29199"/>
          <a:stretch/>
        </p:blipFill>
        <p:spPr bwMode="auto">
          <a:xfrm>
            <a:off x="6241066" y="2538254"/>
            <a:ext cx="2711669" cy="2664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078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/>
          <p:cNvSpPr txBox="1"/>
          <p:nvPr/>
        </p:nvSpPr>
        <p:spPr>
          <a:xfrm>
            <a:off x="4485290" y="779019"/>
            <a:ext cx="44064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_____</a:t>
            </a:r>
          </a:p>
          <a:p>
            <a:pPr>
              <a:lnSpc>
                <a:spcPct val="150000"/>
              </a:lnSpc>
            </a:pP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sunny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hot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es-MX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____ </a:t>
            </a:r>
            <a:r>
              <a:rPr lang="es-MX" sz="3000" dirty="0" err="1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cap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_____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sunglasses</a:t>
            </a:r>
            <a:endParaRPr lang="es-MX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194" name="Picture 2" descr="Kids On Beach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683"/>
          <a:stretch/>
        </p:blipFill>
        <p:spPr bwMode="auto">
          <a:xfrm>
            <a:off x="218637" y="549106"/>
            <a:ext cx="3943460" cy="3171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uadroTexto 6"/>
          <p:cNvSpPr txBox="1"/>
          <p:nvPr/>
        </p:nvSpPr>
        <p:spPr>
          <a:xfrm>
            <a:off x="4485290" y="3846800"/>
            <a:ext cx="465871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spring</a:t>
            </a:r>
            <a:endParaRPr lang="es-MX" sz="3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warm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 ___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raining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. ___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She´s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wearing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boots</a:t>
            </a:r>
            <a:r>
              <a:rPr lang="es-MX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___ a </a:t>
            </a:r>
            <a:r>
              <a:rPr lang="es-MX" sz="3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raincoat</a:t>
            </a:r>
            <a:r>
              <a:rPr lang="es-MX" sz="3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8" name="Picture 6" descr="Rainy Day Fun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53" t="2446" r="11055" b="253"/>
          <a:stretch/>
        </p:blipFill>
        <p:spPr bwMode="auto">
          <a:xfrm>
            <a:off x="218638" y="3846800"/>
            <a:ext cx="3943460" cy="2979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Conector recto 8"/>
          <p:cNvCxnSpPr/>
          <p:nvPr/>
        </p:nvCxnSpPr>
        <p:spPr>
          <a:xfrm flipV="1">
            <a:off x="0" y="3771378"/>
            <a:ext cx="9144000" cy="2761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uadroTexto 1"/>
          <p:cNvSpPr txBox="1"/>
          <p:nvPr/>
        </p:nvSpPr>
        <p:spPr>
          <a:xfrm>
            <a:off x="45211" y="-47304"/>
            <a:ext cx="61672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smtClean="0"/>
              <a:t>Complete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following</a:t>
            </a:r>
            <a:r>
              <a:rPr lang="es-MX" dirty="0" smtClean="0"/>
              <a:t> </a:t>
            </a:r>
            <a:r>
              <a:rPr lang="es-MX" dirty="0" err="1" smtClean="0"/>
              <a:t>sentences</a:t>
            </a:r>
            <a:r>
              <a:rPr lang="es-MX" dirty="0" smtClean="0"/>
              <a:t> </a:t>
            </a:r>
            <a:r>
              <a:rPr lang="es-MX" dirty="0" err="1" smtClean="0"/>
              <a:t>using</a:t>
            </a:r>
            <a:r>
              <a:rPr lang="es-MX" dirty="0" smtClean="0"/>
              <a:t> </a:t>
            </a:r>
            <a:r>
              <a:rPr lang="es-MX" dirty="0" err="1" smtClean="0"/>
              <a:t>connectors</a:t>
            </a:r>
            <a:r>
              <a:rPr lang="es-MX" dirty="0" smtClean="0"/>
              <a:t> and, </a:t>
            </a:r>
            <a:r>
              <a:rPr lang="es-MX" dirty="0" err="1" smtClean="0"/>
              <a:t>but</a:t>
            </a:r>
            <a:r>
              <a:rPr lang="es-MX" dirty="0" smtClean="0"/>
              <a:t>, so</a:t>
            </a:r>
          </a:p>
          <a:p>
            <a:r>
              <a:rPr lang="es-MX" sz="1400" dirty="0" smtClean="0"/>
              <a:t>Completa las siguientes oraciones usando los conectores and, </a:t>
            </a:r>
            <a:r>
              <a:rPr lang="es-MX" sz="1400" dirty="0" err="1" smtClean="0"/>
              <a:t>but</a:t>
            </a:r>
            <a:r>
              <a:rPr lang="es-MX" sz="1400" dirty="0" smtClean="0"/>
              <a:t>, so</a:t>
            </a:r>
            <a:endParaRPr lang="es-MX" sz="1400" dirty="0"/>
          </a:p>
        </p:txBody>
      </p:sp>
    </p:spTree>
    <p:extLst>
      <p:ext uri="{BB962C8B-B14F-4D97-AF65-F5344CB8AC3E}">
        <p14:creationId xmlns:p14="http://schemas.microsoft.com/office/powerpoint/2010/main" val="222109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465</TotalTime>
  <Words>452</Words>
  <Application>Microsoft Office PowerPoint</Application>
  <PresentationFormat>Carta (216 x 279 mm)</PresentationFormat>
  <Paragraphs>83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ENEP</dc:creator>
  <cp:lastModifiedBy>ENEP</cp:lastModifiedBy>
  <cp:revision>28</cp:revision>
  <dcterms:created xsi:type="dcterms:W3CDTF">2020-11-11T22:32:23Z</dcterms:created>
  <dcterms:modified xsi:type="dcterms:W3CDTF">2020-11-13T19:34:05Z</dcterms:modified>
</cp:coreProperties>
</file>