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06" r:id="rId2"/>
    <p:sldId id="256" r:id="rId3"/>
    <p:sldId id="298" r:id="rId4"/>
    <p:sldId id="297" r:id="rId5"/>
    <p:sldId id="285" r:id="rId6"/>
    <p:sldId id="307" r:id="rId7"/>
    <p:sldId id="272" r:id="rId8"/>
    <p:sldId id="257" r:id="rId9"/>
    <p:sldId id="258" r:id="rId10"/>
    <p:sldId id="281" r:id="rId11"/>
    <p:sldId id="282" r:id="rId12"/>
    <p:sldId id="283" r:id="rId13"/>
    <p:sldId id="284" r:id="rId14"/>
    <p:sldId id="308" r:id="rId15"/>
    <p:sldId id="287" r:id="rId16"/>
    <p:sldId id="301" r:id="rId17"/>
    <p:sldId id="299" r:id="rId18"/>
    <p:sldId id="300" r:id="rId19"/>
    <p:sldId id="290" r:id="rId20"/>
    <p:sldId id="303" r:id="rId21"/>
    <p:sldId id="265" r:id="rId22"/>
    <p:sldId id="27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Framework for English course B1.2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E21A0-8AE3-4719-AC77-E7D74C6F4B86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Teacher Maria Elena Meza Aguado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5C3DA-10CE-4FC3-9DD3-D50E6B7007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81069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Framework for English course B1.2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1B251-5219-43D3-8488-8E3EB1A3CFFE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Teacher Maria Elena Meza Aguado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2465B-B14F-4278-8DBD-E7DBF3BDC1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60543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678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3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4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40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22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69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95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23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12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3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DEBC-A12E-497F-96DC-4BE12F868659}" type="datetimeFigureOut">
              <a:rPr lang="es-ES" smtClean="0"/>
              <a:t>05/03/2021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7DA1-35BA-457D-B0F3-6E330B3B22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73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s/cWYCfv1vmMD/1/m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elt.oup.com/teachersclub/courses/teachingadults/?cc=mx&amp;selLanguage=en" TargetMode="External"/><Relationship Id="rId13" Type="http://schemas.openxmlformats.org/officeDocument/2006/relationships/hyperlink" Target="https://www.eslvideo.com/" TargetMode="External"/><Relationship Id="rId18" Type="http://schemas.openxmlformats.org/officeDocument/2006/relationships/hyperlink" Target="http://www.topics-mag.com/" TargetMode="External"/><Relationship Id="rId3" Type="http://schemas.openxmlformats.org/officeDocument/2006/relationships/hyperlink" Target="https://www.teachingenglish.org.uk/teaching-adults" TargetMode="External"/><Relationship Id="rId21" Type="http://schemas.openxmlformats.org/officeDocument/2006/relationships/hyperlink" Target="https://www.tefl.net/" TargetMode="External"/><Relationship Id="rId7" Type="http://schemas.openxmlformats.org/officeDocument/2006/relationships/hyperlink" Target="https://www.pearsonelt.com/professional-development/resources.html" TargetMode="External"/><Relationship Id="rId12" Type="http://schemas.openxmlformats.org/officeDocument/2006/relationships/hyperlink" Target="https://visuwords.com/" TargetMode="External"/><Relationship Id="rId17" Type="http://schemas.openxmlformats.org/officeDocument/2006/relationships/hyperlink" Target="https://www.englishclub.com/" TargetMode="External"/><Relationship Id="rId2" Type="http://schemas.openxmlformats.org/officeDocument/2006/relationships/hyperlink" Target="http://www.bbc.co.uk/learningenglish" TargetMode="External"/><Relationship Id="rId16" Type="http://schemas.openxmlformats.org/officeDocument/2006/relationships/hyperlink" Target="http://intermediatelow.blogspot.com/" TargetMode="External"/><Relationship Id="rId20" Type="http://schemas.openxmlformats.org/officeDocument/2006/relationships/hyperlink" Target="https://dictionary.cambridge.org/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mericanenglish.state.gov/teachers-corner" TargetMode="External"/><Relationship Id="rId11" Type="http://schemas.openxmlformats.org/officeDocument/2006/relationships/hyperlink" Target="https://thedigitalteacher.com/" TargetMode="External"/><Relationship Id="rId5" Type="http://schemas.openxmlformats.org/officeDocument/2006/relationships/hyperlink" Target="https://www.cambridgeenglish.org/learning-english/" TargetMode="External"/><Relationship Id="rId15" Type="http://schemas.openxmlformats.org/officeDocument/2006/relationships/hyperlink" Target="https://www.busuu.com/es" TargetMode="External"/><Relationship Id="rId10" Type="http://schemas.openxmlformats.org/officeDocument/2006/relationships/hyperlink" Target="http://www.onestopenglish.com/" TargetMode="External"/><Relationship Id="rId19" Type="http://schemas.openxmlformats.org/officeDocument/2006/relationships/hyperlink" Target="http://www.readableblog.com/" TargetMode="External"/><Relationship Id="rId4" Type="http://schemas.openxmlformats.org/officeDocument/2006/relationships/hyperlink" Target="https://elt.oup.com/learning_resources/courses/adultlearners/?cc=mx&amp;selLanguage=en" TargetMode="External"/><Relationship Id="rId9" Type="http://schemas.openxmlformats.org/officeDocument/2006/relationships/hyperlink" Target="http://www.bbc.co.uk/worldservice/learningenglish/teach/" TargetMode="External"/><Relationship Id="rId14" Type="http://schemas.openxmlformats.org/officeDocument/2006/relationships/hyperlink" Target="https://es.lyricstraining.com/" TargetMode="External"/><Relationship Id="rId22" Type="http://schemas.openxmlformats.org/officeDocument/2006/relationships/hyperlink" Target="http://www.elllo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Image result for welcome back">
            <a:extLst>
              <a:ext uri="{FF2B5EF4-FFF2-40B4-BE49-F238E27FC236}">
                <a16:creationId xmlns:a16="http://schemas.microsoft.com/office/drawing/2014/main" id="{5F9D5239-3092-46F2-BFC5-0952A44C2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7864"/>
          <a:stretch/>
        </p:blipFill>
        <p:spPr bwMode="auto">
          <a:xfrm>
            <a:off x="321731" y="557189"/>
            <a:ext cx="5668684" cy="529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B4B2B9D-F0B3-49A7-A599-0937C05C6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" b="-1"/>
          <a:stretch/>
        </p:blipFill>
        <p:spPr>
          <a:xfrm>
            <a:off x="5769706" y="1313934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Description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7" t="36085" r="24418" b="31957"/>
          <a:stretch/>
        </p:blipFill>
        <p:spPr bwMode="auto">
          <a:xfrm>
            <a:off x="151391" y="2122101"/>
            <a:ext cx="11898982" cy="420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8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0850" y="365125"/>
            <a:ext cx="10515600" cy="1325563"/>
          </a:xfrm>
        </p:spPr>
        <p:txBody>
          <a:bodyPr/>
          <a:lstStyle/>
          <a:p>
            <a:pPr algn="ctr"/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Competences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degree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profile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developed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by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2" t="37736" r="23490" b="23113"/>
          <a:stretch/>
        </p:blipFill>
        <p:spPr bwMode="auto">
          <a:xfrm>
            <a:off x="319073" y="1708030"/>
            <a:ext cx="11613854" cy="50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0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19575" r="24331" b="35849"/>
          <a:stretch/>
        </p:blipFill>
        <p:spPr bwMode="auto">
          <a:xfrm>
            <a:off x="2156611" y="41962"/>
            <a:ext cx="9688934" cy="482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t="26600" r="24815" b="55424"/>
          <a:stretch/>
        </p:blipFill>
        <p:spPr bwMode="auto">
          <a:xfrm>
            <a:off x="2536169" y="4865298"/>
            <a:ext cx="9245036" cy="19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6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4" t="45283" r="24550" b="15802"/>
          <a:stretch/>
        </p:blipFill>
        <p:spPr bwMode="auto">
          <a:xfrm>
            <a:off x="465819" y="1759793"/>
            <a:ext cx="11410393" cy="502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A92C6A-9EB1-4D8F-A711-0BAE80CC5E28}"/>
              </a:ext>
            </a:extLst>
          </p:cNvPr>
          <p:cNvSpPr txBox="1"/>
          <p:nvPr/>
        </p:nvSpPr>
        <p:spPr>
          <a:xfrm>
            <a:off x="3046686" y="3244334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dirty="0">
                <a:effectLst/>
              </a:rPr>
              <a:t> 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11B2EE-8921-4190-B4EE-C9CDD15ED72A}"/>
              </a:ext>
            </a:extLst>
          </p:cNvPr>
          <p:cNvSpPr txBox="1"/>
          <p:nvPr/>
        </p:nvSpPr>
        <p:spPr>
          <a:xfrm>
            <a:off x="3046686" y="3244334"/>
            <a:ext cx="609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695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76DB1AE-3A60-4386-80C0-A560733E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2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2639" y="104967"/>
            <a:ext cx="10515600" cy="1325563"/>
          </a:xfrm>
        </p:spPr>
        <p:txBody>
          <a:bodyPr/>
          <a:lstStyle/>
          <a:p>
            <a:pPr algn="ctr"/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structure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79111"/>
              </p:ext>
            </p:extLst>
          </p:nvPr>
        </p:nvGraphicFramePr>
        <p:xfrm>
          <a:off x="349374" y="1015299"/>
          <a:ext cx="11583836" cy="5448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2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5975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 UNITS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</a:t>
                      </a:r>
                      <a:r>
                        <a:rPr lang="es-MX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EVIDENCES</a:t>
                      </a:r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196">
                <a:tc>
                  <a:txBody>
                    <a:bodyPr/>
                    <a:lstStyle/>
                    <a:p>
                      <a:pPr algn="ctr"/>
                      <a:r>
                        <a:rPr lang="es-MX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dirty="0"/>
                        <a:t>7. </a:t>
                      </a:r>
                      <a:r>
                        <a:rPr lang="es-MX" dirty="0" err="1"/>
                        <a:t>We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went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dancing</a:t>
                      </a:r>
                      <a:r>
                        <a:rPr lang="es-MX" dirty="0"/>
                        <a:t>!</a:t>
                      </a:r>
                    </a:p>
                    <a:p>
                      <a:pPr marL="0" indent="0">
                        <a:buNone/>
                      </a:pPr>
                      <a:endParaRPr lang="es-MX" dirty="0"/>
                    </a:p>
                    <a:p>
                      <a:pPr marL="0" indent="0">
                        <a:buNone/>
                      </a:pPr>
                      <a:r>
                        <a:rPr lang="es-MX" dirty="0"/>
                        <a:t>8. </a:t>
                      </a:r>
                      <a:r>
                        <a:rPr lang="es-MX" dirty="0" err="1"/>
                        <a:t>How’s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neighborhood</a:t>
                      </a:r>
                      <a:r>
                        <a:rPr lang="es-MX" dirty="0"/>
                        <a:t>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Free-time and </a:t>
                      </a:r>
                      <a:r>
                        <a:rPr lang="es-MX" dirty="0" err="1"/>
                        <a:t>weekend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activities</a:t>
                      </a:r>
                      <a:endParaRPr lang="es-MX" dirty="0"/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/>
                        <a:t>Stores and places in a city; neighborhoods; houses and apartment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“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Wish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perfect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</a:t>
                      </a:r>
                      <a:r>
                        <a:rPr lang="es-MX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196">
                <a:tc>
                  <a:txBody>
                    <a:bodyPr/>
                    <a:lstStyle/>
                    <a:p>
                      <a:pPr algn="ctr"/>
                      <a:r>
                        <a:rPr lang="es-MX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8.What does she look </a:t>
                      </a:r>
                      <a:r>
                        <a:rPr lang="en-US"/>
                        <a:t>like?</a:t>
                      </a:r>
                    </a:p>
                    <a:p>
                      <a:endParaRPr lang="en-US" dirty="0"/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/>
                        <a:t>9.Have you ever been there?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Appearance and dress; clothing and clothing styles; people 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dirty="0" err="1"/>
                        <a:t>Past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experiences</a:t>
                      </a:r>
                      <a:r>
                        <a:rPr lang="es-MX" dirty="0"/>
                        <a:t>; </a:t>
                      </a:r>
                      <a:r>
                        <a:rPr lang="es-MX" dirty="0" err="1"/>
                        <a:t>unusual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activities</a:t>
                      </a:r>
                      <a:r>
                        <a:rPr lang="es-MX" dirty="0"/>
                        <a:t> 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“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?”</a:t>
                      </a:r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 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done?”</a:t>
                      </a:r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196">
                <a:tc>
                  <a:txBody>
                    <a:bodyPr/>
                    <a:lstStyle/>
                    <a:p>
                      <a:pPr algn="ctr"/>
                      <a:r>
                        <a:rPr lang="es-MX" sz="6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 It’s a really nice city.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/>
                        <a:t>11. It’s important to get rest.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Cities</a:t>
                      </a:r>
                      <a:r>
                        <a:rPr lang="es-MX" dirty="0"/>
                        <a:t>; </a:t>
                      </a:r>
                      <a:r>
                        <a:rPr lang="es-MX" dirty="0" err="1"/>
                        <a:t>hometowns</a:t>
                      </a:r>
                      <a:r>
                        <a:rPr lang="es-MX" dirty="0"/>
                        <a:t>; </a:t>
                      </a:r>
                      <a:r>
                        <a:rPr lang="es-MX" dirty="0" err="1"/>
                        <a:t>countries</a:t>
                      </a:r>
                      <a:endParaRPr lang="es-MX" dirty="0"/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/>
                        <a:t>Health problems; medication and remedies; products in a pharmacy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Project: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Grandma’s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advice</a:t>
                      </a:r>
                      <a:r>
                        <a:rPr lang="es-MX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800" r="18574" b="14003"/>
          <a:stretch/>
        </p:blipFill>
        <p:spPr bwMode="auto">
          <a:xfrm>
            <a:off x="349375" y="17252"/>
            <a:ext cx="880336" cy="998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64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F4A97-A311-420A-98A5-9846BA3A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3"/>
            <a:ext cx="10515600" cy="1325563"/>
          </a:xfrm>
        </p:spPr>
        <p:txBody>
          <a:bodyPr/>
          <a:lstStyle/>
          <a:p>
            <a:r>
              <a:rPr lang="es-MX" dirty="0" err="1"/>
              <a:t>Assesment</a:t>
            </a:r>
            <a:r>
              <a:rPr lang="es-MX" dirty="0"/>
              <a:t> </a:t>
            </a:r>
            <a:r>
              <a:rPr lang="es-MX" dirty="0" err="1"/>
              <a:t>Criteria</a:t>
            </a:r>
            <a:endParaRPr lang="es-MX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4EDE4D-8B38-4E74-8F7B-29FEE0CF9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0896" r="30650" b="41814"/>
          <a:stretch/>
        </p:blipFill>
        <p:spPr bwMode="auto">
          <a:xfrm>
            <a:off x="7409811" y="4729657"/>
            <a:ext cx="4466736" cy="18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2B0B32D-937C-45BB-9EBB-DD621296FF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6343" y="660044"/>
            <a:ext cx="609600" cy="6096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9701292-3E34-4862-8031-0B08A83D0E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966" t="33785" r="17242" b="29645"/>
          <a:stretch/>
        </p:blipFill>
        <p:spPr>
          <a:xfrm>
            <a:off x="4193628" y="1627625"/>
            <a:ext cx="7998372" cy="2945634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92B3F854-9F62-409E-83EA-70CE3B4EE339}"/>
              </a:ext>
            </a:extLst>
          </p:cNvPr>
          <p:cNvSpPr/>
          <p:nvPr/>
        </p:nvSpPr>
        <p:spPr>
          <a:xfrm>
            <a:off x="838200" y="1497724"/>
            <a:ext cx="3285796" cy="29456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Attendance (camera on), punctuality, </a:t>
            </a:r>
            <a:r>
              <a:rPr lang="en-US" sz="1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attitude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participation, respect, and classwork.</a:t>
            </a:r>
            <a:endParaRPr lang="en-US" b="0" dirty="0">
              <a:effectLst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033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800" r="18574" b="14003"/>
          <a:stretch/>
        </p:blipFill>
        <p:spPr bwMode="auto">
          <a:xfrm>
            <a:off x="258790" y="-45811"/>
            <a:ext cx="1207699" cy="1500997"/>
          </a:xfrm>
          <a:prstGeom prst="rect">
            <a:avLst/>
          </a:prstGeom>
          <a:noFill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Global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Evaluation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Resultado de imagen para pie chart 50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6" y="1401520"/>
            <a:ext cx="9005976" cy="54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06511" y="2553411"/>
            <a:ext cx="169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932769" y="2635265"/>
            <a:ext cx="169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572007" y="3933650"/>
            <a:ext cx="1949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>
                <a:solidFill>
                  <a:schemeClr val="bg1"/>
                </a:solidFill>
              </a:rPr>
              <a:t>Average</a:t>
            </a:r>
            <a:r>
              <a:rPr lang="es-MX" sz="2800" b="1" dirty="0">
                <a:solidFill>
                  <a:schemeClr val="bg1"/>
                </a:solidFill>
              </a:rPr>
              <a:t> of </a:t>
            </a:r>
            <a:r>
              <a:rPr lang="es-MX" sz="2800" b="1" dirty="0" err="1">
                <a:solidFill>
                  <a:schemeClr val="bg1"/>
                </a:solidFill>
              </a:rPr>
              <a:t>learning</a:t>
            </a:r>
            <a:r>
              <a:rPr lang="es-MX" sz="2800" b="1" dirty="0">
                <a:solidFill>
                  <a:schemeClr val="bg1"/>
                </a:solidFill>
              </a:rPr>
              <a:t> </a:t>
            </a:r>
            <a:r>
              <a:rPr lang="es-MX" sz="2800" b="1" dirty="0" err="1">
                <a:solidFill>
                  <a:schemeClr val="bg1"/>
                </a:solidFill>
              </a:rPr>
              <a:t>units</a:t>
            </a:r>
            <a:r>
              <a:rPr lang="es-MX" sz="2800" b="1" dirty="0">
                <a:solidFill>
                  <a:schemeClr val="bg1"/>
                </a:solidFill>
              </a:rPr>
              <a:t> 1-3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639470" y="4040251"/>
            <a:ext cx="19495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Final </a:t>
            </a:r>
            <a:r>
              <a:rPr lang="es-MX" sz="2800" b="1" dirty="0" err="1">
                <a:solidFill>
                  <a:schemeClr val="bg1"/>
                </a:solidFill>
              </a:rPr>
              <a:t>Evidence</a:t>
            </a:r>
            <a:endParaRPr lang="es-MX" sz="2800" b="1" dirty="0">
              <a:solidFill>
                <a:schemeClr val="bg1"/>
              </a:solidFill>
            </a:endParaRP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(</a:t>
            </a:r>
            <a:r>
              <a:rPr lang="es-MX" sz="2800" b="1" dirty="0" err="1">
                <a:solidFill>
                  <a:schemeClr val="bg1"/>
                </a:solidFill>
              </a:rPr>
              <a:t>Speaking</a:t>
            </a:r>
            <a:r>
              <a:rPr lang="es-MX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55271" y="2001329"/>
            <a:ext cx="38991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>
                <a:solidFill>
                  <a:srgbClr val="FF0000"/>
                </a:solidFill>
              </a:rPr>
              <a:t>NOTE: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case the student fails (5 or lower grade) the Final Evidence, he/she will automatically fail the Global Evaluation. Therefore, he/she will have to take a regularization exam.</a:t>
            </a:r>
            <a:endParaRPr lang="en-US" sz="24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en-US" sz="2400" b="0" dirty="0">
                <a:effectLst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order for the student to have (two) opportunities to regularize his/her status, he/she must attend at least 85% of class hours in the semester.</a:t>
            </a:r>
            <a:endParaRPr lang="en-US" sz="2400" b="0" dirty="0">
              <a:effectLst/>
            </a:endParaRPr>
          </a:p>
          <a:p>
            <a:br>
              <a:rPr lang="en-US" sz="2400" dirty="0"/>
            </a:br>
            <a:endParaRPr lang="es-MX" sz="2400" b="1" dirty="0"/>
          </a:p>
          <a:p>
            <a:pPr algn="just"/>
            <a:endParaRPr lang="es-MX" sz="2000" b="1" dirty="0"/>
          </a:p>
        </p:txBody>
      </p:sp>
      <p:sp>
        <p:nvSpPr>
          <p:cNvPr id="10" name="9 Igual que"/>
          <p:cNvSpPr/>
          <p:nvPr/>
        </p:nvSpPr>
        <p:spPr>
          <a:xfrm>
            <a:off x="9178508" y="3536008"/>
            <a:ext cx="1035170" cy="6422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7172" name="Picture 4" descr="Resultado de imagen para 100%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09" y="3013702"/>
            <a:ext cx="1777049" cy="17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5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NOTA IMPORTANTE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67571" y="1953126"/>
            <a:ext cx="8011885" cy="4485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caso</a:t>
            </a:r>
            <a:r>
              <a:rPr lang="en-US" sz="2400" dirty="0"/>
              <a:t> de que el </a:t>
            </a:r>
            <a:r>
              <a:rPr lang="en-US" sz="2400" dirty="0" err="1"/>
              <a:t>estudiante</a:t>
            </a:r>
            <a:r>
              <a:rPr lang="en-US" sz="2400" dirty="0"/>
              <a:t> no </a:t>
            </a:r>
            <a:r>
              <a:rPr lang="en-US" sz="2400" dirty="0" err="1"/>
              <a:t>logre</a:t>
            </a:r>
            <a:r>
              <a:rPr lang="en-US" sz="2400" dirty="0"/>
              <a:t> el </a:t>
            </a:r>
            <a:r>
              <a:rPr lang="en-US" sz="2400" dirty="0" err="1"/>
              <a:t>desarrollo</a:t>
            </a:r>
            <a:r>
              <a:rPr lang="en-US" sz="2400" dirty="0"/>
              <a:t> de las </a:t>
            </a:r>
            <a:r>
              <a:rPr lang="en-US" sz="2400" dirty="0" err="1"/>
              <a:t>habilidades</a:t>
            </a:r>
            <a:r>
              <a:rPr lang="en-US" sz="2400" dirty="0"/>
              <a:t> </a:t>
            </a:r>
            <a:r>
              <a:rPr lang="en-US" sz="2400" dirty="0" err="1"/>
              <a:t>necesarias</a:t>
            </a:r>
            <a:r>
              <a:rPr lang="en-US" sz="2400" dirty="0"/>
              <a:t> para </a:t>
            </a:r>
            <a:r>
              <a:rPr lang="en-US" sz="2400" dirty="0" err="1"/>
              <a:t>obtener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 de </a:t>
            </a:r>
            <a:r>
              <a:rPr lang="en-US" sz="2400" dirty="0" err="1"/>
              <a:t>inglés</a:t>
            </a:r>
            <a:r>
              <a:rPr lang="en-US" sz="2400" dirty="0"/>
              <a:t> que </a:t>
            </a:r>
            <a:r>
              <a:rPr lang="en-US" sz="2400" dirty="0" err="1"/>
              <a:t>esté</a:t>
            </a:r>
            <a:r>
              <a:rPr lang="en-US" sz="2400" dirty="0"/>
              <a:t> </a:t>
            </a:r>
            <a:r>
              <a:rPr lang="en-US" sz="2400" dirty="0" err="1"/>
              <a:t>cursando</a:t>
            </a:r>
            <a:r>
              <a:rPr lang="en-US" sz="2400" dirty="0"/>
              <a:t>, se </a:t>
            </a:r>
            <a:r>
              <a:rPr lang="en-US" sz="2400" dirty="0" err="1"/>
              <a:t>evaluará</a:t>
            </a:r>
            <a:r>
              <a:rPr lang="en-US" sz="2400" dirty="0"/>
              <a:t> con base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desempeño</a:t>
            </a:r>
            <a:r>
              <a:rPr lang="en-US" sz="2400" dirty="0"/>
              <a:t> del </a:t>
            </a:r>
            <a:r>
              <a:rPr lang="en-US" sz="2400" dirty="0" err="1"/>
              <a:t>estudiante</a:t>
            </a:r>
            <a:r>
              <a:rPr lang="en-US" sz="2400" dirty="0"/>
              <a:t>, sin embargo, </a:t>
            </a:r>
            <a:r>
              <a:rPr lang="en-US" sz="2400" dirty="0" err="1"/>
              <a:t>tendrá</a:t>
            </a:r>
            <a:r>
              <a:rPr lang="en-US" sz="2400" dirty="0"/>
              <a:t> que </a:t>
            </a:r>
            <a:r>
              <a:rPr lang="en-US" sz="2400" dirty="0" err="1"/>
              <a:t>cursar</a:t>
            </a:r>
            <a:r>
              <a:rPr lang="en-US" sz="2400" dirty="0"/>
              <a:t> </a:t>
            </a:r>
            <a:r>
              <a:rPr lang="en-US" sz="2400" dirty="0" err="1"/>
              <a:t>nuevamente</a:t>
            </a:r>
            <a:r>
              <a:rPr lang="en-US" sz="2400" dirty="0"/>
              <a:t> el </a:t>
            </a:r>
            <a:r>
              <a:rPr lang="en-US" sz="2400" dirty="0" err="1"/>
              <a:t>nivel</a:t>
            </a:r>
            <a:r>
              <a:rPr lang="en-US" sz="24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estudiante</a:t>
            </a:r>
            <a:r>
              <a:rPr lang="en-US" sz="2400" dirty="0"/>
              <a:t> </a:t>
            </a:r>
            <a:r>
              <a:rPr lang="en-US" sz="2400" b="1" u="sng" dirty="0" err="1"/>
              <a:t>acreditará</a:t>
            </a:r>
            <a:r>
              <a:rPr lang="en-US" sz="2400" b="1" u="sng" dirty="0"/>
              <a:t> el </a:t>
            </a:r>
            <a:r>
              <a:rPr lang="en-US" sz="2400" b="1" u="sng" dirty="0" err="1"/>
              <a:t>curso</a:t>
            </a:r>
            <a:r>
              <a:rPr lang="en-US" sz="2400" u="sng" dirty="0"/>
              <a:t> </a:t>
            </a:r>
            <a:r>
              <a:rPr lang="en-US" sz="2400" u="sng" dirty="0" err="1"/>
              <a:t>cuando</a:t>
            </a:r>
            <a:r>
              <a:rPr lang="en-US" sz="2400" u="sng" dirty="0"/>
              <a:t> </a:t>
            </a:r>
            <a:r>
              <a:rPr lang="en-US" sz="2400" u="sng" dirty="0" err="1"/>
              <a:t>obtenga</a:t>
            </a:r>
            <a:r>
              <a:rPr lang="en-US" sz="2400" u="sng" dirty="0"/>
              <a:t> </a:t>
            </a:r>
            <a:r>
              <a:rPr lang="en-US" sz="2400" u="sng" dirty="0" err="1"/>
              <a:t>como</a:t>
            </a:r>
            <a:r>
              <a:rPr lang="en-US" sz="2400" u="sng" dirty="0"/>
              <a:t> </a:t>
            </a:r>
            <a:r>
              <a:rPr lang="en-US" sz="2400" u="sng" dirty="0" err="1"/>
              <a:t>mínimo</a:t>
            </a:r>
            <a:r>
              <a:rPr lang="en-US" sz="2400" u="sng" dirty="0"/>
              <a:t> </a:t>
            </a:r>
            <a:r>
              <a:rPr lang="en-US" sz="2400" u="sng" dirty="0" err="1"/>
              <a:t>en</a:t>
            </a:r>
            <a:r>
              <a:rPr lang="en-US" sz="2400" u="sng" dirty="0"/>
              <a:t> la </a:t>
            </a:r>
            <a:r>
              <a:rPr lang="en-US" sz="2400" u="sng" dirty="0" err="1"/>
              <a:t>evaluación</a:t>
            </a:r>
            <a:r>
              <a:rPr lang="en-US" sz="2400" u="sng" dirty="0"/>
              <a:t> global del </a:t>
            </a:r>
            <a:r>
              <a:rPr lang="en-US" sz="2400" u="sng" dirty="0" err="1"/>
              <a:t>nivel</a:t>
            </a:r>
            <a:r>
              <a:rPr lang="en-US" sz="2400" u="sng" dirty="0"/>
              <a:t> de </a:t>
            </a:r>
            <a:r>
              <a:rPr lang="en-US" sz="2400" u="sng" dirty="0" err="1"/>
              <a:t>desempeño</a:t>
            </a:r>
            <a:r>
              <a:rPr lang="en-US" sz="2400" u="sng" dirty="0"/>
              <a:t> </a:t>
            </a:r>
            <a:r>
              <a:rPr lang="en-US" sz="2400" u="sng" dirty="0" err="1"/>
              <a:t>su</a:t>
            </a:r>
            <a:r>
              <a:rPr lang="en-US" sz="2400" u="sng" dirty="0"/>
              <a:t> </a:t>
            </a:r>
            <a:r>
              <a:rPr lang="en-US" sz="2400" u="sng" dirty="0" err="1"/>
              <a:t>equivalencia</a:t>
            </a:r>
            <a:r>
              <a:rPr lang="en-US" sz="2400" u="sng" dirty="0"/>
              <a:t> </a:t>
            </a:r>
            <a:r>
              <a:rPr lang="en-US" sz="2400" u="sng" dirty="0" err="1"/>
              <a:t>numérica</a:t>
            </a:r>
            <a:r>
              <a:rPr lang="en-US" sz="2400" u="sng" dirty="0"/>
              <a:t> de </a:t>
            </a:r>
            <a:r>
              <a:rPr lang="en-US" sz="2400" b="1" u="sng" dirty="0">
                <a:highlight>
                  <a:srgbClr val="FFFF00"/>
                </a:highlight>
              </a:rPr>
              <a:t>6.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El </a:t>
            </a:r>
            <a:r>
              <a:rPr lang="en-US" sz="2400" dirty="0" err="1"/>
              <a:t>estudiante</a:t>
            </a:r>
            <a:r>
              <a:rPr lang="en-US" sz="2400" dirty="0"/>
              <a:t> </a:t>
            </a:r>
            <a:r>
              <a:rPr lang="en-US" sz="2400" b="1" u="sng" dirty="0" err="1"/>
              <a:t>acreditará</a:t>
            </a:r>
            <a:r>
              <a:rPr lang="en-US" sz="2400" b="1" u="sng" dirty="0"/>
              <a:t> el </a:t>
            </a:r>
            <a:r>
              <a:rPr lang="en-US" sz="2400" b="1" u="sng" dirty="0" err="1"/>
              <a:t>nivel</a:t>
            </a:r>
            <a:r>
              <a:rPr lang="en-US" sz="2400" u="sng" dirty="0"/>
              <a:t> una </a:t>
            </a:r>
            <a:r>
              <a:rPr lang="en-US" sz="2400" u="sng" dirty="0" err="1"/>
              <a:t>vez</a:t>
            </a:r>
            <a:r>
              <a:rPr lang="en-US" sz="2400" u="sng" dirty="0"/>
              <a:t> que </a:t>
            </a:r>
            <a:r>
              <a:rPr lang="en-US" sz="2400" u="sng" dirty="0" err="1"/>
              <a:t>evidencie</a:t>
            </a:r>
            <a:r>
              <a:rPr lang="en-US" sz="2400" u="sng" dirty="0"/>
              <a:t> el </a:t>
            </a:r>
            <a:r>
              <a:rPr lang="en-US" sz="2400" u="sng" dirty="0" err="1"/>
              <a:t>desarrollo</a:t>
            </a:r>
            <a:r>
              <a:rPr lang="en-US" sz="2400" u="sng" dirty="0"/>
              <a:t> de las </a:t>
            </a:r>
            <a:r>
              <a:rPr lang="en-US" sz="2400" u="sng" dirty="0" err="1"/>
              <a:t>habilidades</a:t>
            </a:r>
            <a:r>
              <a:rPr lang="en-US" sz="2400" u="sng" dirty="0"/>
              <a:t> </a:t>
            </a:r>
            <a:r>
              <a:rPr lang="en-US" sz="2400" u="sng" dirty="0" err="1"/>
              <a:t>propias</a:t>
            </a:r>
            <a:r>
              <a:rPr lang="en-US" sz="2400" u="sng" dirty="0"/>
              <a:t> del </a:t>
            </a:r>
            <a:r>
              <a:rPr lang="en-US" sz="2400" u="sng" dirty="0" err="1"/>
              <a:t>nivel</a:t>
            </a:r>
            <a:r>
              <a:rPr lang="en-US" sz="2400" u="sng" dirty="0"/>
              <a:t> de </a:t>
            </a:r>
            <a:r>
              <a:rPr lang="en-US" sz="2400" u="sng" dirty="0" err="1"/>
              <a:t>inglés</a:t>
            </a:r>
            <a:r>
              <a:rPr lang="en-US" sz="2400" u="sng" dirty="0"/>
              <a:t> con base </a:t>
            </a:r>
            <a:r>
              <a:rPr lang="en-US" sz="2400" u="sng" dirty="0" err="1"/>
              <a:t>en</a:t>
            </a:r>
            <a:r>
              <a:rPr lang="en-US" sz="2400" u="sng" dirty="0"/>
              <a:t> el CEFR </a:t>
            </a:r>
            <a:r>
              <a:rPr lang="en-US" sz="2400" u="sng" dirty="0" err="1"/>
              <a:t>mediante</a:t>
            </a:r>
            <a:r>
              <a:rPr lang="en-US" sz="2400" u="sng" dirty="0"/>
              <a:t> una </a:t>
            </a:r>
            <a:r>
              <a:rPr lang="en-US" sz="2400" u="sng" dirty="0" err="1"/>
              <a:t>entrevista</a:t>
            </a:r>
            <a:r>
              <a:rPr lang="en-US" sz="2400" u="sng" dirty="0"/>
              <a:t> </a:t>
            </a:r>
            <a:r>
              <a:rPr lang="en-US" sz="2400" u="sng" dirty="0" err="1"/>
              <a:t>realizada</a:t>
            </a:r>
            <a:r>
              <a:rPr lang="en-US" sz="2400" u="sng" dirty="0"/>
              <a:t> </a:t>
            </a:r>
            <a:r>
              <a:rPr lang="en-US" sz="2400" b="1" u="sng" dirty="0"/>
              <a:t>al final del </a:t>
            </a:r>
            <a:r>
              <a:rPr lang="en-US" sz="2400" b="1" u="sng" dirty="0" err="1"/>
              <a:t>ciclo</a:t>
            </a:r>
            <a:r>
              <a:rPr lang="en-US" sz="2400" b="1" u="sng" dirty="0"/>
              <a:t> escolar la </a:t>
            </a:r>
            <a:r>
              <a:rPr lang="en-US" sz="2400" b="1" u="sng" dirty="0" err="1"/>
              <a:t>cual</a:t>
            </a:r>
            <a:r>
              <a:rPr lang="en-US" sz="2400" b="1" u="sng" dirty="0"/>
              <a:t> </a:t>
            </a:r>
            <a:r>
              <a:rPr lang="en-US" sz="2400" b="1" u="sng" dirty="0" err="1"/>
              <a:t>deberá</a:t>
            </a:r>
            <a:r>
              <a:rPr lang="en-US" sz="2400" b="1" u="sng" dirty="0"/>
              <a:t> </a:t>
            </a:r>
            <a:r>
              <a:rPr lang="en-US" sz="2400" b="1" u="sng" dirty="0" err="1"/>
              <a:t>arrojar</a:t>
            </a:r>
            <a:r>
              <a:rPr lang="en-US" sz="2400" b="1" u="sng" dirty="0"/>
              <a:t> </a:t>
            </a:r>
            <a:r>
              <a:rPr lang="en-US" sz="2400" b="1" u="sng" dirty="0" err="1"/>
              <a:t>unresultado</a:t>
            </a:r>
            <a:r>
              <a:rPr lang="en-US" sz="2400" b="1" u="sng" dirty="0"/>
              <a:t> no </a:t>
            </a:r>
            <a:r>
              <a:rPr lang="en-US" sz="2400" b="1" u="sng" dirty="0" err="1"/>
              <a:t>menor</a:t>
            </a:r>
            <a:r>
              <a:rPr lang="en-US" sz="2400" b="1" u="sng" dirty="0"/>
              <a:t> a</a:t>
            </a:r>
            <a:r>
              <a:rPr lang="en-US" sz="2400" b="1" u="sng" dirty="0">
                <a:highlight>
                  <a:srgbClr val="FFFF00"/>
                </a:highlight>
              </a:rPr>
              <a:t> 8</a:t>
            </a:r>
            <a:r>
              <a:rPr lang="en-US" sz="2400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3" name="Imagen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4" t="8800" r="18574" b="14003"/>
          <a:stretch/>
        </p:blipFill>
        <p:spPr bwMode="auto">
          <a:xfrm>
            <a:off x="9533436" y="2857501"/>
            <a:ext cx="904100" cy="1142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139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136428" y="627564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/>
              <a:t>Course Policies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1545021"/>
            <a:ext cx="8077199" cy="4367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Homework:</a:t>
            </a:r>
            <a:r>
              <a:rPr lang="en-US" sz="2400" dirty="0"/>
              <a:t> There will be regular online homework tasks, as well as homework related to textbook material.</a:t>
            </a:r>
          </a:p>
          <a:p>
            <a:r>
              <a:rPr lang="en-US" sz="2400" b="1" dirty="0"/>
              <a:t>Late homework: </a:t>
            </a:r>
            <a:r>
              <a:rPr lang="en-US" sz="2400" dirty="0"/>
              <a:t>It is your responsibility to turn in homework assignments on time. In case  homework assignments or projects  are delivered after the stablished due date, the maximum passing grade will be </a:t>
            </a:r>
            <a:r>
              <a:rPr lang="en-US" sz="2400" dirty="0">
                <a:highlight>
                  <a:srgbClr val="FFFF00"/>
                </a:highlight>
              </a:rPr>
              <a:t>7.</a:t>
            </a:r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dirty="0"/>
              <a:t>Grading: </a:t>
            </a:r>
            <a:r>
              <a:rPr lang="en-US" sz="2400" dirty="0"/>
              <a:t>Your course grade will depend on performance on tests, and oral presentations . Quizzes, tests, and other presentations cannot be made up unless the student has an excuse absence by ENEP</a:t>
            </a:r>
            <a:r>
              <a:rPr lang="en-US" sz="2400"/>
              <a:t>. </a:t>
            </a:r>
            <a:endParaRPr lang="en-US" sz="2400" dirty="0"/>
          </a:p>
        </p:txBody>
      </p:sp>
      <p:pic>
        <p:nvPicPr>
          <p:cNvPr id="4" name="Imagen 10"/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3" b="3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9910" y="708338"/>
            <a:ext cx="9144000" cy="3923011"/>
          </a:xfrm>
        </p:spPr>
        <p:txBody>
          <a:bodyPr>
            <a:normAutofit/>
          </a:bodyPr>
          <a:lstStyle/>
          <a:p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br>
              <a:rPr lang="es-ES" b="1" dirty="0"/>
            </a:br>
            <a:br>
              <a:rPr lang="es-ES" b="1" dirty="0"/>
            </a:b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English A2.2</a:t>
            </a:r>
            <a:b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MX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es-MX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MX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ideas</a:t>
            </a:r>
            <a:endParaRPr lang="es-ES" sz="5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20968" y="5777234"/>
            <a:ext cx="9144000" cy="55657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Teacher: Brenda Bollain y Goytia de la Peña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" y="212206"/>
            <a:ext cx="1977839" cy="194439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189067" y="5048421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altLang="es-E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MX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altLang="es-E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es-MX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MX" altLang="es-E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es-MX" altLang="es-E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altLang="es-E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 6.75</a:t>
            </a:r>
          </a:p>
        </p:txBody>
      </p:sp>
    </p:spTree>
    <p:extLst>
      <p:ext uri="{BB962C8B-B14F-4D97-AF65-F5344CB8AC3E}">
        <p14:creationId xmlns:p14="http://schemas.microsoft.com/office/powerpoint/2010/main" val="410661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E3D6990-DA0A-4D3E-A7F2-D12C8EE722A1}"/>
              </a:ext>
            </a:extLst>
          </p:cNvPr>
          <p:cNvSpPr txBox="1"/>
          <p:nvPr/>
        </p:nvSpPr>
        <p:spPr>
          <a:xfrm>
            <a:off x="491358" y="2705725"/>
            <a:ext cx="11209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https://www.powtoon.com/s/cWYCfv1vmMD/1/m</a:t>
            </a:r>
            <a:endParaRPr lang="en-US" sz="36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endParaRPr lang="en-US" sz="3600" b="1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8C36DF7-311A-4B36-B359-C6568719C5D2}"/>
              </a:ext>
            </a:extLst>
          </p:cNvPr>
          <p:cNvSpPr/>
          <p:nvPr/>
        </p:nvSpPr>
        <p:spPr>
          <a:xfrm>
            <a:off x="1361172" y="338749"/>
            <a:ext cx="8366073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VIRTUAL CLASSROOM </a:t>
            </a:r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RULES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112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133" t="12808" r="23208" b="34551"/>
          <a:stretch/>
        </p:blipFill>
        <p:spPr>
          <a:xfrm>
            <a:off x="434714" y="284813"/>
            <a:ext cx="5199056" cy="2922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935" t="18794" r="23307" b="38164"/>
          <a:stretch/>
        </p:blipFill>
        <p:spPr>
          <a:xfrm>
            <a:off x="434714" y="3307633"/>
            <a:ext cx="5676537" cy="2603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24116" t="20833" r="23579" b="27203"/>
          <a:stretch/>
        </p:blipFill>
        <p:spPr>
          <a:xfrm>
            <a:off x="6318360" y="2620296"/>
            <a:ext cx="5292696" cy="295625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35" t="60675" r="23307" b="6382"/>
          <a:stretch/>
        </p:blipFill>
        <p:spPr>
          <a:xfrm>
            <a:off x="6238188" y="618186"/>
            <a:ext cx="5372868" cy="1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4773" y="584616"/>
            <a:ext cx="7600013" cy="6022246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n-US" alt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online references and resources</a:t>
            </a:r>
          </a:p>
          <a:p>
            <a:pPr marL="0" lvl="0" indent="0">
              <a:buNone/>
            </a:pPr>
            <a:endParaRPr lang="es-MX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s-MX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earning English.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http://www.bbc.co.uk/learningenglish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adults.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https://www.teachingenglish.org.uk/teaching-adults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 learners.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https://elt.oup.com/learning_resources/courses/adultlearners/?cc=mx&amp;selLanguage=en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English.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https://www.cambridgeenglish.org/learning-english/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Teacher’s corner.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https://americanenglish.state.gov/teachers-corner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Classroom resources. Pearson.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https://www.pearsonelt.com/professional-development/resources.html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adults. Oxford. </a:t>
            </a:r>
            <a:r>
              <a:rPr lang="en-US" alt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https://elt.oup.com/teachersclub/courses/teachingadults/?cc=mx&amp;selLanguage=en</a:t>
            </a:r>
            <a:endParaRPr lang="en-US" altLang="es-ES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For teachers. BBC. </a:t>
            </a:r>
            <a:r>
              <a:rPr lang="en-US" dirty="0">
                <a:hlinkClick r:id="rId9"/>
              </a:rPr>
              <a:t>http://www.bbc.co.uk/worldservice/learningenglish/teach/</a:t>
            </a:r>
            <a:endParaRPr lang="en-US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 err="1"/>
              <a:t>Onestop</a:t>
            </a:r>
            <a:r>
              <a:rPr lang="en-US" dirty="0"/>
              <a:t> English. </a:t>
            </a:r>
            <a:r>
              <a:rPr lang="en-US" dirty="0">
                <a:hlinkClick r:id="rId10"/>
              </a:rPr>
              <a:t>http://www.onestopenglish.com/</a:t>
            </a:r>
            <a:endParaRPr lang="en-US" dirty="0"/>
          </a:p>
          <a:p>
            <a:pPr marL="0" lvl="0" indent="0">
              <a:lnSpc>
                <a:spcPct val="120000"/>
              </a:lnSpc>
              <a:buNone/>
            </a:pPr>
            <a:r>
              <a:rPr lang="en-US" dirty="0"/>
              <a:t>The digital teacher. </a:t>
            </a:r>
            <a:r>
              <a:rPr lang="en-US" dirty="0">
                <a:hlinkClick r:id="rId11"/>
              </a:rPr>
              <a:t>https://thedigitalteacher.com/</a:t>
            </a:r>
            <a:endParaRPr lang="en-US" dirty="0"/>
          </a:p>
          <a:p>
            <a:pPr marL="0" lvl="0" indent="0">
              <a:buNone/>
            </a:pP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7944787" y="584616"/>
            <a:ext cx="3882452" cy="5592347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2"/>
              </a:rPr>
              <a:t>https://visuwords.com/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3"/>
              </a:rPr>
              <a:t>https://www.eslvideo.com/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4"/>
              </a:rPr>
              <a:t>https://es.lyricstraining.com/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5"/>
              </a:rPr>
              <a:t>https://www.busuu.com/es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6"/>
              </a:rPr>
              <a:t>http://intermediatelow.blogspot.com/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7"/>
              </a:rPr>
              <a:t>https://www.englishclub.com/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8"/>
              </a:rPr>
              <a:t>http://www.topics-mag.com/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19"/>
              </a:rPr>
              <a:t>http://www.readableblog.com/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20"/>
              </a:rPr>
              <a:t>https://dictionary.cambridge.org/es/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2"/>
              </a:rPr>
              <a:t>http://www.bbc.co.uk/learningenglish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21"/>
              </a:rPr>
              <a:t>https://www.tefl.net/</a:t>
            </a:r>
            <a:endParaRPr lang="es-ES" dirty="0"/>
          </a:p>
          <a:p>
            <a:pPr marL="0" lvl="0" indent="0">
              <a:lnSpc>
                <a:spcPct val="120000"/>
              </a:lnSpc>
              <a:buNone/>
            </a:pPr>
            <a:r>
              <a:rPr lang="es-ES" dirty="0">
                <a:hlinkClick r:id="rId22"/>
              </a:rPr>
              <a:t>http://www.elllo.org/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619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42462D4D-A385-433B-A648-DBC27B33A6B3}"/>
              </a:ext>
            </a:extLst>
          </p:cNvPr>
          <p:cNvGrpSpPr>
            <a:grpSpLocks/>
          </p:cNvGrpSpPr>
          <p:nvPr/>
        </p:nvGrpSpPr>
        <p:grpSpPr bwMode="auto">
          <a:xfrm>
            <a:off x="549216" y="2034964"/>
            <a:ext cx="11093568" cy="5027796"/>
            <a:chOff x="2268" y="4390"/>
            <a:chExt cx="8151" cy="4035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240F006-64BA-4ACF-9F37-40453D3AB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4390"/>
              <a:ext cx="813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6244576-1BDB-48F4-90A8-A6ACE3C5F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4680"/>
              <a:ext cx="371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2DBFC7D4-E6F4-4E67-851C-AE0EE51AAA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1" y="4680"/>
              <a:ext cx="4514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E078D0CD-D617-435B-B8A6-CFCF2D81D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4971"/>
              <a:ext cx="813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E948640-78D8-4A93-AEBF-142B95A50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5264"/>
              <a:ext cx="68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8BE24F48-5A25-41EC-A012-F02DAE398B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" y="5264"/>
              <a:ext cx="755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164F9624-602F-4984-9672-B0290AC4C6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5555"/>
              <a:ext cx="8130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ADC42751-6345-4C1A-B698-D434F3C07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5845"/>
              <a:ext cx="7969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BCD143A3-56B5-4672-A417-B742F9AFC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" y="5845"/>
              <a:ext cx="256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4980FA06-A214-4F80-B8D3-3187D5454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6135"/>
              <a:ext cx="8135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73A5B743-9EEF-4D64-B802-A77FE2A2B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6428"/>
              <a:ext cx="813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>
              <a:extLst>
                <a:ext uri="{FF2B5EF4-FFF2-40B4-BE49-F238E27FC236}">
                  <a16:creationId xmlns:a16="http://schemas.microsoft.com/office/drawing/2014/main" id="{DE10DC84-06E4-4D23-B49D-8C8029E4A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6719"/>
              <a:ext cx="8151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8850D8E2-60A5-4705-B0FC-5381FF34D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7009"/>
              <a:ext cx="677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>
              <a:extLst>
                <a:ext uri="{FF2B5EF4-FFF2-40B4-BE49-F238E27FC236}">
                  <a16:creationId xmlns:a16="http://schemas.microsoft.com/office/drawing/2014/main" id="{5E7687E3-7A72-498E-9E75-91D3116F0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7009"/>
              <a:ext cx="7572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D0663324-528A-4F51-905E-AA5CE015C7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7299"/>
              <a:ext cx="813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8">
              <a:extLst>
                <a:ext uri="{FF2B5EF4-FFF2-40B4-BE49-F238E27FC236}">
                  <a16:creationId xmlns:a16="http://schemas.microsoft.com/office/drawing/2014/main" id="{2C3B5E18-F0AE-447C-8DB0-269285E31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" y="7592"/>
              <a:ext cx="1554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6F8150D4-1672-45B6-BDF2-7FA925E63F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" y="8173"/>
              <a:ext cx="158" cy="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Imagen 10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7DF64B5-A775-4B09-A888-0F6F044B9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biLevel thresh="75000"/>
          </a:blip>
          <a:stretch>
            <a:fillRect/>
          </a:stretch>
        </p:blipFill>
        <p:spPr>
          <a:xfrm>
            <a:off x="2172234" y="1257854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354190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" y="1402"/>
            <a:ext cx="1817482" cy="1654870"/>
          </a:xfrm>
          <a:prstGeom prst="rect">
            <a:avLst/>
          </a:prstGeom>
          <a:noFill/>
        </p:spPr>
      </p:pic>
      <p:sp>
        <p:nvSpPr>
          <p:cNvPr id="4" name="CuadroTexto 17">
            <a:extLst>
              <a:ext uri="{FF2B5EF4-FFF2-40B4-BE49-F238E27FC236}">
                <a16:creationId xmlns:a16="http://schemas.microsoft.com/office/drawing/2014/main" id="{1AE0C460-7439-401F-8D9D-C5FE773CEC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0551" y="1670347"/>
            <a:ext cx="11628407" cy="678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dirty="0"/>
              <a:t> </a:t>
            </a:r>
            <a:r>
              <a:rPr lang="en-US" dirty="0"/>
              <a:t>develop their ability to use English in personal and social communications, to develop relationships, complete transactions and meet everyday needs.</a:t>
            </a:r>
            <a:endParaRPr lang="es-MX" dirty="0"/>
          </a:p>
          <a:p>
            <a:pPr lvl="0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dirty="0"/>
              <a:t> </a:t>
            </a:r>
            <a:r>
              <a:rPr lang="en-US" dirty="0"/>
              <a:t>increase their engagement with cultural and intercultural activities in English, in order to develop a better understanding of their own culture as well as other cultures around the world</a:t>
            </a:r>
            <a:endParaRPr lang="es-MX" dirty="0"/>
          </a:p>
          <a:p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dirty="0"/>
              <a:t> </a:t>
            </a:r>
            <a:r>
              <a:rPr lang="es-MX" dirty="0" err="1"/>
              <a:t>develop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ability</a:t>
            </a:r>
            <a:r>
              <a:rPr lang="es-MX" dirty="0"/>
              <a:t> to </a:t>
            </a:r>
            <a:r>
              <a:rPr lang="es-MX" dirty="0" err="1"/>
              <a:t>teach</a:t>
            </a:r>
            <a:r>
              <a:rPr lang="es-MX" dirty="0"/>
              <a:t> in a </a:t>
            </a:r>
            <a:r>
              <a:rPr lang="es-MX" dirty="0" err="1"/>
              <a:t>school</a:t>
            </a:r>
            <a:r>
              <a:rPr lang="es-MX" dirty="0"/>
              <a:t> </a:t>
            </a:r>
            <a:r>
              <a:rPr lang="es-MX" dirty="0" err="1"/>
              <a:t>environment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English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an</a:t>
            </a:r>
            <a:r>
              <a:rPr lang="es-MX" dirty="0"/>
              <a:t> </a:t>
            </a:r>
            <a:r>
              <a:rPr lang="es-MX" dirty="0" err="1"/>
              <a:t>important</a:t>
            </a:r>
            <a:r>
              <a:rPr lang="es-MX" dirty="0"/>
              <a:t> </a:t>
            </a:r>
            <a:r>
              <a:rPr lang="es-MX" dirty="0" err="1"/>
              <a:t>aspect</a:t>
            </a:r>
            <a:r>
              <a:rPr lang="es-MX" dirty="0"/>
              <a:t> of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school</a:t>
            </a:r>
            <a:r>
              <a:rPr lang="es-MX" dirty="0"/>
              <a:t> </a:t>
            </a:r>
            <a:r>
              <a:rPr lang="es-MX" dirty="0" err="1"/>
              <a:t>approach</a:t>
            </a:r>
            <a:r>
              <a:rPr lang="es-MX" dirty="0"/>
              <a:t>. </a:t>
            </a:r>
            <a:r>
              <a:rPr lang="es-MX" dirty="0" err="1"/>
              <a:t>Schools</a:t>
            </a:r>
            <a:r>
              <a:rPr lang="es-MX" dirty="0"/>
              <a:t> are </a:t>
            </a:r>
            <a:r>
              <a:rPr lang="es-MX" dirty="0" err="1"/>
              <a:t>expected</a:t>
            </a:r>
            <a:r>
              <a:rPr lang="es-MX" dirty="0"/>
              <a:t> to use English </a:t>
            </a:r>
            <a:r>
              <a:rPr lang="es-MX" dirty="0" err="1"/>
              <a:t>increasingly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various</a:t>
            </a:r>
            <a:r>
              <a:rPr lang="es-MX" dirty="0"/>
              <a:t> </a:t>
            </a:r>
            <a:r>
              <a:rPr lang="es-MX" dirty="0" err="1"/>
              <a:t>teaching</a:t>
            </a:r>
            <a:r>
              <a:rPr lang="es-MX" dirty="0"/>
              <a:t> and </a:t>
            </a:r>
            <a:r>
              <a:rPr lang="es-MX" dirty="0" err="1"/>
              <a:t>learning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r>
              <a:rPr lang="es-MX" dirty="0"/>
              <a:t>, and </a:t>
            </a:r>
            <a:r>
              <a:rPr lang="es-MX" dirty="0" err="1"/>
              <a:t>future</a:t>
            </a:r>
            <a:r>
              <a:rPr lang="es-MX" dirty="0"/>
              <a:t> </a:t>
            </a:r>
            <a:r>
              <a:rPr lang="es-MX" dirty="0" err="1"/>
              <a:t>teachers</a:t>
            </a:r>
            <a:r>
              <a:rPr lang="es-MX" dirty="0"/>
              <a:t> </a:t>
            </a:r>
            <a:r>
              <a:rPr lang="es-MX" dirty="0" err="1"/>
              <a:t>need</a:t>
            </a:r>
            <a:r>
              <a:rPr lang="es-MX" dirty="0"/>
              <a:t> to be </a:t>
            </a:r>
            <a:r>
              <a:rPr lang="es-MX" dirty="0" err="1"/>
              <a:t>confident</a:t>
            </a:r>
            <a:r>
              <a:rPr lang="es-MX" dirty="0"/>
              <a:t> in </a:t>
            </a:r>
            <a:r>
              <a:rPr lang="es-MX" dirty="0" err="1"/>
              <a:t>using</a:t>
            </a:r>
            <a:r>
              <a:rPr lang="es-MX" dirty="0"/>
              <a:t> English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school</a:t>
            </a:r>
            <a:r>
              <a:rPr lang="es-MX" dirty="0"/>
              <a:t> </a:t>
            </a:r>
            <a:r>
              <a:rPr lang="es-MX" dirty="0" err="1"/>
              <a:t>environment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99D11F9-DFC6-49FD-9380-B5AE2A5077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2043953" y="905037"/>
            <a:ext cx="609600" cy="609600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259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93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18868" r="23092" b="13207"/>
          <a:stretch/>
        </p:blipFill>
        <p:spPr bwMode="auto">
          <a:xfrm>
            <a:off x="2236869" y="0"/>
            <a:ext cx="89058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2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E1AF5026-AFAC-4969-B19E-B84906DABC88}"/>
              </a:ext>
            </a:extLst>
          </p:cNvPr>
          <p:cNvGraphicFramePr>
            <a:graphicFrameLocks noGrp="1"/>
          </p:cNvGraphicFramePr>
          <p:nvPr/>
        </p:nvGraphicFramePr>
        <p:xfrm>
          <a:off x="1055077" y="1615308"/>
          <a:ext cx="10114671" cy="501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317">
                  <a:extLst>
                    <a:ext uri="{9D8B030D-6E8A-4147-A177-3AD203B41FA5}">
                      <a16:colId xmlns:a16="http://schemas.microsoft.com/office/drawing/2014/main" val="3596345084"/>
                    </a:ext>
                  </a:extLst>
                </a:gridCol>
                <a:gridCol w="4313354">
                  <a:extLst>
                    <a:ext uri="{9D8B030D-6E8A-4147-A177-3AD203B41FA5}">
                      <a16:colId xmlns:a16="http://schemas.microsoft.com/office/drawing/2014/main" val="175257434"/>
                    </a:ext>
                  </a:extLst>
                </a:gridCol>
              </a:tblGrid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61308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1ST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19-23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371516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2ND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24-28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62802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3RD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5-9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96534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GLOBAL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19-23 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42771"/>
                  </a:ext>
                </a:extLst>
              </a:tr>
              <a:tr h="790548">
                <a:tc>
                  <a:txBody>
                    <a:bodyPr/>
                    <a:lstStyle/>
                    <a:p>
                      <a:r>
                        <a:rPr lang="es-MX" sz="3200" dirty="0"/>
                        <a:t>FINAL EVALUATION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3200" dirty="0"/>
                        <a:t>JULY (DATE TO CONFIRM)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3715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4450F9F-A5B3-4C8F-8E51-8CCAD8F386FA}"/>
              </a:ext>
            </a:extLst>
          </p:cNvPr>
          <p:cNvSpPr txBox="1"/>
          <p:nvPr/>
        </p:nvSpPr>
        <p:spPr>
          <a:xfrm>
            <a:off x="979018" y="647829"/>
            <a:ext cx="4002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/>
              <a:t>Evaluation</a:t>
            </a:r>
            <a:r>
              <a:rPr lang="es-MX" sz="3600" b="1" dirty="0"/>
              <a:t> Calendar</a:t>
            </a:r>
          </a:p>
        </p:txBody>
      </p:sp>
    </p:spTree>
    <p:extLst>
      <p:ext uri="{BB962C8B-B14F-4D97-AF65-F5344CB8AC3E}">
        <p14:creationId xmlns:p14="http://schemas.microsoft.com/office/powerpoint/2010/main" val="3475829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182" t="37283" r="25008" b="10812"/>
          <a:stretch/>
        </p:blipFill>
        <p:spPr>
          <a:xfrm>
            <a:off x="1749992" y="1332780"/>
            <a:ext cx="9379215" cy="5495027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Course</a:t>
            </a:r>
            <a:r>
              <a:rPr lang="es-MX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MX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Progression</a:t>
            </a:r>
            <a:endParaRPr lang="es-MX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Flecha izquierda"/>
          <p:cNvSpPr/>
          <p:nvPr/>
        </p:nvSpPr>
        <p:spPr>
          <a:xfrm>
            <a:off x="10338452" y="4348308"/>
            <a:ext cx="1581509" cy="914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E608F49-DAD7-48F9-92A0-5997C787A3AF}"/>
              </a:ext>
            </a:extLst>
          </p:cNvPr>
          <p:cNvSpPr/>
          <p:nvPr/>
        </p:nvSpPr>
        <p:spPr>
          <a:xfrm>
            <a:off x="4761186" y="4225160"/>
            <a:ext cx="2364827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125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7646" t="19015" r="24429" b="22381"/>
          <a:stretch/>
        </p:blipFill>
        <p:spPr>
          <a:xfrm>
            <a:off x="2252351" y="399246"/>
            <a:ext cx="9080775" cy="6243034"/>
          </a:xfrm>
          <a:prstGeom prst="rect">
            <a:avLst/>
          </a:prstGeom>
        </p:spPr>
      </p:pic>
      <p:pic>
        <p:nvPicPr>
          <p:cNvPr id="3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97670D36-EDA9-4C1C-8E8B-DD1C7125AEED}"/>
              </a:ext>
            </a:extLst>
          </p:cNvPr>
          <p:cNvSpPr/>
          <p:nvPr/>
        </p:nvSpPr>
        <p:spPr>
          <a:xfrm>
            <a:off x="858874" y="2661781"/>
            <a:ext cx="1570009" cy="72650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D8261DC-6369-43B0-8F75-9A60219400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4849" y="668801"/>
            <a:ext cx="609600" cy="6096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9974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48" t="19015" r="29921" b="12319"/>
          <a:stretch/>
        </p:blipFill>
        <p:spPr>
          <a:xfrm>
            <a:off x="2595195" y="0"/>
            <a:ext cx="9199435" cy="6858000"/>
          </a:xfrm>
          <a:prstGeom prst="rect">
            <a:avLst/>
          </a:prstGeom>
        </p:spPr>
      </p:pic>
      <p:pic>
        <p:nvPicPr>
          <p:cNvPr id="3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" y="1402"/>
            <a:ext cx="1977839" cy="1944398"/>
          </a:xfrm>
          <a:prstGeom prst="rect">
            <a:avLst/>
          </a:prstGeom>
          <a:noFill/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BDF2A7E-F169-414B-9736-4CF6A7A45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56" y="4587765"/>
            <a:ext cx="1977839" cy="10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4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9648</TotalTime>
  <Words>935</Words>
  <Application>Microsoft Office PowerPoint</Application>
  <PresentationFormat>Panorámica</PresentationFormat>
  <Paragraphs>113</Paragraphs>
  <Slides>22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Presentación de PowerPoint</vt:lpstr>
      <vt:lpstr>Escuela Normal de Educación Preescolar  English A2.2  Sharing information and ideas</vt:lpstr>
      <vt:lpstr>Course Purpose</vt:lpstr>
      <vt:lpstr>Presentación de PowerPoint</vt:lpstr>
      <vt:lpstr>Presentación de PowerPoint</vt:lpstr>
      <vt:lpstr>Presentación de PowerPoint</vt:lpstr>
      <vt:lpstr>Course Progression</vt:lpstr>
      <vt:lpstr>Presentación de PowerPoint</vt:lpstr>
      <vt:lpstr>Presentación de PowerPoint</vt:lpstr>
      <vt:lpstr>Course Description</vt:lpstr>
      <vt:lpstr>Competences of the degree profile developed by the course</vt:lpstr>
      <vt:lpstr>Presentación de PowerPoint</vt:lpstr>
      <vt:lpstr>Presentación de PowerPoint</vt:lpstr>
      <vt:lpstr>Presentación de PowerPoint</vt:lpstr>
      <vt:lpstr>Course structure</vt:lpstr>
      <vt:lpstr>Assesment Criteria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brenda bollain y goytia de la peña</cp:lastModifiedBy>
  <cp:revision>190</cp:revision>
  <dcterms:created xsi:type="dcterms:W3CDTF">2018-08-18T02:13:40Z</dcterms:created>
  <dcterms:modified xsi:type="dcterms:W3CDTF">2021-03-06T02:50:46Z</dcterms:modified>
</cp:coreProperties>
</file>