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6" r:id="rId3"/>
    <p:sldId id="284" r:id="rId4"/>
    <p:sldId id="277" r:id="rId5"/>
    <p:sldId id="278" r:id="rId6"/>
    <p:sldId id="263" r:id="rId7"/>
    <p:sldId id="264" r:id="rId8"/>
    <p:sldId id="287" r:id="rId9"/>
    <p:sldId id="262" r:id="rId10"/>
    <p:sldId id="273" r:id="rId11"/>
    <p:sldId id="274" r:id="rId12"/>
    <p:sldId id="265" r:id="rId13"/>
    <p:sldId id="288" r:id="rId1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PA" initials="ENEP" lastIdx="2" clrIdx="0">
    <p:extLst>
      <p:ext uri="{19B8F6BF-5375-455C-9EA6-DF929625EA0E}">
        <p15:presenceInfo xmlns:p15="http://schemas.microsoft.com/office/powerpoint/2012/main" userId="CCP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A7"/>
    <a:srgbClr val="FFCC66"/>
    <a:srgbClr val="F1E6A7"/>
    <a:srgbClr val="FFDBB7"/>
    <a:srgbClr val="FFCC99"/>
    <a:srgbClr val="00CC99"/>
    <a:srgbClr val="CC0099"/>
    <a:srgbClr val="FF33CC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890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8DC15-D280-4A7D-B200-3E6673248C85}" type="datetimeFigureOut">
              <a:rPr lang="es-MX" smtClean="0"/>
              <a:t>16/06/2021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C82E-2D73-43BD-B22F-D89A078AA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30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0C82E-2D73-43BD-B22F-D89A078AA4C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50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AD5C-7A33-47F3-8C63-71AC0FD86AE7}" type="datetimeFigureOut">
              <a:rPr lang="es-MX" smtClean="0"/>
              <a:pPr/>
              <a:t>16/06/2021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858000" cy="13542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s-MX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1422878"/>
            <a:ext cx="6858000" cy="106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  <a:p>
            <a:pPr algn="ctr">
              <a:lnSpc>
                <a:spcPts val="2300"/>
              </a:lnSpc>
            </a:pPr>
            <a:endParaRPr lang="es-MX" sz="4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Qué hacer si se te ha quemado la comida - Blog de Travel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555776"/>
            <a:ext cx="5328592" cy="45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88640" y="8205499"/>
            <a:ext cx="553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s-MX" sz="24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es-MX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b="1" dirty="0" err="1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  <a:endParaRPr lang="es-MX" sz="24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32151F0-BAF4-4734-824F-16C9ACC4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0" t="9636" r="14455" b="77672"/>
          <a:stretch/>
        </p:blipFill>
        <p:spPr>
          <a:xfrm>
            <a:off x="242668" y="2000251"/>
            <a:ext cx="5412545" cy="85461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229" y="8264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 -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51552"/>
              </p:ext>
            </p:extLst>
          </p:nvPr>
        </p:nvGraphicFramePr>
        <p:xfrm>
          <a:off x="144016" y="618768"/>
          <a:ext cx="65973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12"/>
                <a:gridCol w="690880"/>
                <a:gridCol w="1872208"/>
                <a:gridCol w="3197552"/>
              </a:tblGrid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</a:t>
                      </a:r>
                    </a:p>
                    <a:p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football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MX" sz="2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</a:t>
                      </a:r>
                      <a:endParaRPr lang="es-MX" sz="20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</a:t>
                      </a:r>
                      <a:endParaRPr lang="es-MX" sz="20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I,you,he,she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,.. </a:t>
                      </a: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I,you,he,she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,.. </a:t>
                      </a:r>
                      <a:r>
                        <a:rPr lang="es-MX"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endParaRPr lang="es-MX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42234"/>
              </p:ext>
            </p:extLst>
          </p:nvPr>
        </p:nvGraphicFramePr>
        <p:xfrm>
          <a:off x="153144" y="3707904"/>
          <a:ext cx="65882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2790056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/he/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?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s-MX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chess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s-MX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video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68960" y="149830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98559"/>
              </p:ext>
            </p:extLst>
          </p:nvPr>
        </p:nvGraphicFramePr>
        <p:xfrm>
          <a:off x="192647" y="4860032"/>
          <a:ext cx="6476713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417"/>
                <a:gridCol w="2664296"/>
              </a:tblGrid>
              <a:tr h="513057">
                <a:tc>
                  <a:txBody>
                    <a:bodyPr/>
                    <a:lstStyle/>
                    <a:p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Answer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following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tell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jockes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drive a car?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father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cake?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brother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0829"/>
              </p:ext>
            </p:extLst>
          </p:nvPr>
        </p:nvGraphicFramePr>
        <p:xfrm>
          <a:off x="260648" y="395536"/>
          <a:ext cx="6408712" cy="877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280831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MX" dirty="0" smtClean="0"/>
                        <a:t>1.- Can </a:t>
                      </a:r>
                      <a:r>
                        <a:rPr lang="es-MX" dirty="0" err="1" smtClean="0"/>
                        <a:t>Maddie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run</a:t>
                      </a:r>
                      <a:r>
                        <a:rPr lang="es-MX" dirty="0" smtClean="0"/>
                        <a:t> a </a:t>
                      </a:r>
                      <a:r>
                        <a:rPr lang="es-MX" dirty="0" err="1" smtClean="0"/>
                        <a:t>marathon</a:t>
                      </a:r>
                      <a:r>
                        <a:rPr lang="es-MX" dirty="0" smtClean="0"/>
                        <a:t>?</a:t>
                      </a:r>
                    </a:p>
                    <a:p>
                      <a:r>
                        <a:rPr lang="es-MX" dirty="0" smtClean="0"/>
                        <a:t>      Yes, </a:t>
                      </a:r>
                      <a:r>
                        <a:rPr lang="es-MX" dirty="0" err="1" smtClean="0"/>
                        <a:t>she</a:t>
                      </a:r>
                      <a:r>
                        <a:rPr lang="es-MX" dirty="0" smtClean="0"/>
                        <a:t> can</a:t>
                      </a:r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223224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orse Falling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8808" r="15757" b="15593"/>
          <a:stretch/>
        </p:blipFill>
        <p:spPr bwMode="auto">
          <a:xfrm>
            <a:off x="3573016" y="606396"/>
            <a:ext cx="2952328" cy="23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73016" y="2699792"/>
            <a:ext cx="5132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Doug</a:t>
            </a:r>
            <a:endParaRPr lang="es-MX" sz="1200" dirty="0"/>
          </a:p>
        </p:txBody>
      </p:sp>
      <p:pic>
        <p:nvPicPr>
          <p:cNvPr id="1030" name="Picture 6" descr="Why Are Women Traditionally The Ones Who Cook and Men Traditionally The  Ones Who | ThoughtfulRe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923928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48679" y="5663153"/>
            <a:ext cx="5124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Mary</a:t>
            </a:r>
            <a:endParaRPr lang="es-MX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51" y="3923928"/>
            <a:ext cx="2926993" cy="201622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73016" y="5652120"/>
            <a:ext cx="4888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Matt</a:t>
            </a:r>
            <a:endParaRPr lang="es-MX" sz="1200" dirty="0"/>
          </a:p>
        </p:txBody>
      </p:sp>
      <p:pic>
        <p:nvPicPr>
          <p:cNvPr id="1034" name="Picture 10" descr="How To Play Chess: A Step-By-Step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6695475"/>
            <a:ext cx="2664297" cy="18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Why the 21.1K shouldn&amp;#39;t be called the half-marathon - Canadian Running  Magaz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37450"/>
            <a:ext cx="2664297" cy="23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72275" y="8255442"/>
            <a:ext cx="10878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Peter and </a:t>
            </a:r>
            <a:r>
              <a:rPr lang="es-MX" sz="1200" dirty="0"/>
              <a:t>P</a:t>
            </a:r>
            <a:r>
              <a:rPr lang="es-MX" sz="1200" dirty="0" smtClean="0"/>
              <a:t>aul</a:t>
            </a:r>
            <a:endParaRPr lang="es-MX" sz="1200" dirty="0"/>
          </a:p>
        </p:txBody>
      </p:sp>
      <p:pic>
        <p:nvPicPr>
          <p:cNvPr id="1036" name="Picture 12" descr="The Best Gear for a Roadside Emergency in 2021 | Reviews by Wirecutt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r="8115"/>
          <a:stretch/>
        </p:blipFill>
        <p:spPr bwMode="auto">
          <a:xfrm>
            <a:off x="3573016" y="6746961"/>
            <a:ext cx="2952328" cy="17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3588220" y="8255441"/>
            <a:ext cx="4667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Anie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48680" y="2699792"/>
            <a:ext cx="662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Maddie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133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8" y="323528"/>
            <a:ext cx="6024779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F3B2FDF-2DFA-45FF-9B43-DC679F454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9" t="41595" r="38841" b="21645"/>
          <a:stretch/>
        </p:blipFill>
        <p:spPr>
          <a:xfrm>
            <a:off x="260648" y="179512"/>
            <a:ext cx="640871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 Can Versus i Cant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8100" r="6955" b="13601"/>
          <a:stretch/>
        </p:blipFill>
        <p:spPr bwMode="auto">
          <a:xfrm rot="1487365">
            <a:off x="1663400" y="5652644"/>
            <a:ext cx="3440097" cy="33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jer cantando karaoke | Foto Premiu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/>
          <a:stretch/>
        </p:blipFill>
        <p:spPr bwMode="auto">
          <a:xfrm>
            <a:off x="381044" y="3627908"/>
            <a:ext cx="2615908" cy="26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645024" y="3419872"/>
            <a:ext cx="3044969" cy="2741802"/>
            <a:chOff x="3917684" y="465054"/>
            <a:chExt cx="2772309" cy="2450762"/>
          </a:xfrm>
        </p:grpSpPr>
        <p:pic>
          <p:nvPicPr>
            <p:cNvPr id="3086" name="Picture 14" descr="Mujer tapándose los oídos | Foto Gratis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1" t="5346" r="29401"/>
            <a:stretch/>
          </p:blipFill>
          <p:spPr bwMode="auto">
            <a:xfrm flipH="1">
              <a:off x="5290682" y="611560"/>
              <a:ext cx="1399311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Mujer cantando karaoke | Foto Premium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9" r="24571"/>
            <a:stretch/>
          </p:blipFill>
          <p:spPr bwMode="auto">
            <a:xfrm flipH="1">
              <a:off x="3917684" y="465054"/>
              <a:ext cx="2072653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-229" y="8264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 -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2910" y="754538"/>
            <a:ext cx="6384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shows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(This means that I have the ability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the skill)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shows inability.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cannot 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(This means that 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have the ability or the skill)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 of CAN is either “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can 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and its negative contraction is “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4704" y="313184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30031" y="313184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57430A-E8EA-4C1E-8689-CE28BD4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2" t="25514" r="6394" b="27963"/>
          <a:stretch/>
        </p:blipFill>
        <p:spPr>
          <a:xfrm>
            <a:off x="72238" y="2915816"/>
            <a:ext cx="6741138" cy="612067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29" y="8264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 -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30960"/>
              </p:ext>
            </p:extLst>
          </p:nvPr>
        </p:nvGraphicFramePr>
        <p:xfrm>
          <a:off x="144016" y="539552"/>
          <a:ext cx="6597352" cy="208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44"/>
                <a:gridCol w="3658336"/>
                <a:gridCol w="1814272"/>
              </a:tblGrid>
              <a:tr h="2081024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</a:p>
                    <a:p>
                      <a:pPr algn="ctr"/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- </a:t>
                      </a:r>
                      <a:r>
                        <a:rPr lang="es-MX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ative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endParaRPr lang="es-MX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</a:t>
                      </a:r>
                    </a:p>
                    <a:p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football</a:t>
                      </a:r>
                      <a:endParaRPr lang="es-MX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</a:t>
                      </a:r>
                      <a:endParaRPr lang="es-MX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8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</a:t>
                      </a:r>
                      <a:endParaRPr lang="es-MX" sz="18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4624" y="2555776"/>
            <a:ext cx="272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b="1" dirty="0" smtClean="0"/>
              <a:t>can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b="1" dirty="0" err="1" smtClean="0"/>
              <a:t>can´t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055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414C9F6-6335-482C-B95B-C9FFB3E95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8" t="25703" r="44882" b="41160"/>
          <a:stretch/>
        </p:blipFill>
        <p:spPr>
          <a:xfrm>
            <a:off x="163285" y="2267744"/>
            <a:ext cx="6604908" cy="6408712"/>
          </a:xfrm>
          <a:prstGeom prst="rect">
            <a:avLst/>
          </a:prstGeom>
        </p:spPr>
      </p:pic>
      <p:pic>
        <p:nvPicPr>
          <p:cNvPr id="5" name="IC5_L0_Unit 10 Pg 068 Ex 09 Listening">
            <a:hlinkClick r:id="" action="ppaction://media"/>
            <a:extLst>
              <a:ext uri="{FF2B5EF4-FFF2-40B4-BE49-F238E27FC236}">
                <a16:creationId xmlns="" xmlns:a16="http://schemas.microsoft.com/office/drawing/2014/main" id="{E48B209B-34E7-46C4-B67F-BE8941808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285" y="1646379"/>
            <a:ext cx="518909" cy="7749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414C9F6-6335-482C-B95B-C9FFB3E95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8" t="15851" r="44882" b="74766"/>
          <a:stretch/>
        </p:blipFill>
        <p:spPr>
          <a:xfrm>
            <a:off x="44624" y="80797"/>
            <a:ext cx="6813376" cy="16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F9B27F-0F8E-43A4-9267-AEF1CEFA7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80" t="11198" r="33488" b="82627"/>
          <a:stretch/>
        </p:blipFill>
        <p:spPr>
          <a:xfrm>
            <a:off x="104806" y="89040"/>
            <a:ext cx="2388090" cy="8105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6A0828D-400E-404F-B9F2-58F12A053679}"/>
              </a:ext>
            </a:extLst>
          </p:cNvPr>
          <p:cNvSpPr txBox="1"/>
          <p:nvPr/>
        </p:nvSpPr>
        <p:spPr>
          <a:xfrm>
            <a:off x="119275" y="5859433"/>
            <a:ext cx="662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="" xmlns:a16="http://schemas.microsoft.com/office/drawing/2014/main" id="{9C5156A7-3DFE-41FB-9871-093507628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08594"/>
              </p:ext>
            </p:extLst>
          </p:nvPr>
        </p:nvGraphicFramePr>
        <p:xfrm>
          <a:off x="94306" y="6444208"/>
          <a:ext cx="6575053" cy="255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5053">
                  <a:extLst>
                    <a:ext uri="{9D8B030D-6E8A-4147-A177-3AD203B41FA5}">
                      <a16:colId xmlns="" xmlns:a16="http://schemas.microsoft.com/office/drawing/2014/main" val="1655471405"/>
                    </a:ext>
                  </a:extLst>
                </a:gridCol>
              </a:tblGrid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5346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6950285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8801642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744720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355639"/>
                  </a:ext>
                </a:extLst>
              </a:tr>
              <a:tr h="426008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25718" marB="25718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343473"/>
                  </a:ext>
                </a:extLst>
              </a:tr>
            </a:tbl>
          </a:graphicData>
        </a:graphic>
      </p:graphicFrame>
      <p:pic>
        <p:nvPicPr>
          <p:cNvPr id="2050" name="Picture 2" descr="What happened to my cookies? – SheKn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32990"/>
            <a:ext cx="1664294" cy="10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ilding your own Robot - Razor Robot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38" y="2555776"/>
            <a:ext cx="168627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th in Your Head! | Kanop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 r="20876"/>
          <a:stretch/>
        </p:blipFill>
        <p:spPr bwMode="auto">
          <a:xfrm>
            <a:off x="2678829" y="4202086"/>
            <a:ext cx="1686275" cy="12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Create, Convert, and Edit Videos or Photos With Movavi Ap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76" y="1105742"/>
            <a:ext cx="1686275" cy="11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7" y="2555776"/>
            <a:ext cx="1656183" cy="1224136"/>
          </a:xfrm>
          <a:prstGeom prst="rect">
            <a:avLst/>
          </a:prstGeom>
        </p:spPr>
      </p:pic>
      <p:pic>
        <p:nvPicPr>
          <p:cNvPr id="2058" name="Picture 10" descr="Well played Stockport&amp;#39;s WFM Sarah Longson. Who beat GM Mark Hebden last  weekend. The game can be found below.Along with all the result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6" y="4199550"/>
            <a:ext cx="1661823" cy="12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24 Funny One-Liners to Tell at Parti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82" y="1105742"/>
            <a:ext cx="1696031" cy="11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ew study proves horseback riding is effective form of exercise - Finish  Line® Horse Products, In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76" y="2590209"/>
            <a:ext cx="1686275" cy="11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y the 21.1K shouldn&amp;#39;t be called the half-marathon - Canadian Running  Magaz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35" y="4243367"/>
            <a:ext cx="1686709" cy="11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48680" y="2175991"/>
            <a:ext cx="1140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b</a:t>
            </a:r>
            <a:r>
              <a:rPr lang="es-MX" sz="1400" b="1" dirty="0" err="1" smtClean="0"/>
              <a:t>ake</a:t>
            </a:r>
            <a:r>
              <a:rPr lang="es-MX" sz="1400" b="1" dirty="0" smtClean="0"/>
              <a:t> cookies</a:t>
            </a:r>
            <a:endParaRPr lang="es-MX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92423" y="2175991"/>
            <a:ext cx="1262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t</a:t>
            </a:r>
            <a:r>
              <a:rPr lang="es-MX" sz="1400" b="1" dirty="0" err="1" smtClean="0"/>
              <a:t>ell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good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jokes</a:t>
            </a:r>
            <a:endParaRPr lang="es-MX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79009" y="2175991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e</a:t>
            </a:r>
            <a:r>
              <a:rPr lang="es-MX" sz="1400" b="1" dirty="0" err="1" smtClean="0"/>
              <a:t>dit</a:t>
            </a:r>
            <a:r>
              <a:rPr lang="es-MX" sz="1400" b="1" dirty="0" smtClean="0"/>
              <a:t> a video</a:t>
            </a:r>
            <a:endParaRPr lang="es-MX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173175" y="3760167"/>
            <a:ext cx="1064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r</a:t>
            </a:r>
            <a:r>
              <a:rPr lang="es-MX" sz="1400" b="1" dirty="0" err="1" smtClean="0"/>
              <a:t>ide</a:t>
            </a:r>
            <a:r>
              <a:rPr lang="es-MX" sz="1400" b="1" dirty="0" smtClean="0"/>
              <a:t> a </a:t>
            </a:r>
            <a:r>
              <a:rPr lang="es-MX" sz="1400" b="1" dirty="0" err="1" smtClean="0"/>
              <a:t>horse</a:t>
            </a:r>
            <a:endParaRPr lang="es-MX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085184" y="5416351"/>
            <a:ext cx="13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r</a:t>
            </a:r>
            <a:r>
              <a:rPr lang="es-MX" sz="1400" b="1" dirty="0" err="1" smtClean="0"/>
              <a:t>un</a:t>
            </a:r>
            <a:r>
              <a:rPr lang="es-MX" sz="1400" b="1" dirty="0" smtClean="0"/>
              <a:t> a </a:t>
            </a:r>
            <a:r>
              <a:rPr lang="es-MX" sz="1400" b="1" dirty="0" err="1" smtClean="0"/>
              <a:t>marathon</a:t>
            </a:r>
            <a:endParaRPr lang="es-MX" sz="14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36912" y="5416351"/>
            <a:ext cx="177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d</a:t>
            </a:r>
            <a:r>
              <a:rPr lang="es-MX" sz="1400" b="1" dirty="0" smtClean="0"/>
              <a:t>o </a:t>
            </a:r>
            <a:r>
              <a:rPr lang="es-MX" sz="1400" b="1" dirty="0" err="1" smtClean="0"/>
              <a:t>math</a:t>
            </a:r>
            <a:r>
              <a:rPr lang="es-MX" sz="1400" b="1" dirty="0" smtClean="0"/>
              <a:t> in </a:t>
            </a:r>
            <a:r>
              <a:rPr lang="es-MX" sz="1400" b="1" dirty="0" err="1" smtClean="0"/>
              <a:t>your</a:t>
            </a:r>
            <a:r>
              <a:rPr lang="es-MX" sz="1400" b="1" dirty="0" smtClean="0"/>
              <a:t> head</a:t>
            </a:r>
            <a:endParaRPr lang="es-MX" sz="14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852936" y="3779912"/>
            <a:ext cx="1144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b</a:t>
            </a:r>
            <a:r>
              <a:rPr lang="es-MX" sz="1400" b="1" dirty="0" err="1" smtClean="0"/>
              <a:t>uild</a:t>
            </a:r>
            <a:r>
              <a:rPr lang="es-MX" sz="1400" b="1" dirty="0" smtClean="0"/>
              <a:t> a robot</a:t>
            </a:r>
            <a:endParaRPr lang="es-MX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56520" y="3779912"/>
            <a:ext cx="1258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/>
              <a:t>f</a:t>
            </a:r>
            <a:r>
              <a:rPr lang="es-MX" sz="1400" b="1" dirty="0" err="1" smtClean="0"/>
              <a:t>ix</a:t>
            </a:r>
            <a:r>
              <a:rPr lang="es-MX" sz="1400" b="1" dirty="0" smtClean="0"/>
              <a:t> a </a:t>
            </a:r>
            <a:r>
              <a:rPr lang="es-MX" sz="1400" b="1" dirty="0" err="1" smtClean="0"/>
              <a:t>computer</a:t>
            </a:r>
            <a:endParaRPr lang="es-MX" sz="14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48680" y="5416351"/>
            <a:ext cx="941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 smtClean="0"/>
              <a:t>play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chess</a:t>
            </a:r>
            <a:endParaRPr lang="es-MX" sz="14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6A0828D-400E-404F-B9F2-58F12A053679}"/>
              </a:ext>
            </a:extLst>
          </p:cNvPr>
          <p:cNvSpPr txBox="1"/>
          <p:nvPr/>
        </p:nvSpPr>
        <p:spPr>
          <a:xfrm>
            <a:off x="2420888" y="611560"/>
            <a:ext cx="306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="" xmlns:a16="http://schemas.microsoft.com/office/drawing/2014/main" id="{E3C674B2-F0AC-4D9A-8627-B3F51DB3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77392"/>
              </p:ext>
            </p:extLst>
          </p:nvPr>
        </p:nvGraphicFramePr>
        <p:xfrm>
          <a:off x="188640" y="1259632"/>
          <a:ext cx="6552729" cy="78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>
                  <a:extLst>
                    <a:ext uri="{9D8B030D-6E8A-4147-A177-3AD203B41FA5}">
                      <a16:colId xmlns="" xmlns:a16="http://schemas.microsoft.com/office/drawing/2014/main" val="4199750360"/>
                    </a:ext>
                  </a:extLst>
                </a:gridCol>
                <a:gridCol w="2184243">
                  <a:extLst>
                    <a:ext uri="{9D8B030D-6E8A-4147-A177-3AD203B41FA5}">
                      <a16:colId xmlns="" xmlns:a16="http://schemas.microsoft.com/office/drawing/2014/main" val="3118308548"/>
                    </a:ext>
                  </a:extLst>
                </a:gridCol>
                <a:gridCol w="2184243">
                  <a:extLst>
                    <a:ext uri="{9D8B030D-6E8A-4147-A177-3AD203B41FA5}">
                      <a16:colId xmlns="" xmlns:a16="http://schemas.microsoft.com/office/drawing/2014/main" val="86019181"/>
                    </a:ext>
                  </a:extLst>
                </a:gridCol>
              </a:tblGrid>
              <a:tr h="970479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>
                          <a:solidFill>
                            <a:srgbClr val="CC0099"/>
                          </a:solidFill>
                        </a:rPr>
                        <a:t>and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or</a:t>
                      </a:r>
                      <a:endParaRPr lang="es-MX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err="1">
                          <a:solidFill>
                            <a:srgbClr val="00CC99"/>
                          </a:solidFill>
                        </a:rPr>
                        <a:t>but</a:t>
                      </a:r>
                      <a:endParaRPr lang="es-MX" sz="4000" dirty="0">
                        <a:solidFill>
                          <a:srgbClr val="00CC99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171274"/>
                  </a:ext>
                </a:extLst>
              </a:tr>
              <a:tr h="23888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8453986"/>
                  </a:ext>
                </a:extLst>
              </a:tr>
              <a:tr h="23888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9680706"/>
                  </a:ext>
                </a:extLst>
              </a:tr>
              <a:tr h="2100777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 </a:t>
                      </a: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1777006"/>
                  </a:ext>
                </a:extLst>
              </a:tr>
            </a:tbl>
          </a:graphicData>
        </a:graphic>
      </p:graphicFrame>
      <p:pic>
        <p:nvPicPr>
          <p:cNvPr id="8" name="Picture 2" descr="Coordinating conjunctions link similar words or word groups. There ...">
            <a:extLst>
              <a:ext uri="{FF2B5EF4-FFF2-40B4-BE49-F238E27FC236}">
                <a16:creationId xmlns="" xmlns:a16="http://schemas.microsoft.com/office/drawing/2014/main" id="{40A17445-C355-44CF-A073-D2E5BD71E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44586" r="68635" b="20538"/>
          <a:stretch/>
        </p:blipFill>
        <p:spPr bwMode="auto">
          <a:xfrm>
            <a:off x="260648" y="2411760"/>
            <a:ext cx="1991882" cy="18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ordinating conjunctions link similar words or word groups. There ...">
            <a:extLst>
              <a:ext uri="{FF2B5EF4-FFF2-40B4-BE49-F238E27FC236}">
                <a16:creationId xmlns="" xmlns:a16="http://schemas.microsoft.com/office/drawing/2014/main" id="{53A935F9-FF96-4B3E-877C-3A377382D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44896" r="36880" b="20229"/>
          <a:stretch/>
        </p:blipFill>
        <p:spPr bwMode="auto">
          <a:xfrm>
            <a:off x="2564904" y="2411760"/>
            <a:ext cx="1848678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ordinating conjunctions link similar words or word groups. There ...">
            <a:extLst>
              <a:ext uri="{FF2B5EF4-FFF2-40B4-BE49-F238E27FC236}">
                <a16:creationId xmlns="" xmlns:a16="http://schemas.microsoft.com/office/drawing/2014/main" id="{2B72E65F-FDB7-4EC5-AB3A-D03D9B1F8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7" t="44153" r="3547" b="20972"/>
          <a:stretch/>
        </p:blipFill>
        <p:spPr bwMode="auto">
          <a:xfrm>
            <a:off x="4797152" y="2415410"/>
            <a:ext cx="1888436" cy="18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ross mark and check mark Royalty Free Vector Image">
            <a:extLst>
              <a:ext uri="{FF2B5EF4-FFF2-40B4-BE49-F238E27FC236}">
                <a16:creationId xmlns="" xmlns:a16="http://schemas.microsoft.com/office/drawing/2014/main" id="{A832B34B-20D2-46D5-A555-DB008D5ED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12355" r="50329" b="27334"/>
          <a:stretch/>
        </p:blipFill>
        <p:spPr bwMode="auto">
          <a:xfrm>
            <a:off x="6041629" y="4644008"/>
            <a:ext cx="5822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ross mark and check mark Royalty Free Vector Image">
            <a:extLst>
              <a:ext uri="{FF2B5EF4-FFF2-40B4-BE49-F238E27FC236}">
                <a16:creationId xmlns="" xmlns:a16="http://schemas.microsoft.com/office/drawing/2014/main" id="{6BA12C60-963F-43D1-9FDA-6C7F4C713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476672" y="4644008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Cross mark and check mark Royalty Free Vector Image">
            <a:extLst>
              <a:ext uri="{FF2B5EF4-FFF2-40B4-BE49-F238E27FC236}">
                <a16:creationId xmlns="" xmlns:a16="http://schemas.microsoft.com/office/drawing/2014/main" id="{4C37664A-8CE1-4C88-AD70-5CD8C08DD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1700808" y="4644008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Cross mark and check mark Royalty Free Vector Image">
            <a:extLst>
              <a:ext uri="{FF2B5EF4-FFF2-40B4-BE49-F238E27FC236}">
                <a16:creationId xmlns="" xmlns:a16="http://schemas.microsoft.com/office/drawing/2014/main" id="{DA977CA9-AD81-4CDF-8038-1B297C237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4751626" y="4644008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moji Question Mark And Exclamation Mark, HD Png Download ...">
            <a:extLst>
              <a:ext uri="{FF2B5EF4-FFF2-40B4-BE49-F238E27FC236}">
                <a16:creationId xmlns="" xmlns:a16="http://schemas.microsoft.com/office/drawing/2014/main" id="{64A1C986-06E1-4BB7-886D-F71153FB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4644008"/>
            <a:ext cx="62068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>
            <a:extLst>
              <a:ext uri="{FF2B5EF4-FFF2-40B4-BE49-F238E27FC236}">
                <a16:creationId xmlns="" xmlns:a16="http://schemas.microsoft.com/office/drawing/2014/main" id="{74DFAF52-93B1-4CAE-9E9D-374EE4AFE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0" t="-4558" b="1"/>
          <a:stretch/>
        </p:blipFill>
        <p:spPr bwMode="auto">
          <a:xfrm>
            <a:off x="5661248" y="5292080"/>
            <a:ext cx="1196752" cy="16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96EBB325-CA30-4482-B187-D71EC91B543C}"/>
              </a:ext>
            </a:extLst>
          </p:cNvPr>
          <p:cNvGrpSpPr/>
          <p:nvPr/>
        </p:nvGrpSpPr>
        <p:grpSpPr>
          <a:xfrm>
            <a:off x="188640" y="5220072"/>
            <a:ext cx="2131353" cy="1656184"/>
            <a:chOff x="620688" y="4644008"/>
            <a:chExt cx="1699305" cy="1656184"/>
          </a:xfrm>
        </p:grpSpPr>
        <p:pic>
          <p:nvPicPr>
            <p:cNvPr id="1060" name="Picture 36">
              <a:extLst>
                <a:ext uri="{FF2B5EF4-FFF2-40B4-BE49-F238E27FC236}">
                  <a16:creationId xmlns="" xmlns:a16="http://schemas.microsoft.com/office/drawing/2014/main" id="{4063D726-1D3B-4076-B601-03A9AFF90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3" r="46172"/>
            <a:stretch/>
          </p:blipFill>
          <p:spPr bwMode="auto">
            <a:xfrm>
              <a:off x="764704" y="4644008"/>
              <a:ext cx="1555289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="" xmlns:a16="http://schemas.microsoft.com/office/drawing/2014/main" id="{6C895DB7-8AEC-4DD9-A302-E8AA9C56D2C6}"/>
                </a:ext>
              </a:extLst>
            </p:cNvPr>
            <p:cNvSpPr/>
            <p:nvPr/>
          </p:nvSpPr>
          <p:spPr>
            <a:xfrm>
              <a:off x="620688" y="4644008"/>
              <a:ext cx="1080120" cy="7920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8AA26197-2030-438C-8D40-7720190B3572}"/>
              </a:ext>
            </a:extLst>
          </p:cNvPr>
          <p:cNvGrpSpPr/>
          <p:nvPr/>
        </p:nvGrpSpPr>
        <p:grpSpPr>
          <a:xfrm>
            <a:off x="2449775" y="5220072"/>
            <a:ext cx="2131353" cy="1656184"/>
            <a:chOff x="620688" y="4644008"/>
            <a:chExt cx="1699305" cy="1656184"/>
          </a:xfrm>
        </p:grpSpPr>
        <p:pic>
          <p:nvPicPr>
            <p:cNvPr id="44" name="Picture 36">
              <a:extLst>
                <a:ext uri="{FF2B5EF4-FFF2-40B4-BE49-F238E27FC236}">
                  <a16:creationId xmlns="" xmlns:a16="http://schemas.microsoft.com/office/drawing/2014/main" id="{B38CBD71-746B-41EE-9ADE-75D7587A4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3" r="46172"/>
            <a:stretch/>
          </p:blipFill>
          <p:spPr bwMode="auto">
            <a:xfrm>
              <a:off x="764704" y="4644008"/>
              <a:ext cx="1555289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2A138402-75A0-4E22-99FF-A0C0F7B56751}"/>
                </a:ext>
              </a:extLst>
            </p:cNvPr>
            <p:cNvSpPr/>
            <p:nvPr/>
          </p:nvSpPr>
          <p:spPr>
            <a:xfrm>
              <a:off x="620688" y="4644008"/>
              <a:ext cx="1080120" cy="7920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62" name="Picture 38" descr="Young boy singing rock en la fiesta | Vector Premium">
            <a:extLst>
              <a:ext uri="{FF2B5EF4-FFF2-40B4-BE49-F238E27FC236}">
                <a16:creationId xmlns="" xmlns:a16="http://schemas.microsoft.com/office/drawing/2014/main" id="{5C8EB022-6895-4ADF-8FB2-C7903344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436096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8" descr="Young boy singing rock en la fiesta | Vector Premium">
            <a:extLst>
              <a:ext uri="{FF2B5EF4-FFF2-40B4-BE49-F238E27FC236}">
                <a16:creationId xmlns="" xmlns:a16="http://schemas.microsoft.com/office/drawing/2014/main" id="{1D8AE379-0395-44F5-A87F-77FCE753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5436096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8" descr="Young boy singing rock en la fiesta | Vector Premium">
            <a:extLst>
              <a:ext uri="{FF2B5EF4-FFF2-40B4-BE49-F238E27FC236}">
                <a16:creationId xmlns="" xmlns:a16="http://schemas.microsoft.com/office/drawing/2014/main" id="{3B6402A8-17A3-4C3A-951A-701D5F96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5508104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-229" y="8264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 “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696" y="531484"/>
            <a:ext cx="68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Coordinating conjunctions coordinate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or join two or more sentences, </a:t>
            </a:r>
            <a:r>
              <a:rPr lang="en-US" dirty="0" smtClean="0">
                <a:solidFill>
                  <a:srgbClr val="202124"/>
                </a:solidFill>
                <a:latin typeface="arial" panose="020B0604020202020204" pitchFamily="34" charset="0"/>
              </a:rPr>
              <a:t>which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are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 of the same syntactic importance.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21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4DB2463A-D802-4317-A07A-1613B147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3544"/>
              </p:ext>
            </p:extLst>
          </p:nvPr>
        </p:nvGraphicFramePr>
        <p:xfrm>
          <a:off x="116632" y="5575236"/>
          <a:ext cx="6597352" cy="3389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669">
                  <a:extLst>
                    <a:ext uri="{9D8B030D-6E8A-4147-A177-3AD203B41FA5}">
                      <a16:colId xmlns="" xmlns:a16="http://schemas.microsoft.com/office/drawing/2014/main" val="787766587"/>
                    </a:ext>
                  </a:extLst>
                </a:gridCol>
                <a:gridCol w="5772683">
                  <a:extLst>
                    <a:ext uri="{9D8B030D-6E8A-4147-A177-3AD203B41FA5}">
                      <a16:colId xmlns="" xmlns:a16="http://schemas.microsoft.com/office/drawing/2014/main" val="386756138"/>
                    </a:ext>
                  </a:extLst>
                </a:gridCol>
              </a:tblGrid>
              <a:tr h="541725">
                <a:tc gridSpan="2"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do. Use can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coordinating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conjuction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and”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abilities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wordbox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2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5383207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Eg</a:t>
                      </a:r>
                      <a:r>
                        <a:rPr lang="es-MX" sz="1400" dirty="0" smtClean="0"/>
                        <a:t>. A chef can </a:t>
                      </a:r>
                      <a:r>
                        <a:rPr lang="es-MX" sz="1400" dirty="0" err="1" smtClean="0"/>
                        <a:t>bake</a:t>
                      </a:r>
                      <a:r>
                        <a:rPr lang="es-MX" sz="1400" dirty="0" smtClean="0"/>
                        <a:t> and </a:t>
                      </a:r>
                      <a:r>
                        <a:rPr lang="es-MX" sz="1400" dirty="0" err="1" smtClean="0"/>
                        <a:t>cook</a:t>
                      </a:r>
                      <a:endParaRPr lang="es-MX" sz="1400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8040310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313082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88052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02681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84BA118-09F1-4BCF-9A1C-BDC343B4E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5" t="34103" r="6088" b="40894"/>
          <a:stretch/>
        </p:blipFill>
        <p:spPr>
          <a:xfrm>
            <a:off x="0" y="755576"/>
            <a:ext cx="6677744" cy="37444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EE663F6-32BD-4826-871B-49F81D32C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78197" t="58926" r="6088" b="27683"/>
          <a:stretch/>
        </p:blipFill>
        <p:spPr>
          <a:xfrm>
            <a:off x="4365104" y="4207084"/>
            <a:ext cx="2174439" cy="1589052"/>
          </a:xfrm>
          <a:prstGeom prst="rect">
            <a:avLst/>
          </a:prstGeom>
        </p:spPr>
      </p:pic>
      <p:sp>
        <p:nvSpPr>
          <p:cNvPr id="7" name="Globo: línea 6">
            <a:extLst>
              <a:ext uri="{FF2B5EF4-FFF2-40B4-BE49-F238E27FC236}">
                <a16:creationId xmlns="" xmlns:a16="http://schemas.microsoft.com/office/drawing/2014/main" id="{BC9A347A-1794-4948-B3E4-8C96CEA99FE5}"/>
              </a:ext>
            </a:extLst>
          </p:cNvPr>
          <p:cNvSpPr/>
          <p:nvPr/>
        </p:nvSpPr>
        <p:spPr>
          <a:xfrm>
            <a:off x="2420888" y="4423108"/>
            <a:ext cx="1368152" cy="576064"/>
          </a:xfrm>
          <a:prstGeom prst="borderCallout1">
            <a:avLst>
              <a:gd name="adj1" fmla="val 57398"/>
              <a:gd name="adj2" fmla="val 102090"/>
              <a:gd name="adj3" fmla="val 84895"/>
              <a:gd name="adj4" fmla="val 145705"/>
            </a:avLst>
          </a:prstGeom>
          <a:solidFill>
            <a:srgbClr val="FFE2A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err="1">
                <a:solidFill>
                  <a:schemeClr val="tx1"/>
                </a:solidFill>
              </a:rPr>
              <a:t>abilities</a:t>
            </a:r>
            <a:r>
              <a:rPr lang="es-MX" sz="1400" dirty="0">
                <a:solidFill>
                  <a:schemeClr val="tx1"/>
                </a:solidFill>
              </a:rPr>
              <a:t> </a:t>
            </a:r>
            <a:r>
              <a:rPr lang="es-MX" sz="1400" dirty="0" err="1">
                <a:solidFill>
                  <a:schemeClr val="tx1"/>
                </a:solidFill>
              </a:rPr>
              <a:t>wordbox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6A0828D-400E-404F-B9F2-58F12A053679}"/>
              </a:ext>
            </a:extLst>
          </p:cNvPr>
          <p:cNvSpPr txBox="1"/>
          <p:nvPr/>
        </p:nvSpPr>
        <p:spPr>
          <a:xfrm>
            <a:off x="2348880" y="478577"/>
            <a:ext cx="306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BF9B27F-0F8E-43A4-9267-AEF1CEFA7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80" t="11198" r="33488" b="82627"/>
          <a:stretch/>
        </p:blipFill>
        <p:spPr>
          <a:xfrm>
            <a:off x="42774" y="45311"/>
            <a:ext cx="2388090" cy="7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69079"/>
              </p:ext>
            </p:extLst>
          </p:nvPr>
        </p:nvGraphicFramePr>
        <p:xfrm>
          <a:off x="116632" y="678708"/>
          <a:ext cx="6624736" cy="835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36724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60663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  <a:tr h="342581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65293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E2A7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12C3AD9-EA10-4A76-8E88-B2492516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5" t="17209" r="73956" b="56936"/>
          <a:stretch/>
        </p:blipFill>
        <p:spPr>
          <a:xfrm>
            <a:off x="188640" y="894732"/>
            <a:ext cx="3096344" cy="31683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12C3AD9-EA10-4A76-8E88-B2492516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03" t="17141" r="55137" b="57592"/>
          <a:stretch/>
        </p:blipFill>
        <p:spPr>
          <a:xfrm>
            <a:off x="3573016" y="945931"/>
            <a:ext cx="3096345" cy="31171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12C3AD9-EA10-4A76-8E88-B2492516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7" t="51810" r="74002" b="23511"/>
          <a:stretch/>
        </p:blipFill>
        <p:spPr>
          <a:xfrm>
            <a:off x="188639" y="5143204"/>
            <a:ext cx="3168353" cy="30243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12C3AD9-EA10-4A76-8E88-B2492516D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2" t="51222" r="55137" b="23510"/>
          <a:stretch/>
        </p:blipFill>
        <p:spPr>
          <a:xfrm>
            <a:off x="3501008" y="5071196"/>
            <a:ext cx="3168353" cy="309634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27384" y="71960"/>
            <a:ext cx="7029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conjuction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CF6C42DC-AB94-4DFD-81F2-2986AF578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89090"/>
              </p:ext>
            </p:extLst>
          </p:nvPr>
        </p:nvGraphicFramePr>
        <p:xfrm>
          <a:off x="260648" y="539554"/>
          <a:ext cx="6129888" cy="856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="" xmlns:a16="http://schemas.microsoft.com/office/drawing/2014/main" val="787766587"/>
                    </a:ext>
                  </a:extLst>
                </a:gridCol>
                <a:gridCol w="1916266">
                  <a:extLst>
                    <a:ext uri="{9D8B030D-6E8A-4147-A177-3AD203B41FA5}">
                      <a16:colId xmlns="" xmlns:a16="http://schemas.microsoft.com/office/drawing/2014/main" val="386756138"/>
                    </a:ext>
                  </a:extLst>
                </a:gridCol>
                <a:gridCol w="3465592"/>
              </a:tblGrid>
              <a:tr h="2856317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algn="ctr"/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8040310"/>
                  </a:ext>
                </a:extLst>
              </a:tr>
              <a:tr h="2856317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313082"/>
                  </a:ext>
                </a:extLst>
              </a:tr>
              <a:tr h="2856317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solidFill>
                      <a:srgbClr val="FFE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88805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1" b="503"/>
          <a:stretch/>
        </p:blipFill>
        <p:spPr>
          <a:xfrm>
            <a:off x="1125520" y="611560"/>
            <a:ext cx="1687726" cy="1368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 t="-251" b="-1"/>
          <a:stretch/>
        </p:blipFill>
        <p:spPr>
          <a:xfrm>
            <a:off x="1124745" y="1950258"/>
            <a:ext cx="1688501" cy="13976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9" t="8448"/>
          <a:stretch/>
        </p:blipFill>
        <p:spPr>
          <a:xfrm>
            <a:off x="1124744" y="7668345"/>
            <a:ext cx="1688501" cy="13681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1"/>
          <a:stretch/>
        </p:blipFill>
        <p:spPr>
          <a:xfrm>
            <a:off x="1124745" y="6300192"/>
            <a:ext cx="1688501" cy="13681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61" y="3491880"/>
            <a:ext cx="1656183" cy="1224136"/>
          </a:xfrm>
          <a:prstGeom prst="rect">
            <a:avLst/>
          </a:prstGeom>
        </p:spPr>
      </p:pic>
      <p:pic>
        <p:nvPicPr>
          <p:cNvPr id="4098" name="Picture 2" descr="Premium PSD | Young adult man sitting playing guitar studio portrai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3758" r="6457" b="2218"/>
          <a:stretch/>
        </p:blipFill>
        <p:spPr bwMode="auto">
          <a:xfrm>
            <a:off x="1124744" y="4758571"/>
            <a:ext cx="1688500" cy="14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0" y="7196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 Use can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coordinating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358</Words>
  <Application>Microsoft Office PowerPoint</Application>
  <PresentationFormat>Presentación en pantalla (4:3)</PresentationFormat>
  <Paragraphs>114</Paragraphs>
  <Slides>13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Cuenta Microsoft</cp:lastModifiedBy>
  <cp:revision>50</cp:revision>
  <dcterms:created xsi:type="dcterms:W3CDTF">2014-11-01T21:17:40Z</dcterms:created>
  <dcterms:modified xsi:type="dcterms:W3CDTF">2021-06-17T00:19:43Z</dcterms:modified>
</cp:coreProperties>
</file>