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58" r:id="rId3"/>
    <p:sldId id="268" r:id="rId4"/>
    <p:sldId id="266" r:id="rId5"/>
  </p:sldIdLst>
  <p:sldSz cx="6858000" cy="9144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E7FF"/>
    <a:srgbClr val="00CCFF"/>
    <a:srgbClr val="9BFFFF"/>
    <a:srgbClr val="D5F7FF"/>
    <a:srgbClr val="B3F1FF"/>
    <a:srgbClr val="FFE6B3"/>
    <a:srgbClr val="CC7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>
        <p:scale>
          <a:sx n="40" d="100"/>
          <a:sy n="40" d="100"/>
        </p:scale>
        <p:origin x="2358" y="1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8DA7-3570-458C-AEE9-56688C230876}" type="datetimeFigureOut">
              <a:rPr lang="es-MX" smtClean="0"/>
              <a:t>21/09/2021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F8B9-57B2-4606-801B-877DFBBA09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34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8DA7-3570-458C-AEE9-56688C230876}" type="datetimeFigureOut">
              <a:rPr lang="es-MX" smtClean="0"/>
              <a:t>21/09/2021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F8B9-57B2-4606-801B-877DFBBA09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308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8DA7-3570-458C-AEE9-56688C230876}" type="datetimeFigureOut">
              <a:rPr lang="es-MX" smtClean="0"/>
              <a:t>21/09/2021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F8B9-57B2-4606-801B-877DFBBA09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2467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8DA7-3570-458C-AEE9-56688C230876}" type="datetimeFigureOut">
              <a:rPr lang="es-MX" smtClean="0"/>
              <a:t>21/09/2021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F8B9-57B2-4606-801B-877DFBBA09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1510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8DA7-3570-458C-AEE9-56688C230876}" type="datetimeFigureOut">
              <a:rPr lang="es-MX" smtClean="0"/>
              <a:t>21/09/2021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F8B9-57B2-4606-801B-877DFBBA09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7318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8DA7-3570-458C-AEE9-56688C230876}" type="datetimeFigureOut">
              <a:rPr lang="es-MX" smtClean="0"/>
              <a:t>21/09/2021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F8B9-57B2-4606-801B-877DFBBA09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5540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8DA7-3570-458C-AEE9-56688C230876}" type="datetimeFigureOut">
              <a:rPr lang="es-MX" smtClean="0"/>
              <a:t>21/09/2021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F8B9-57B2-4606-801B-877DFBBA09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886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8DA7-3570-458C-AEE9-56688C230876}" type="datetimeFigureOut">
              <a:rPr lang="es-MX" smtClean="0"/>
              <a:t>21/09/2021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F8B9-57B2-4606-801B-877DFBBA09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3735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8DA7-3570-458C-AEE9-56688C230876}" type="datetimeFigureOut">
              <a:rPr lang="es-MX" smtClean="0"/>
              <a:t>21/09/2021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F8B9-57B2-4606-801B-877DFBBA09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0562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8DA7-3570-458C-AEE9-56688C230876}" type="datetimeFigureOut">
              <a:rPr lang="es-MX" smtClean="0"/>
              <a:t>21/09/2021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F8B9-57B2-4606-801B-877DFBBA09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4868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8DA7-3570-458C-AEE9-56688C230876}" type="datetimeFigureOut">
              <a:rPr lang="es-MX" smtClean="0"/>
              <a:t>21/09/2021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F8B9-57B2-4606-801B-877DFBBA09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1736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38DA7-3570-458C-AEE9-56688C230876}" type="datetimeFigureOut">
              <a:rPr lang="es-MX" smtClean="0"/>
              <a:t>21/09/2021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7F8B9-57B2-4606-801B-877DFBBA09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253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es/resource/3771149/his-her" TargetMode="External"/><Relationship Id="rId2" Type="http://schemas.openxmlformats.org/officeDocument/2006/relationships/hyperlink" Target="https://wordwall.net/es/resource/1841700/my-his-her-your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ordwall.net/es/resource/2713151/angielski/my-your-his-her-exercice" TargetMode="External"/><Relationship Id="rId4" Type="http://schemas.openxmlformats.org/officeDocument/2006/relationships/hyperlink" Target="https://wordwall.net/es/resource/3876268/his-or-he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849982"/>
              </p:ext>
            </p:extLst>
          </p:nvPr>
        </p:nvGraphicFramePr>
        <p:xfrm>
          <a:off x="973778" y="3047998"/>
          <a:ext cx="4952008" cy="5015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6004"/>
                <a:gridCol w="2476004"/>
              </a:tblGrid>
              <a:tr h="250767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07673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50" name="CuadroTexto 2"/>
          <p:cNvSpPr txBox="1">
            <a:spLocks noChangeArrowheads="1"/>
          </p:cNvSpPr>
          <p:nvPr/>
        </p:nvSpPr>
        <p:spPr bwMode="auto">
          <a:xfrm>
            <a:off x="146050" y="177800"/>
            <a:ext cx="660558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MX" sz="5400" b="1">
                <a:solidFill>
                  <a:srgbClr val="FFC000"/>
                </a:solidFill>
                <a:cs typeface="Arial" panose="020B0604020202020204" pitchFamily="34" charset="0"/>
              </a:rPr>
              <a:t>UNIT 1</a:t>
            </a:r>
          </a:p>
        </p:txBody>
      </p:sp>
      <p:sp>
        <p:nvSpPr>
          <p:cNvPr id="2051" name="CuadroTexto 3"/>
          <p:cNvSpPr txBox="1">
            <a:spLocks noChangeArrowheads="1"/>
          </p:cNvSpPr>
          <p:nvPr/>
        </p:nvSpPr>
        <p:spPr bwMode="auto">
          <a:xfrm>
            <a:off x="41275" y="1108075"/>
            <a:ext cx="681672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MX" sz="4400" b="1" dirty="0" err="1">
                <a:solidFill>
                  <a:srgbClr val="FFC000"/>
                </a:solidFill>
                <a:cs typeface="Arial" panose="020B0604020202020204" pitchFamily="34" charset="0"/>
              </a:rPr>
              <a:t>Lesson</a:t>
            </a:r>
            <a:r>
              <a:rPr lang="es-MX" sz="4400" b="1" dirty="0">
                <a:solidFill>
                  <a:srgbClr val="FFC000"/>
                </a:solidFill>
                <a:cs typeface="Arial" panose="020B0604020202020204" pitchFamily="34" charset="0"/>
              </a:rPr>
              <a:t> </a:t>
            </a:r>
            <a:r>
              <a:rPr lang="es-MX" sz="4400" b="1" dirty="0" smtClean="0">
                <a:solidFill>
                  <a:srgbClr val="FFC000"/>
                </a:solidFill>
                <a:cs typeface="Arial" panose="020B0604020202020204" pitchFamily="34" charset="0"/>
              </a:rPr>
              <a:t>6</a:t>
            </a:r>
            <a:endParaRPr lang="es-MX" sz="4400" b="1" dirty="0">
              <a:solidFill>
                <a:srgbClr val="FFC000"/>
              </a:solidFill>
              <a:cs typeface="Arial" panose="020B0604020202020204" pitchFamily="34" charset="0"/>
            </a:endParaRPr>
          </a:p>
          <a:p>
            <a:pPr algn="ctr"/>
            <a:r>
              <a:rPr lang="es-MX" sz="4400" b="1" dirty="0">
                <a:solidFill>
                  <a:srgbClr val="FFC000"/>
                </a:solidFill>
                <a:cs typeface="Arial" panose="020B0604020202020204" pitchFamily="34" charset="0"/>
              </a:rPr>
              <a:t> </a:t>
            </a:r>
            <a:r>
              <a:rPr lang="es-MX" sz="3600" b="1" dirty="0" smtClean="0">
                <a:solidFill>
                  <a:srgbClr val="FFC000"/>
                </a:solidFill>
                <a:cs typeface="Arial" panose="020B0604020202020204" pitchFamily="34" charset="0"/>
              </a:rPr>
              <a:t>“POSSESSIVE ADJECTIVES”</a:t>
            </a:r>
            <a:endParaRPr lang="es-MX" sz="3600" b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V="1">
            <a:off x="0" y="2566988"/>
            <a:ext cx="6858000" cy="53975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CuadroTexto 5"/>
          <p:cNvSpPr txBox="1">
            <a:spLocks noChangeArrowheads="1"/>
          </p:cNvSpPr>
          <p:nvPr/>
        </p:nvSpPr>
        <p:spPr bwMode="auto">
          <a:xfrm>
            <a:off x="122238" y="8316913"/>
            <a:ext cx="67120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dirty="0" err="1">
                <a:solidFill>
                  <a:srgbClr val="FFC000"/>
                </a:solidFill>
              </a:rPr>
              <a:t>Learning</a:t>
            </a:r>
            <a:r>
              <a:rPr lang="es-MX" dirty="0">
                <a:solidFill>
                  <a:srgbClr val="FFC000"/>
                </a:solidFill>
              </a:rPr>
              <a:t> </a:t>
            </a:r>
            <a:r>
              <a:rPr lang="es-MX" dirty="0" err="1">
                <a:solidFill>
                  <a:srgbClr val="FFC000"/>
                </a:solidFill>
              </a:rPr>
              <a:t>objective</a:t>
            </a:r>
            <a:r>
              <a:rPr lang="es-MX" dirty="0">
                <a:solidFill>
                  <a:srgbClr val="FFC000"/>
                </a:solidFill>
              </a:rPr>
              <a:t>: </a:t>
            </a:r>
          </a:p>
          <a:p>
            <a:r>
              <a:rPr lang="es-MX" dirty="0" err="1">
                <a:solidFill>
                  <a:srgbClr val="FFC000"/>
                </a:solidFill>
              </a:rPr>
              <a:t>Learn</a:t>
            </a:r>
            <a:r>
              <a:rPr lang="es-MX" dirty="0">
                <a:solidFill>
                  <a:srgbClr val="FFC000"/>
                </a:solidFill>
              </a:rPr>
              <a:t> and use </a:t>
            </a:r>
            <a:r>
              <a:rPr lang="es-MX" dirty="0" err="1" smtClean="0">
                <a:solidFill>
                  <a:srgbClr val="FFC000"/>
                </a:solidFill>
              </a:rPr>
              <a:t>the</a:t>
            </a:r>
            <a:r>
              <a:rPr lang="es-MX" dirty="0" smtClean="0">
                <a:solidFill>
                  <a:srgbClr val="FFC000"/>
                </a:solidFill>
              </a:rPr>
              <a:t> </a:t>
            </a:r>
            <a:r>
              <a:rPr lang="es-MX" dirty="0" err="1" smtClean="0">
                <a:solidFill>
                  <a:srgbClr val="FFC000"/>
                </a:solidFill>
              </a:rPr>
              <a:t>possessive</a:t>
            </a:r>
            <a:r>
              <a:rPr lang="es-MX" dirty="0" smtClean="0">
                <a:solidFill>
                  <a:srgbClr val="FFC000"/>
                </a:solidFill>
              </a:rPr>
              <a:t> </a:t>
            </a:r>
            <a:r>
              <a:rPr lang="es-MX" dirty="0" err="1" smtClean="0">
                <a:solidFill>
                  <a:srgbClr val="FFC000"/>
                </a:solidFill>
              </a:rPr>
              <a:t>adjectives</a:t>
            </a:r>
            <a:r>
              <a:rPr lang="es-MX" dirty="0" smtClean="0">
                <a:solidFill>
                  <a:srgbClr val="FFC000"/>
                </a:solidFill>
              </a:rPr>
              <a:t>  </a:t>
            </a:r>
            <a:r>
              <a:rPr lang="es-MX" dirty="0">
                <a:solidFill>
                  <a:srgbClr val="FFC000"/>
                </a:solidFill>
              </a:rPr>
              <a:t>in short </a:t>
            </a:r>
            <a:r>
              <a:rPr lang="es-MX" dirty="0" err="1">
                <a:solidFill>
                  <a:srgbClr val="FFC000"/>
                </a:solidFill>
              </a:rPr>
              <a:t>conversations</a:t>
            </a:r>
            <a:r>
              <a:rPr lang="es-MX" dirty="0">
                <a:solidFill>
                  <a:srgbClr val="FFC000"/>
                </a:solidFill>
              </a:rPr>
              <a:t>.</a:t>
            </a:r>
          </a:p>
        </p:txBody>
      </p:sp>
      <p:pic>
        <p:nvPicPr>
          <p:cNvPr id="1026" name="Picture 2" descr="Kids Showing Examples Of Possessive Pronouns Like Mine, Yours, Its, Hers,  His, Ours And Theirs Stock Photo, Picture And Royalty Free Image. Image  132753057.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" t="11131" r="73737" b="66712"/>
          <a:stretch/>
        </p:blipFill>
        <p:spPr bwMode="auto">
          <a:xfrm>
            <a:off x="1772393" y="3811979"/>
            <a:ext cx="1042059" cy="14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Kids Showing Examples Of Possessive Pronouns Like Mine, Yours, Its, Hers,  His, Ours And Theirs Stock Photo, Picture And Royalty Free Image. Image  132753057.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9" t="42219" r="5192" b="35004"/>
          <a:stretch/>
        </p:blipFill>
        <p:spPr bwMode="auto">
          <a:xfrm>
            <a:off x="1463639" y="6163291"/>
            <a:ext cx="3927763" cy="121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ids Showing Examples Of Possessive Pronouns Like Mine, Yours, Its, Hers,  His, Ours And Theirs Stock Photo, Picture And Royalty Free Image. Image  132753057.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4" t="11676" r="36246" b="67257"/>
          <a:stretch/>
        </p:blipFill>
        <p:spPr bwMode="auto">
          <a:xfrm>
            <a:off x="3849961" y="3883231"/>
            <a:ext cx="1719566" cy="137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lamada ovalada 2"/>
          <p:cNvSpPr/>
          <p:nvPr/>
        </p:nvSpPr>
        <p:spPr>
          <a:xfrm>
            <a:off x="2470810" y="3345487"/>
            <a:ext cx="842406" cy="537744"/>
          </a:xfrm>
          <a:prstGeom prst="wedgeEllipseCallout">
            <a:avLst>
              <a:gd name="adj1" fmla="val -48297"/>
              <a:gd name="adj2" fmla="val 972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 smtClean="0"/>
              <a:t>My</a:t>
            </a:r>
            <a:endParaRPr lang="es-MX" dirty="0"/>
          </a:p>
        </p:txBody>
      </p:sp>
      <p:sp>
        <p:nvSpPr>
          <p:cNvPr id="26" name="Llamada ovalada 25"/>
          <p:cNvSpPr/>
          <p:nvPr/>
        </p:nvSpPr>
        <p:spPr>
          <a:xfrm>
            <a:off x="2115297" y="5747707"/>
            <a:ext cx="842406" cy="415584"/>
          </a:xfrm>
          <a:prstGeom prst="wedgeEllipseCallout">
            <a:avLst>
              <a:gd name="adj1" fmla="val -48297"/>
              <a:gd name="adj2" fmla="val 972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 smtClean="0"/>
              <a:t>Her</a:t>
            </a:r>
            <a:endParaRPr lang="es-MX" dirty="0"/>
          </a:p>
        </p:txBody>
      </p:sp>
      <p:sp>
        <p:nvSpPr>
          <p:cNvPr id="27" name="Llamada ovalada 26"/>
          <p:cNvSpPr/>
          <p:nvPr/>
        </p:nvSpPr>
        <p:spPr>
          <a:xfrm>
            <a:off x="4310253" y="5770196"/>
            <a:ext cx="842406" cy="415584"/>
          </a:xfrm>
          <a:prstGeom prst="wedgeEllipseCallout">
            <a:avLst>
              <a:gd name="adj1" fmla="val -48297"/>
              <a:gd name="adj2" fmla="val 972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 smtClean="0"/>
              <a:t>His</a:t>
            </a:r>
            <a:endParaRPr lang="es-MX" dirty="0"/>
          </a:p>
        </p:txBody>
      </p:sp>
      <p:sp>
        <p:nvSpPr>
          <p:cNvPr id="28" name="Llamada ovalada 27"/>
          <p:cNvSpPr/>
          <p:nvPr/>
        </p:nvSpPr>
        <p:spPr>
          <a:xfrm>
            <a:off x="4353796" y="3532529"/>
            <a:ext cx="976987" cy="415584"/>
          </a:xfrm>
          <a:prstGeom prst="wedgeEllipseCallout">
            <a:avLst>
              <a:gd name="adj1" fmla="val -48297"/>
              <a:gd name="adj2" fmla="val 972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 smtClean="0"/>
              <a:t>Your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3464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10090" y="322818"/>
            <a:ext cx="6858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54801" y="8774"/>
            <a:ext cx="4191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GRAMMAR  “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ossessive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adjectives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251470"/>
              </p:ext>
            </p:extLst>
          </p:nvPr>
        </p:nvGraphicFramePr>
        <p:xfrm>
          <a:off x="66675" y="1401288"/>
          <a:ext cx="6631008" cy="7600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8987"/>
                <a:gridCol w="1140032"/>
                <a:gridCol w="4191989"/>
              </a:tblGrid>
              <a:tr h="1520042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Possessive</a:t>
                      </a:r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adjectives</a:t>
                      </a:r>
                      <a:endParaRPr lang="es-MX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MX" sz="140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Spanish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</a:t>
                      </a:r>
                      <a:endParaRPr lang="es-MX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520042"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</a:t>
                      </a:r>
                      <a:endParaRPr lang="es-MX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20042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  <a:endParaRPr lang="es-MX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20042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</a:t>
                      </a:r>
                      <a:endParaRPr lang="es-MX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20042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</a:t>
                      </a:r>
                      <a:endParaRPr lang="es-MX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8" name="Picture 10" descr="Artículos - Elbibliote.co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347" y="2994348"/>
            <a:ext cx="1660764" cy="132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rtículos - Elbibliote.com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CF7F1"/>
              </a:clrFrom>
              <a:clrTo>
                <a:srgbClr val="FCF7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9" t="11422" r="12289" b="11385"/>
          <a:stretch/>
        </p:blipFill>
        <p:spPr bwMode="auto">
          <a:xfrm>
            <a:off x="2915895" y="4441371"/>
            <a:ext cx="974460" cy="15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entes Anti Luz Azul Para Niños – Doive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0E6E3"/>
              </a:clrFrom>
              <a:clrTo>
                <a:srgbClr val="D0E6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25" y="7537866"/>
            <a:ext cx="1289656" cy="145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Ejecutante Ten cuidado entregar niños con lentes Tierra Hamburguesa Vist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977" y="6008912"/>
            <a:ext cx="1295504" cy="142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4246226" y="3440710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My</a:t>
            </a:r>
            <a:r>
              <a:rPr lang="es-MX" dirty="0" smtClean="0"/>
              <a:t> </a:t>
            </a:r>
            <a:r>
              <a:rPr lang="es-MX" dirty="0" err="1" smtClean="0"/>
              <a:t>name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Jhon</a:t>
            </a:r>
            <a:endParaRPr lang="es-MX" dirty="0"/>
          </a:p>
        </p:txBody>
      </p:sp>
      <p:sp>
        <p:nvSpPr>
          <p:cNvPr id="26" name="CuadroTexto 25"/>
          <p:cNvSpPr txBox="1"/>
          <p:nvPr/>
        </p:nvSpPr>
        <p:spPr>
          <a:xfrm>
            <a:off x="4119496" y="4941194"/>
            <a:ext cx="2614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Your</a:t>
            </a:r>
            <a:r>
              <a:rPr lang="es-MX" dirty="0" smtClean="0"/>
              <a:t> </a:t>
            </a:r>
            <a:r>
              <a:rPr lang="es-MX" dirty="0" err="1" smtClean="0"/>
              <a:t>nickname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funny</a:t>
            </a:r>
            <a:endParaRPr lang="es-MX" dirty="0"/>
          </a:p>
        </p:txBody>
      </p:sp>
      <p:sp>
        <p:nvSpPr>
          <p:cNvPr id="27" name="CuadroTexto 26"/>
          <p:cNvSpPr txBox="1"/>
          <p:nvPr/>
        </p:nvSpPr>
        <p:spPr>
          <a:xfrm>
            <a:off x="4074292" y="6561575"/>
            <a:ext cx="2614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His</a:t>
            </a:r>
            <a:r>
              <a:rPr lang="es-MX" dirty="0" smtClean="0"/>
              <a:t> </a:t>
            </a:r>
            <a:r>
              <a:rPr lang="es-MX" dirty="0" err="1" smtClean="0"/>
              <a:t>lastname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Rodríguez</a:t>
            </a:r>
            <a:endParaRPr lang="es-MX" dirty="0"/>
          </a:p>
        </p:txBody>
      </p:sp>
      <p:sp>
        <p:nvSpPr>
          <p:cNvPr id="28" name="CuadroTexto 27"/>
          <p:cNvSpPr txBox="1"/>
          <p:nvPr/>
        </p:nvSpPr>
        <p:spPr>
          <a:xfrm>
            <a:off x="4137205" y="8059478"/>
            <a:ext cx="2614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His</a:t>
            </a:r>
            <a:r>
              <a:rPr lang="es-MX" dirty="0" smtClean="0"/>
              <a:t> </a:t>
            </a:r>
            <a:r>
              <a:rPr lang="es-MX" dirty="0" err="1"/>
              <a:t>f</a:t>
            </a:r>
            <a:r>
              <a:rPr lang="es-MX" dirty="0" err="1" smtClean="0"/>
              <a:t>irst</a:t>
            </a:r>
            <a:r>
              <a:rPr lang="es-MX" dirty="0" smtClean="0"/>
              <a:t> </a:t>
            </a:r>
            <a:r>
              <a:rPr lang="es-MX" dirty="0" err="1" smtClean="0"/>
              <a:t>name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Sofia</a:t>
            </a:r>
            <a:endParaRPr lang="es-MX" dirty="0"/>
          </a:p>
        </p:txBody>
      </p:sp>
      <p:sp>
        <p:nvSpPr>
          <p:cNvPr id="8" name="Rectángulo 7"/>
          <p:cNvSpPr/>
          <p:nvPr/>
        </p:nvSpPr>
        <p:spPr>
          <a:xfrm>
            <a:off x="54801" y="456141"/>
            <a:ext cx="66789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Inter"/>
              </a:rPr>
              <a:t>We use possessive adjectives to express who owns (or ‘possesses’) something. </a:t>
            </a:r>
            <a:endParaRPr lang="en-US" sz="1400" dirty="0" smtClean="0">
              <a:latin typeface="Inter"/>
            </a:endParaRPr>
          </a:p>
          <a:p>
            <a:r>
              <a:rPr lang="en-US" sz="1400" dirty="0" smtClean="0">
                <a:latin typeface="Inter"/>
              </a:rPr>
              <a:t>A </a:t>
            </a:r>
            <a:r>
              <a:rPr lang="en-US" sz="1400" dirty="0">
                <a:latin typeface="Inter"/>
              </a:rPr>
              <a:t>possessive adjective is used in front of a noun (a thing). </a:t>
            </a:r>
            <a:endParaRPr lang="en-US" sz="1400" dirty="0" smtClean="0">
              <a:latin typeface="Inter"/>
            </a:endParaRPr>
          </a:p>
          <a:p>
            <a:r>
              <a:rPr lang="en-US" sz="1400" dirty="0" smtClean="0">
                <a:latin typeface="Inter"/>
              </a:rPr>
              <a:t>For example: </a:t>
            </a:r>
            <a:r>
              <a:rPr lang="en-US" sz="1400" b="1" i="1" dirty="0" smtClean="0">
                <a:solidFill>
                  <a:srgbClr val="363636"/>
                </a:solidFill>
                <a:latin typeface="Inter"/>
              </a:rPr>
              <a:t>My</a:t>
            </a:r>
            <a:r>
              <a:rPr lang="en-US" sz="1400" i="1" dirty="0">
                <a:latin typeface="Inter"/>
              </a:rPr>
              <a:t> </a:t>
            </a:r>
            <a:r>
              <a:rPr lang="en-US" sz="1400" i="1" dirty="0" smtClean="0">
                <a:latin typeface="Inter"/>
              </a:rPr>
              <a:t>computer, </a:t>
            </a:r>
            <a:r>
              <a:rPr lang="en-US" sz="1400" b="1" i="1" dirty="0" smtClean="0">
                <a:solidFill>
                  <a:srgbClr val="363636"/>
                </a:solidFill>
                <a:latin typeface="Inter"/>
              </a:rPr>
              <a:t>Your</a:t>
            </a:r>
            <a:r>
              <a:rPr lang="en-US" sz="1400" b="1" i="1" dirty="0">
                <a:solidFill>
                  <a:srgbClr val="363636"/>
                </a:solidFill>
                <a:latin typeface="Inter"/>
              </a:rPr>
              <a:t> </a:t>
            </a:r>
            <a:r>
              <a:rPr lang="en-US" sz="1400" i="1" dirty="0" smtClean="0">
                <a:latin typeface="Inter"/>
              </a:rPr>
              <a:t>pen, </a:t>
            </a:r>
            <a:r>
              <a:rPr lang="en-US" sz="1400" b="1" i="1" dirty="0" smtClean="0">
                <a:latin typeface="Inter"/>
              </a:rPr>
              <a:t>his</a:t>
            </a:r>
            <a:r>
              <a:rPr lang="en-US" sz="1400" i="1" dirty="0" smtClean="0">
                <a:latin typeface="Inter"/>
              </a:rPr>
              <a:t> name, </a:t>
            </a:r>
            <a:r>
              <a:rPr lang="en-US" sz="1400" b="1" i="1" dirty="0" smtClean="0">
                <a:latin typeface="Inter"/>
              </a:rPr>
              <a:t>her</a:t>
            </a:r>
            <a:r>
              <a:rPr lang="en-US" sz="1400" i="1" dirty="0" smtClean="0">
                <a:latin typeface="Inter"/>
              </a:rPr>
              <a:t> nickname</a:t>
            </a:r>
            <a:endParaRPr lang="en-US" sz="1400" b="0" i="0" dirty="0">
              <a:effectLst/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124295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2580" y="4680351"/>
            <a:ext cx="63250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https://</a:t>
            </a:r>
            <a:r>
              <a:rPr lang="es-MX" dirty="0" smtClean="0">
                <a:hlinkClick r:id="rId2"/>
              </a:rPr>
              <a:t>wordwall.net/es/resource/1841700/my-his-her-your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236018" y="6956408"/>
            <a:ext cx="6218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https://</a:t>
            </a:r>
            <a:r>
              <a:rPr lang="es-MX" dirty="0" smtClean="0">
                <a:hlinkClick r:id="rId3"/>
              </a:rPr>
              <a:t>wordwall.net/es/resource/3771149/his-her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182581" y="496232"/>
            <a:ext cx="60638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4"/>
              </a:rPr>
              <a:t>https://</a:t>
            </a:r>
            <a:r>
              <a:rPr lang="es-MX" dirty="0" smtClean="0">
                <a:hlinkClick r:id="rId4"/>
              </a:rPr>
              <a:t>wordwall.net/es/resource/3876268/his-or-her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182580" y="2480493"/>
            <a:ext cx="63250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5"/>
              </a:rPr>
              <a:t>https://</a:t>
            </a:r>
            <a:r>
              <a:rPr lang="es-MX" dirty="0" smtClean="0">
                <a:hlinkClick r:id="rId5"/>
              </a:rPr>
              <a:t>wordwall.net/es/resource/2713151/angielski/my-your-his-her-exercice</a:t>
            </a:r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97843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8025" t="35069" r="7280" b="25488"/>
          <a:stretch/>
        </p:blipFill>
        <p:spPr>
          <a:xfrm>
            <a:off x="114499" y="2341380"/>
            <a:ext cx="6455392" cy="454630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6103" t="44605" r="37143" b="35103"/>
          <a:stretch/>
        </p:blipFill>
        <p:spPr>
          <a:xfrm>
            <a:off x="281372" y="7172695"/>
            <a:ext cx="6142377" cy="181692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8874" y="7196450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26276" t="22093" r="32744" b="68968"/>
          <a:stretch/>
        </p:blipFill>
        <p:spPr>
          <a:xfrm>
            <a:off x="40232" y="431637"/>
            <a:ext cx="6794018" cy="1539675"/>
          </a:xfrm>
          <a:prstGeom prst="rect">
            <a:avLst/>
          </a:prstGeom>
        </p:spPr>
      </p:pic>
      <p:cxnSp>
        <p:nvCxnSpPr>
          <p:cNvPr id="8" name="Conector recto 7"/>
          <p:cNvCxnSpPr/>
          <p:nvPr/>
        </p:nvCxnSpPr>
        <p:spPr>
          <a:xfrm>
            <a:off x="10090" y="322818"/>
            <a:ext cx="6858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54801" y="8774"/>
            <a:ext cx="5799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GRAMMAR  “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Contraction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s-MX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MX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40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</TotalTime>
  <Words>114</Words>
  <Application>Microsoft Office PowerPoint</Application>
  <PresentationFormat>Carta (216 x 279 mm)</PresentationFormat>
  <Paragraphs>34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Inter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ENEP</dc:creator>
  <cp:lastModifiedBy>Cuenta Microsoft</cp:lastModifiedBy>
  <cp:revision>47</cp:revision>
  <dcterms:created xsi:type="dcterms:W3CDTF">2020-10-07T00:53:58Z</dcterms:created>
  <dcterms:modified xsi:type="dcterms:W3CDTF">2021-09-21T13:54:41Z</dcterms:modified>
</cp:coreProperties>
</file>