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72" r:id="rId4"/>
    <p:sldId id="261" r:id="rId5"/>
    <p:sldId id="268" r:id="rId6"/>
    <p:sldId id="267" r:id="rId7"/>
    <p:sldId id="266" r:id="rId8"/>
    <p:sldId id="262" r:id="rId9"/>
    <p:sldId id="269" r:id="rId10"/>
    <p:sldId id="270" r:id="rId11"/>
    <p:sldId id="271" r:id="rId12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03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69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34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8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40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9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99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27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00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02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07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A61-D12E-4879-961A-A43E72E92945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0D32-BDD7-4767-A4EB-E80076E211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3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BF4513-A3BC-4548-B180-570CFD5BEF2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79D9B3-759F-4DCA-B625-E5AD348D0E6B}"/>
              </a:ext>
            </a:extLst>
          </p:cNvPr>
          <p:cNvSpPr txBox="1"/>
          <p:nvPr/>
        </p:nvSpPr>
        <p:spPr>
          <a:xfrm>
            <a:off x="168441" y="643601"/>
            <a:ext cx="8698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 PEOPLE</a:t>
            </a:r>
          </a:p>
        </p:txBody>
      </p:sp>
      <p:pic>
        <p:nvPicPr>
          <p:cNvPr id="1026" name="Picture 2" descr="38 English Idioms Describing Character and Personality - Effortless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94" y="1371819"/>
            <a:ext cx="6359857" cy="41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2D8EAC-4FF5-4EF8-B1CC-B971143ABB6F}"/>
              </a:ext>
            </a:extLst>
          </p:cNvPr>
          <p:cNvSpPr txBox="1"/>
          <p:nvPr/>
        </p:nvSpPr>
        <p:spPr>
          <a:xfrm>
            <a:off x="0" y="5767134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describe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and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</p:spTree>
    <p:extLst>
      <p:ext uri="{BB962C8B-B14F-4D97-AF65-F5344CB8AC3E}">
        <p14:creationId xmlns:p14="http://schemas.microsoft.com/office/powerpoint/2010/main" val="253918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10 Most Historical Cities in the World">
            <a:extLst>
              <a:ext uri="{FF2B5EF4-FFF2-40B4-BE49-F238E27FC236}">
                <a16:creationId xmlns:a16="http://schemas.microsoft.com/office/drawing/2014/main" id="{ECAA7175-39F2-4D95-8B2D-B95A29BD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2069438"/>
            <a:ext cx="2358189" cy="14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ity noise linked to hearing loss: study.">
            <a:extLst>
              <a:ext uri="{FF2B5EF4-FFF2-40B4-BE49-F238E27FC236}">
                <a16:creationId xmlns:a16="http://schemas.microsoft.com/office/drawing/2014/main" id="{7AA53B29-40B3-47B5-8B97-655F1D60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" y="3639556"/>
            <a:ext cx="2406316" cy="1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The 50 Most Beautiful Small Towns in America | Architectural Digest">
            <a:extLst>
              <a:ext uri="{FF2B5EF4-FFF2-40B4-BE49-F238E27FC236}">
                <a16:creationId xmlns:a16="http://schemas.microsoft.com/office/drawing/2014/main" id="{880BB777-3ADD-4990-A8B8-E2EB5742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78" y="3660116"/>
            <a:ext cx="2376486" cy="14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mman - (not) the ugliest city in the world - Kami and the Rest of the World">
            <a:extLst>
              <a:ext uri="{FF2B5EF4-FFF2-40B4-BE49-F238E27FC236}">
                <a16:creationId xmlns:a16="http://schemas.microsoft.com/office/drawing/2014/main" id="{5C9FE973-23D1-4FAD-96E5-0A625D76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" y="5240505"/>
            <a:ext cx="2418347" cy="15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50 Most Beautiful Cities in the World | Condé Nast Traveler">
            <a:extLst>
              <a:ext uri="{FF2B5EF4-FFF2-40B4-BE49-F238E27FC236}">
                <a16:creationId xmlns:a16="http://schemas.microsoft.com/office/drawing/2014/main" id="{33F54B89-983E-4B5C-A46C-A706089D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211182"/>
            <a:ext cx="2438901" cy="15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Beautiful Cities of China - Home | Facebook">
            <a:extLst>
              <a:ext uri="{FF2B5EF4-FFF2-40B4-BE49-F238E27FC236}">
                <a16:creationId xmlns:a16="http://schemas.microsoft.com/office/drawing/2014/main" id="{45734B01-37B7-46B8-BF44-7FBA8CB1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77" y="2044625"/>
            <a:ext cx="2356404" cy="14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84A393-BA8F-4D5F-BB2C-6513A1C53888}"/>
              </a:ext>
            </a:extLst>
          </p:cNvPr>
          <p:cNvSpPr txBox="1"/>
          <p:nvPr/>
        </p:nvSpPr>
        <p:spPr>
          <a:xfrm>
            <a:off x="3164302" y="2418344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C72C54-33D2-4768-A871-3EFC3F228833}"/>
              </a:ext>
            </a:extLst>
          </p:cNvPr>
          <p:cNvSpPr txBox="1"/>
          <p:nvPr/>
        </p:nvSpPr>
        <p:spPr>
          <a:xfrm>
            <a:off x="3120178" y="3950375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1F1E58-B412-498B-B25A-B4F7F1DE8105}"/>
              </a:ext>
            </a:extLst>
          </p:cNvPr>
          <p:cNvSpPr txBox="1"/>
          <p:nvPr/>
        </p:nvSpPr>
        <p:spPr>
          <a:xfrm>
            <a:off x="3164295" y="5702973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ugly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beautiful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BD6BAD-D421-4933-BF28-242ADE2EDBE4}"/>
              </a:ext>
            </a:extLst>
          </p:cNvPr>
          <p:cNvSpPr txBox="1"/>
          <p:nvPr/>
        </p:nvSpPr>
        <p:spPr>
          <a:xfrm>
            <a:off x="84218" y="-24064"/>
            <a:ext cx="5216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FFC000"/>
                </a:solidFill>
              </a:rPr>
              <a:t>Vocabulary</a:t>
            </a:r>
            <a:r>
              <a:rPr lang="es-MX" sz="2400" b="1" dirty="0">
                <a:solidFill>
                  <a:srgbClr val="FFC000"/>
                </a:solidFill>
              </a:rPr>
              <a:t> </a:t>
            </a:r>
            <a:r>
              <a:rPr lang="es-MX" sz="2400" b="1" dirty="0" err="1"/>
              <a:t>Adjectives</a:t>
            </a:r>
            <a:r>
              <a:rPr lang="es-MX" sz="2400" b="1" dirty="0"/>
              <a:t> </a:t>
            </a:r>
            <a:r>
              <a:rPr lang="es-MX" sz="2400" b="1" dirty="0" err="1"/>
              <a:t>to</a:t>
            </a:r>
            <a:r>
              <a:rPr lang="es-MX" sz="2400" b="1" dirty="0"/>
              <a:t> describe </a:t>
            </a:r>
            <a:r>
              <a:rPr lang="es-MX" sz="2400" b="1" dirty="0" err="1"/>
              <a:t>cities</a:t>
            </a:r>
            <a:endParaRPr lang="es-MX" sz="2400" b="1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45AF4D8-E514-462C-9FE9-7CE37C336791}"/>
              </a:ext>
            </a:extLst>
          </p:cNvPr>
          <p:cNvCxnSpPr/>
          <p:nvPr/>
        </p:nvCxnSpPr>
        <p:spPr>
          <a:xfrm>
            <a:off x="0" y="424247"/>
            <a:ext cx="9144000" cy="4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6" name="Picture 24" descr="10 Best Small Towns in Mexico for Tourists | PlanetWare">
            <a:extLst>
              <a:ext uri="{FF2B5EF4-FFF2-40B4-BE49-F238E27FC236}">
                <a16:creationId xmlns:a16="http://schemas.microsoft.com/office/drawing/2014/main" id="{0FA00492-0D9C-4386-9090-AA0E41F9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" y="565482"/>
            <a:ext cx="2333626" cy="13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DA719F7-E895-4E4F-BCEE-C032B6A503BA}"/>
              </a:ext>
            </a:extLst>
          </p:cNvPr>
          <p:cNvSpPr txBox="1"/>
          <p:nvPr/>
        </p:nvSpPr>
        <p:spPr>
          <a:xfrm>
            <a:off x="3304678" y="87429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8" name="Picture 26" descr="How to Sell Merchant Services in New York and Other Big Cities - CCSalesPro">
            <a:extLst>
              <a:ext uri="{FF2B5EF4-FFF2-40B4-BE49-F238E27FC236}">
                <a16:creationId xmlns:a16="http://schemas.microsoft.com/office/drawing/2014/main" id="{0202CA87-FD85-41BF-BEC3-33DB868D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2" y="599070"/>
            <a:ext cx="2357186" cy="13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7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0367B6-FD01-45F6-93BC-6E8ED0E4CCAC}"/>
              </a:ext>
            </a:extLst>
          </p:cNvPr>
          <p:cNvSpPr txBox="1"/>
          <p:nvPr/>
        </p:nvSpPr>
        <p:spPr>
          <a:xfrm>
            <a:off x="120315" y="589549"/>
            <a:ext cx="487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</a:t>
            </a:r>
          </a:p>
          <a:p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student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pg. 118 </a:t>
            </a:r>
            <a:r>
              <a:rPr lang="es-MX" dirty="0" err="1"/>
              <a:t>speaking</a:t>
            </a:r>
            <a:r>
              <a:rPr lang="es-MX" dirty="0"/>
              <a:t> </a:t>
            </a:r>
            <a:r>
              <a:rPr lang="es-MX" dirty="0" err="1"/>
              <a:t>activity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638C65-4016-4910-9244-FAF268EB6DB8}"/>
              </a:ext>
            </a:extLst>
          </p:cNvPr>
          <p:cNvSpPr txBox="1"/>
          <p:nvPr/>
        </p:nvSpPr>
        <p:spPr>
          <a:xfrm>
            <a:off x="108283" y="92060"/>
            <a:ext cx="529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05E2D-D859-4002-BAB0-719487F9E3B9}"/>
              </a:ext>
            </a:extLst>
          </p:cNvPr>
          <p:cNvCxnSpPr/>
          <p:nvPr/>
        </p:nvCxnSpPr>
        <p:spPr>
          <a:xfrm>
            <a:off x="0" y="556599"/>
            <a:ext cx="9144000" cy="4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9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37688"/>
              </p:ext>
            </p:extLst>
          </p:nvPr>
        </p:nvGraphicFramePr>
        <p:xfrm>
          <a:off x="102359" y="968992"/>
          <a:ext cx="8440062" cy="550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6035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Adjectives</a:t>
                      </a:r>
                      <a:r>
                        <a:rPr lang="es-MX" sz="2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MX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r>
                        <a:rPr lang="es-MX" sz="2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appearance</a:t>
                      </a:r>
                      <a:endParaRPr lang="es-MX" sz="2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261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14" descr="Resultado de imagen para old woman cartoon">
            <a:extLst>
              <a:ext uri="{FF2B5EF4-FFF2-40B4-BE49-F238E27FC236}">
                <a16:creationId xmlns:a16="http://schemas.microsoft.com/office/drawing/2014/main" id="{4A165E78-58EF-44C8-AC64-75D232E81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r="30901" b="35142"/>
          <a:stretch/>
        </p:blipFill>
        <p:spPr bwMode="auto">
          <a:xfrm>
            <a:off x="1028367" y="1832290"/>
            <a:ext cx="848517" cy="15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Resultado de imagen para woman cartoon">
            <a:extLst>
              <a:ext uri="{FF2B5EF4-FFF2-40B4-BE49-F238E27FC236}">
                <a16:creationId xmlns:a16="http://schemas.microsoft.com/office/drawing/2014/main" id="{2B514923-F333-4ED5-9D1E-1D461CC8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13" y="1795118"/>
            <a:ext cx="889937" cy="15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4F6903-DAB2-4423-83F2-67A5B1F5B9BD}"/>
              </a:ext>
            </a:extLst>
          </p:cNvPr>
          <p:cNvSpPr txBox="1"/>
          <p:nvPr/>
        </p:nvSpPr>
        <p:spPr>
          <a:xfrm>
            <a:off x="874897" y="3419771"/>
            <a:ext cx="9828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algn="ctr"/>
            <a:r>
              <a:rPr lang="es-MX" sz="15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4F6903-DAB2-4423-83F2-67A5B1F5B9BD}"/>
              </a:ext>
            </a:extLst>
          </p:cNvPr>
          <p:cNvSpPr txBox="1"/>
          <p:nvPr/>
        </p:nvSpPr>
        <p:spPr>
          <a:xfrm>
            <a:off x="1937726" y="3419771"/>
            <a:ext cx="12899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algn="ctr"/>
            <a:r>
              <a:rPr lang="es-MX" sz="15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endParaRPr lang="es-MX" sz="15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Resultado de imagen para man cartoon">
            <a:extLst>
              <a:ext uri="{FF2B5EF4-FFF2-40B4-BE49-F238E27FC236}">
                <a16:creationId xmlns:a16="http://schemas.microsoft.com/office/drawing/2014/main" id="{6B74C466-DE4C-4A01-B613-570CD13A9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r="23021" b="7541"/>
          <a:stretch/>
        </p:blipFill>
        <p:spPr bwMode="auto">
          <a:xfrm flipH="1">
            <a:off x="2322498" y="4481496"/>
            <a:ext cx="673366" cy="15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n relacionada">
            <a:extLst>
              <a:ext uri="{FF2B5EF4-FFF2-40B4-BE49-F238E27FC236}">
                <a16:creationId xmlns:a16="http://schemas.microsoft.com/office/drawing/2014/main" id="{FB8D7D11-AB0A-418F-BEB3-998809547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r="22684" b="7541"/>
          <a:stretch/>
        </p:blipFill>
        <p:spPr bwMode="auto">
          <a:xfrm>
            <a:off x="1220870" y="3972708"/>
            <a:ext cx="926094" cy="206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1117379" y="6006816"/>
            <a:ext cx="70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5000"/>
            <a:r>
              <a:rPr lang="es-MX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endParaRPr lang="es-MX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2188276" y="6007588"/>
            <a:ext cx="89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5000"/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</a:p>
        </p:txBody>
      </p:sp>
      <p:pic>
        <p:nvPicPr>
          <p:cNvPr id="14" name="Picture 4" descr="Imagen relacionada">
            <a:extLst>
              <a:ext uri="{FF2B5EF4-FFF2-40B4-BE49-F238E27FC236}">
                <a16:creationId xmlns:a16="http://schemas.microsoft.com/office/drawing/2014/main" id="{60A16338-2B47-4839-99B2-B172CF806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4" r="3308" b="12716"/>
          <a:stretch/>
        </p:blipFill>
        <p:spPr bwMode="auto">
          <a:xfrm flipH="1">
            <a:off x="5895471" y="1648327"/>
            <a:ext cx="881000" cy="18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n relacionada">
            <a:extLst>
              <a:ext uri="{FF2B5EF4-FFF2-40B4-BE49-F238E27FC236}">
                <a16:creationId xmlns:a16="http://schemas.microsoft.com/office/drawing/2014/main" id="{5DAE361F-735A-4BE1-8F23-C89894F5D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t="4711" r="53826" b="11088"/>
          <a:stretch/>
        </p:blipFill>
        <p:spPr bwMode="auto">
          <a:xfrm flipH="1">
            <a:off x="7065058" y="1745550"/>
            <a:ext cx="731407" cy="17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84F6903-DAB2-4423-83F2-67A5B1F5B9BD}"/>
              </a:ext>
            </a:extLst>
          </p:cNvPr>
          <p:cNvSpPr txBox="1"/>
          <p:nvPr/>
        </p:nvSpPr>
        <p:spPr>
          <a:xfrm>
            <a:off x="5835315" y="3527076"/>
            <a:ext cx="9916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algn="ctr"/>
            <a:r>
              <a:rPr lang="es-MX" sz="15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4F6903-DAB2-4423-83F2-67A5B1F5B9BD}"/>
              </a:ext>
            </a:extLst>
          </p:cNvPr>
          <p:cNvSpPr txBox="1"/>
          <p:nvPr/>
        </p:nvSpPr>
        <p:spPr>
          <a:xfrm>
            <a:off x="6925953" y="3527076"/>
            <a:ext cx="9916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algn="ctr"/>
            <a:r>
              <a:rPr lang="es-MX" sz="15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endParaRPr lang="es-MX" sz="15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Resultado de imagen para pretty cartoon">
            <a:extLst>
              <a:ext uri="{FF2B5EF4-FFF2-40B4-BE49-F238E27FC236}">
                <a16:creationId xmlns:a16="http://schemas.microsoft.com/office/drawing/2014/main" id="{94F52F72-4927-450D-B60C-29A81022C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" b="6374"/>
          <a:stretch/>
        </p:blipFill>
        <p:spPr bwMode="auto">
          <a:xfrm>
            <a:off x="5831313" y="4085753"/>
            <a:ext cx="1057640" cy="13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n relacionada">
            <a:extLst>
              <a:ext uri="{FF2B5EF4-FFF2-40B4-BE49-F238E27FC236}">
                <a16:creationId xmlns:a16="http://schemas.microsoft.com/office/drawing/2014/main" id="{9D1DF1F8-ADB6-471C-9CE9-E3332515C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4809" r="20272" b="24809"/>
          <a:stretch/>
        </p:blipFill>
        <p:spPr bwMode="auto">
          <a:xfrm>
            <a:off x="6717226" y="3880543"/>
            <a:ext cx="1283774" cy="1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5755274" y="5540515"/>
            <a:ext cx="123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/>
            <a:r>
              <a:rPr lang="es-MX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endParaRPr lang="es-MX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6812398" y="5578139"/>
            <a:ext cx="1645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/>
            <a:r>
              <a:rPr lang="es-MX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handsome</a:t>
            </a:r>
            <a:endParaRPr lang="es-MX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57F2B5D-02DD-4699-8439-63A73896A316}"/>
              </a:ext>
            </a:extLst>
          </p:cNvPr>
          <p:cNvSpPr txBox="1"/>
          <p:nvPr/>
        </p:nvSpPr>
        <p:spPr>
          <a:xfrm>
            <a:off x="5977027" y="5979139"/>
            <a:ext cx="19954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/>
            <a:r>
              <a:rPr lang="es-MX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MX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endParaRPr lang="es-MX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brir llave 24"/>
          <p:cNvSpPr/>
          <p:nvPr/>
        </p:nvSpPr>
        <p:spPr>
          <a:xfrm rot="5400000">
            <a:off x="6731240" y="5097765"/>
            <a:ext cx="249098" cy="1728845"/>
          </a:xfrm>
          <a:prstGeom prst="leftBrace">
            <a:avLst>
              <a:gd name="adj1" fmla="val 8333"/>
              <a:gd name="adj2" fmla="val 507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6" name="CuadroTexto 25"/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apearance</a:t>
            </a:r>
            <a:endParaRPr lang="es-MX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3587" y="452580"/>
            <a:ext cx="5202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cs typeface="Arial" panose="020B0604020202020204" pitchFamily="34" charset="0"/>
              </a:rPr>
              <a:t>Adjectives</a:t>
            </a:r>
            <a:r>
              <a:rPr lang="es-MX" sz="1200" dirty="0">
                <a:cs typeface="Arial" panose="020B0604020202020204" pitchFamily="34" charset="0"/>
              </a:rPr>
              <a:t> are </a:t>
            </a:r>
            <a:r>
              <a:rPr lang="es-MX" sz="1200" dirty="0" err="1">
                <a:cs typeface="Arial" panose="020B0604020202020204" pitchFamily="34" charset="0"/>
              </a:rPr>
              <a:t>words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used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to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decribe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the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appearance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or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personality</a:t>
            </a:r>
            <a:r>
              <a:rPr lang="es-MX" sz="1200" dirty="0">
                <a:cs typeface="Arial" panose="020B0604020202020204" pitchFamily="34" charset="0"/>
              </a:rPr>
              <a:t> of a </a:t>
            </a:r>
            <a:r>
              <a:rPr lang="es-MX" sz="1200" dirty="0" err="1">
                <a:cs typeface="Arial" panose="020B0604020202020204" pitchFamily="34" charset="0"/>
              </a:rPr>
              <a:t>person</a:t>
            </a:r>
            <a:r>
              <a:rPr lang="es-MX" sz="1200" dirty="0"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876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55EF2B-8AF9-4137-8506-12F32AC2C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39104"/>
              </p:ext>
            </p:extLst>
          </p:nvPr>
        </p:nvGraphicFramePr>
        <p:xfrm>
          <a:off x="102358" y="968992"/>
          <a:ext cx="8415999" cy="550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035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Adjectives</a:t>
                      </a:r>
                      <a:r>
                        <a:rPr lang="es-MX" sz="2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MX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personality</a:t>
                      </a:r>
                      <a:endParaRPr lang="es-MX" sz="2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261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7BB96EEC-F493-4E96-82EC-6490B596EC05}"/>
              </a:ext>
            </a:extLst>
          </p:cNvPr>
          <p:cNvSpPr txBox="1"/>
          <p:nvPr/>
        </p:nvSpPr>
        <p:spPr>
          <a:xfrm>
            <a:off x="0" y="8593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apearance</a:t>
            </a:r>
            <a:endParaRPr lang="es-MX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FCEC3E3-A10F-470D-A516-084E77700627}"/>
              </a:ext>
            </a:extLst>
          </p:cNvPr>
          <p:cNvGrpSpPr/>
          <p:nvPr/>
        </p:nvGrpSpPr>
        <p:grpSpPr>
          <a:xfrm>
            <a:off x="365407" y="1816768"/>
            <a:ext cx="7730990" cy="4451686"/>
            <a:chOff x="5396683" y="1030474"/>
            <a:chExt cx="8894245" cy="5415166"/>
          </a:xfrm>
        </p:grpSpPr>
        <p:pic>
          <p:nvPicPr>
            <p:cNvPr id="24" name="Picture 2" descr="Resultado de imagen para talkative cartoon">
              <a:extLst>
                <a:ext uri="{FF2B5EF4-FFF2-40B4-BE49-F238E27FC236}">
                  <a16:creationId xmlns:a16="http://schemas.microsoft.com/office/drawing/2014/main" id="{2EC6A59F-F473-4372-91F7-DF23C5E3D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-1569" r="30328" b="7142"/>
            <a:stretch/>
          </p:blipFill>
          <p:spPr bwMode="auto">
            <a:xfrm>
              <a:off x="5840373" y="1030474"/>
              <a:ext cx="1923381" cy="203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Resultado de imagen para talkative cartoon">
              <a:extLst>
                <a:ext uri="{FF2B5EF4-FFF2-40B4-BE49-F238E27FC236}">
                  <a16:creationId xmlns:a16="http://schemas.microsoft.com/office/drawing/2014/main" id="{19FAD558-C16A-4A6A-9400-A01FDC205D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9" r="74552" b="7143"/>
            <a:stretch/>
          </p:blipFill>
          <p:spPr bwMode="auto">
            <a:xfrm flipH="1">
              <a:off x="8799853" y="1133879"/>
              <a:ext cx="1671686" cy="2086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1F89F21-6935-46E3-829D-293C04125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DFFEFF"/>
                </a:clrFrom>
                <a:clrTo>
                  <a:srgbClr val="DF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80764" y="4145707"/>
              <a:ext cx="2952632" cy="2212116"/>
            </a:xfrm>
            <a:prstGeom prst="rect">
              <a:avLst/>
            </a:prstGeom>
          </p:spPr>
        </p:pic>
        <p:pic>
          <p:nvPicPr>
            <p:cNvPr id="27" name="Picture 2" descr="Ilustración de Tímido Niño y más Vectores Libres de Derechos de 2015 -  iStock">
              <a:extLst>
                <a:ext uri="{FF2B5EF4-FFF2-40B4-BE49-F238E27FC236}">
                  <a16:creationId xmlns:a16="http://schemas.microsoft.com/office/drawing/2014/main" id="{475CC726-4C67-4253-BA66-602D9E8E0A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7" r="27807" b="4936"/>
            <a:stretch/>
          </p:blipFill>
          <p:spPr bwMode="auto">
            <a:xfrm>
              <a:off x="6323158" y="3870240"/>
              <a:ext cx="1213042" cy="257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3D72E4BF-31C3-4C12-8B77-8A26A5B40CED}"/>
                </a:ext>
              </a:extLst>
            </p:cNvPr>
            <p:cNvSpPr txBox="1"/>
            <p:nvPr/>
          </p:nvSpPr>
          <p:spPr>
            <a:xfrm>
              <a:off x="5619494" y="3073843"/>
              <a:ext cx="1647979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1500" b="1" dirty="0" err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talkative</a:t>
              </a:r>
              <a:endParaRPr lang="es-MX" sz="15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F265C827-3196-4BE5-AAEB-47FAE824FE3D}"/>
                </a:ext>
              </a:extLst>
            </p:cNvPr>
            <p:cNvSpPr txBox="1"/>
            <p:nvPr/>
          </p:nvSpPr>
          <p:spPr>
            <a:xfrm>
              <a:off x="8778055" y="3249232"/>
              <a:ext cx="141498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1500" b="1" dirty="0" err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serious</a:t>
              </a:r>
              <a:endParaRPr lang="es-MX" sz="15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B7EFF32-64CB-4B2F-A4F2-EBBF6CA6065A}"/>
                </a:ext>
              </a:extLst>
            </p:cNvPr>
            <p:cNvSpPr txBox="1"/>
            <p:nvPr/>
          </p:nvSpPr>
          <p:spPr>
            <a:xfrm>
              <a:off x="5396683" y="5588047"/>
              <a:ext cx="141498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1500" b="1" dirty="0" err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shy</a:t>
              </a:r>
              <a:endParaRPr lang="es-MX" sz="15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8072EA09-7452-4B76-A84C-94764D9C5C9A}"/>
                </a:ext>
              </a:extLst>
            </p:cNvPr>
            <p:cNvSpPr txBox="1"/>
            <p:nvPr/>
          </p:nvSpPr>
          <p:spPr>
            <a:xfrm>
              <a:off x="12638794" y="5663498"/>
              <a:ext cx="141498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1500" b="1" dirty="0" err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friendly</a:t>
              </a:r>
              <a:endParaRPr lang="es-MX" sz="15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4" descr="Young man volunteer helping a grandfather Vector Image">
              <a:extLst>
                <a:ext uri="{FF2B5EF4-FFF2-40B4-BE49-F238E27FC236}">
                  <a16:creationId xmlns:a16="http://schemas.microsoft.com/office/drawing/2014/main" id="{817B7973-6865-482E-B020-9A850A6B3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0" t="4479" r="20820" b="12338"/>
            <a:stretch/>
          </p:blipFill>
          <p:spPr bwMode="auto">
            <a:xfrm>
              <a:off x="11413116" y="1074381"/>
              <a:ext cx="2102838" cy="2671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B5BEBF93-8E7A-490C-B797-E68E7ADC4ED7}"/>
                </a:ext>
              </a:extLst>
            </p:cNvPr>
            <p:cNvSpPr txBox="1"/>
            <p:nvPr/>
          </p:nvSpPr>
          <p:spPr>
            <a:xfrm>
              <a:off x="12875943" y="3270460"/>
              <a:ext cx="141498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/>
              <a:r>
                <a:rPr lang="es-MX" sz="1500" b="1" dirty="0" err="1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kind</a:t>
              </a:r>
              <a:endParaRPr lang="es-MX" sz="15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2B642C0-8936-489A-8C19-4FB9CFCBDBC3}"/>
              </a:ext>
            </a:extLst>
          </p:cNvPr>
          <p:cNvSpPr txBox="1"/>
          <p:nvPr/>
        </p:nvSpPr>
        <p:spPr>
          <a:xfrm>
            <a:off x="23587" y="452580"/>
            <a:ext cx="5202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cs typeface="Arial" panose="020B0604020202020204" pitchFamily="34" charset="0"/>
              </a:rPr>
              <a:t>Adjectives</a:t>
            </a:r>
            <a:r>
              <a:rPr lang="es-MX" sz="1200" dirty="0">
                <a:cs typeface="Arial" panose="020B0604020202020204" pitchFamily="34" charset="0"/>
              </a:rPr>
              <a:t> are </a:t>
            </a:r>
            <a:r>
              <a:rPr lang="es-MX" sz="1200" dirty="0" err="1">
                <a:cs typeface="Arial" panose="020B0604020202020204" pitchFamily="34" charset="0"/>
              </a:rPr>
              <a:t>words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used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to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decribe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the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appearance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or</a:t>
            </a:r>
            <a:r>
              <a:rPr lang="es-MX" sz="1200" dirty="0">
                <a:cs typeface="Arial" panose="020B0604020202020204" pitchFamily="34" charset="0"/>
              </a:rPr>
              <a:t> </a:t>
            </a:r>
            <a:r>
              <a:rPr lang="es-MX" sz="1200" dirty="0" err="1">
                <a:cs typeface="Arial" panose="020B0604020202020204" pitchFamily="34" charset="0"/>
              </a:rPr>
              <a:t>personality</a:t>
            </a:r>
            <a:r>
              <a:rPr lang="es-MX" sz="1200" dirty="0">
                <a:cs typeface="Arial" panose="020B0604020202020204" pitchFamily="34" charset="0"/>
              </a:rPr>
              <a:t> of a </a:t>
            </a:r>
            <a:r>
              <a:rPr lang="es-MX" sz="1200" dirty="0" err="1">
                <a:cs typeface="Arial" panose="020B0604020202020204" pitchFamily="34" charset="0"/>
              </a:rPr>
              <a:t>person</a:t>
            </a:r>
            <a:r>
              <a:rPr lang="es-MX" sz="1200" dirty="0"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53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8123" t="21331" r="8414" b="22333"/>
          <a:stretch/>
        </p:blipFill>
        <p:spPr>
          <a:xfrm>
            <a:off x="194482" y="887104"/>
            <a:ext cx="8772097" cy="5970896"/>
          </a:xfrm>
          <a:prstGeom prst="rect">
            <a:avLst/>
          </a:prstGeom>
        </p:spPr>
      </p:pic>
      <p:pic>
        <p:nvPicPr>
          <p:cNvPr id="4" name="IC5_L0_Unit 03 Pg 021 Ex 09 Word Power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482" y="439288"/>
            <a:ext cx="457200" cy="4572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-54592"/>
            <a:ext cx="1611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FFC000"/>
                </a:solidFill>
              </a:rPr>
              <a:t>Vocabulary</a:t>
            </a:r>
            <a:endParaRPr lang="es-MX" sz="2400" b="1" dirty="0">
              <a:solidFill>
                <a:srgbClr val="FFC00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387255"/>
            <a:ext cx="9144000" cy="4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jer 70 Años And Fondo Blanco - Banco de fotos e imágenes de stock - iStock">
            <a:extLst>
              <a:ext uri="{FF2B5EF4-FFF2-40B4-BE49-F238E27FC236}">
                <a16:creationId xmlns:a16="http://schemas.microsoft.com/office/drawing/2014/main" id="{EEEDA75E-F56A-4A04-B8E6-0D9117FF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6" y="300800"/>
            <a:ext cx="1741217" cy="226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72502D-51AD-4641-B53C-28BDDE785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07065"/>
              </p:ext>
            </p:extLst>
          </p:nvPr>
        </p:nvGraphicFramePr>
        <p:xfrm>
          <a:off x="712864" y="296448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young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Picture 6" descr="Fotos de Niño obeso de stock, Niño obeso imágenes libres de derechos |  Depositphotos®">
            <a:extLst>
              <a:ext uri="{FF2B5EF4-FFF2-40B4-BE49-F238E27FC236}">
                <a16:creationId xmlns:a16="http://schemas.microsoft.com/office/drawing/2014/main" id="{F0AC14E8-9C53-44CB-B3BA-6157E42C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38" y="878323"/>
            <a:ext cx="1984370" cy="18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3534859-898C-4024-9897-D4D505A30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92204"/>
              </p:ext>
            </p:extLst>
          </p:nvPr>
        </p:nvGraphicFramePr>
        <p:xfrm>
          <a:off x="3572375" y="2960468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tall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2" name="Picture 8" descr="Fotos de Chico de stock, Chico imágenes libres de derechos | Depositphotos®">
            <a:extLst>
              <a:ext uri="{FF2B5EF4-FFF2-40B4-BE49-F238E27FC236}">
                <a16:creationId xmlns:a16="http://schemas.microsoft.com/office/drawing/2014/main" id="{2DCBE734-2518-4E4B-8D5B-3647EF75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02" y="180489"/>
            <a:ext cx="1537776" cy="24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4A84408-19CA-4F7C-9356-D8D087296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30742"/>
              </p:ext>
            </p:extLst>
          </p:nvPr>
        </p:nvGraphicFramePr>
        <p:xfrm>
          <a:off x="6672518" y="296848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4" name="Picture 10" descr="Self-Love Quotes for Thin Girls – Cherry Blossom Intimates">
            <a:extLst>
              <a:ext uri="{FF2B5EF4-FFF2-40B4-BE49-F238E27FC236}">
                <a16:creationId xmlns:a16="http://schemas.microsoft.com/office/drawing/2014/main" id="{AAD6A6B9-576F-40E3-B131-5D58B5DAE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CD4E9"/>
              </a:clrFrom>
              <a:clrTo>
                <a:srgbClr val="CCD4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 b="10686"/>
          <a:stretch/>
        </p:blipFill>
        <p:spPr bwMode="auto">
          <a:xfrm>
            <a:off x="855998" y="3958394"/>
            <a:ext cx="1844019" cy="17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97BA32D-51BE-4A8B-B01D-44C81AC86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2550"/>
              </p:ext>
            </p:extLst>
          </p:nvPr>
        </p:nvGraphicFramePr>
        <p:xfrm>
          <a:off x="756980" y="594429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6" name="Picture 12" descr="Adolescencia tardía y formación de huesos, lo que debes saber -  ClikiSalud.net | Fundación Carlos Slim">
            <a:extLst>
              <a:ext uri="{FF2B5EF4-FFF2-40B4-BE49-F238E27FC236}">
                <a16:creationId xmlns:a16="http://schemas.microsoft.com/office/drawing/2014/main" id="{E1667EFD-7C92-4ADD-99E4-F961B53B1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6" r="27895"/>
          <a:stretch/>
        </p:blipFill>
        <p:spPr bwMode="auto">
          <a:xfrm>
            <a:off x="3561347" y="3889966"/>
            <a:ext cx="1949117" cy="1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D2B4583-6DA8-4648-9237-38D7355FC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79721"/>
              </p:ext>
            </p:extLst>
          </p:nvPr>
        </p:nvGraphicFramePr>
        <p:xfrm>
          <a:off x="3520232" y="5916222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1F63E38-3948-4124-BEC5-4BFE55CAC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64556"/>
              </p:ext>
            </p:extLst>
          </p:nvPr>
        </p:nvGraphicFramePr>
        <p:xfrm>
          <a:off x="6632396" y="5912211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8" name="Picture 14" descr="Amazon.com: Póster de Chris Hemsworth de 18.0 x 24.0 in : Hogar y Cocina">
            <a:extLst>
              <a:ext uri="{FF2B5EF4-FFF2-40B4-BE49-F238E27FC236}">
                <a16:creationId xmlns:a16="http://schemas.microsoft.com/office/drawing/2014/main" id="{C88C6716-FB74-43CF-9A2A-BC446B18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7F1"/>
              </a:clrFrom>
              <a:clrTo>
                <a:srgbClr val="F6F7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68" y="3874172"/>
            <a:ext cx="1654342" cy="19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001DA5-62C7-4DB6-90B4-76DF87F955FB}"/>
              </a:ext>
            </a:extLst>
          </p:cNvPr>
          <p:cNvSpPr txBox="1"/>
          <p:nvPr/>
        </p:nvSpPr>
        <p:spPr>
          <a:xfrm>
            <a:off x="36092" y="-24064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D4B2403-8149-4118-81D3-13758A1B543F}"/>
              </a:ext>
            </a:extLst>
          </p:cNvPr>
          <p:cNvCxnSpPr/>
          <p:nvPr/>
        </p:nvCxnSpPr>
        <p:spPr>
          <a:xfrm>
            <a:off x="0" y="387255"/>
            <a:ext cx="9144000" cy="4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54592"/>
            <a:ext cx="24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FFC000"/>
                </a:solidFill>
              </a:rPr>
              <a:t>Speaking</a:t>
            </a:r>
            <a:r>
              <a:rPr lang="es-MX" sz="2400" b="1" dirty="0">
                <a:solidFill>
                  <a:srgbClr val="FFC000"/>
                </a:solidFill>
              </a:rPr>
              <a:t> </a:t>
            </a:r>
            <a:r>
              <a:rPr lang="es-MX" sz="2400" b="1" dirty="0" err="1">
                <a:solidFill>
                  <a:srgbClr val="FFC000"/>
                </a:solidFill>
              </a:rPr>
              <a:t>practice</a:t>
            </a:r>
            <a:endParaRPr lang="es-MX" sz="2400" b="1" dirty="0">
              <a:solidFill>
                <a:srgbClr val="FFC000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0" y="387255"/>
            <a:ext cx="9144000" cy="4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REPOH!RTAJE - Hombres que hablan poco... ¡compréndelos! | Listín Diar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8" b="12327"/>
          <a:stretch/>
        </p:blipFill>
        <p:spPr bwMode="auto">
          <a:xfrm>
            <a:off x="669178" y="526403"/>
            <a:ext cx="2224147" cy="20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m Burton prepara una serie de &amp;quot;Los locos Addams&amp;quot; y busca sumar a  Christina Ricci - Télam - Agencia Nacional de Notici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r="11860"/>
          <a:stretch/>
        </p:blipFill>
        <p:spPr bwMode="auto">
          <a:xfrm>
            <a:off x="669178" y="3589363"/>
            <a:ext cx="1978488" cy="22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5 Funny Clown Pictures to cheer you up | Clown schminken kind, Clown  gesicht malen, Clown-schmink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70" y="176240"/>
            <a:ext cx="1728387" cy="25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est Family Resorts &amp;amp; Kid Friendly Hotels | Family Vacation Crit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1" y="553699"/>
            <a:ext cx="2466811" cy="20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4399"/>
              </p:ext>
            </p:extLst>
          </p:nvPr>
        </p:nvGraphicFramePr>
        <p:xfrm>
          <a:off x="664737" y="2615552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74646"/>
              </p:ext>
            </p:extLst>
          </p:nvPr>
        </p:nvGraphicFramePr>
        <p:xfrm>
          <a:off x="644128" y="6016124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73307"/>
              </p:ext>
            </p:extLst>
          </p:nvPr>
        </p:nvGraphicFramePr>
        <p:xfrm>
          <a:off x="3323970" y="2640350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21211"/>
              </p:ext>
            </p:extLst>
          </p:nvPr>
        </p:nvGraphicFramePr>
        <p:xfrm>
          <a:off x="6492530" y="2656270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64" name="Picture 16" descr="Give students a voice, even if they are afraid to talk - Truste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6"/>
          <a:stretch/>
        </p:blipFill>
        <p:spPr bwMode="auto">
          <a:xfrm>
            <a:off x="3407595" y="3645734"/>
            <a:ext cx="2019430" cy="22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86512"/>
              </p:ext>
            </p:extLst>
          </p:nvPr>
        </p:nvGraphicFramePr>
        <p:xfrm>
          <a:off x="3371970" y="5982421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68" name="Picture 20" descr="shy kid | An Entrepreneur&amp;#39;s Words to Live By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4798" r="31192"/>
          <a:stretch/>
        </p:blipFill>
        <p:spPr bwMode="auto">
          <a:xfrm>
            <a:off x="6689319" y="3975831"/>
            <a:ext cx="1753294" cy="19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5805"/>
              </p:ext>
            </p:extLst>
          </p:nvPr>
        </p:nvGraphicFramePr>
        <p:xfrm>
          <a:off x="6489135" y="5954389"/>
          <a:ext cx="21536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73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77922" y="1951630"/>
            <a:ext cx="7840639" cy="4462818"/>
            <a:chOff x="2949764" y="3320099"/>
            <a:chExt cx="9242234" cy="3524251"/>
          </a:xfrm>
        </p:grpSpPr>
        <p:pic>
          <p:nvPicPr>
            <p:cNvPr id="3" name="Picture 2" descr="Why we 'Think Women' and are #Pressing for Progress | Ruth Holmes |  Relocate magaz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49764" y="3320099"/>
              <a:ext cx="5933081" cy="352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Why we 'Think Women' and are #Pressing for Progress | Ruth Holmes |  Relocate magazin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" r="55597"/>
            <a:stretch/>
          </p:blipFill>
          <p:spPr bwMode="auto">
            <a:xfrm flipH="1">
              <a:off x="8882844" y="3320099"/>
              <a:ext cx="3309154" cy="3516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Llamada de nube 4"/>
          <p:cNvSpPr/>
          <p:nvPr/>
        </p:nvSpPr>
        <p:spPr>
          <a:xfrm>
            <a:off x="4870922" y="2622658"/>
            <a:ext cx="3253435" cy="1903863"/>
          </a:xfrm>
          <a:prstGeom prst="cloudCallout">
            <a:avLst>
              <a:gd name="adj1" fmla="val -114532"/>
              <a:gd name="adj2" fmla="val -15729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b="1" dirty="0" err="1">
                <a:solidFill>
                  <a:schemeClr val="tx1"/>
                </a:solidFill>
              </a:rPr>
              <a:t>I´m</a:t>
            </a:r>
            <a:r>
              <a:rPr lang="es-MX" sz="2100" b="1" dirty="0">
                <a:solidFill>
                  <a:schemeClr val="tx1"/>
                </a:solidFill>
              </a:rPr>
              <a:t>……..</a:t>
            </a:r>
            <a:endParaRPr lang="es-MX" sz="1350" b="1" dirty="0">
              <a:solidFill>
                <a:schemeClr val="tx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496439"/>
            <a:ext cx="9144000" cy="4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81084" y="715875"/>
            <a:ext cx="4870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Describe </a:t>
            </a:r>
            <a:r>
              <a:rPr lang="es-MX" sz="1350" dirty="0" err="1"/>
              <a:t>your</a:t>
            </a:r>
            <a:r>
              <a:rPr lang="es-MX" sz="1350" dirty="0"/>
              <a:t> </a:t>
            </a:r>
            <a:r>
              <a:rPr lang="es-MX" sz="1350" dirty="0" err="1"/>
              <a:t>appearance</a:t>
            </a:r>
            <a:r>
              <a:rPr lang="es-MX" sz="1350" dirty="0"/>
              <a:t> and </a:t>
            </a:r>
            <a:r>
              <a:rPr lang="es-MX" sz="1350" dirty="0" err="1"/>
              <a:t>personality</a:t>
            </a:r>
            <a:r>
              <a:rPr lang="es-MX" sz="1350" dirty="0"/>
              <a:t>, record </a:t>
            </a:r>
            <a:r>
              <a:rPr lang="es-MX" sz="1350" dirty="0" err="1"/>
              <a:t>your</a:t>
            </a:r>
            <a:r>
              <a:rPr lang="es-MX" sz="1350" dirty="0"/>
              <a:t> </a:t>
            </a:r>
            <a:r>
              <a:rPr lang="es-MX" sz="1350" dirty="0" err="1"/>
              <a:t>practice</a:t>
            </a:r>
            <a:endParaRPr lang="es-MX" sz="9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22829" y="736039"/>
            <a:ext cx="358255" cy="3275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0" name="CuadroTexto 9"/>
          <p:cNvSpPr txBox="1"/>
          <p:nvPr/>
        </p:nvSpPr>
        <p:spPr>
          <a:xfrm>
            <a:off x="0" y="13648"/>
            <a:ext cx="507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FFC000"/>
                </a:solidFill>
              </a:rPr>
              <a:t>Speaking</a:t>
            </a:r>
            <a:r>
              <a:rPr lang="es-MX" sz="2400" b="1" dirty="0">
                <a:solidFill>
                  <a:srgbClr val="FFC000"/>
                </a:solidFill>
              </a:rPr>
              <a:t> </a:t>
            </a:r>
            <a:r>
              <a:rPr lang="es-MX" sz="2400" b="1" dirty="0" err="1">
                <a:solidFill>
                  <a:srgbClr val="FFC000"/>
                </a:solidFill>
              </a:rPr>
              <a:t>Practice</a:t>
            </a:r>
            <a:r>
              <a:rPr lang="es-MX" sz="2400" b="1" dirty="0">
                <a:solidFill>
                  <a:srgbClr val="FFC000"/>
                </a:solidFill>
              </a:rPr>
              <a:t>    </a:t>
            </a:r>
            <a:r>
              <a:rPr lang="es-MX" sz="2400" b="1" dirty="0" err="1"/>
              <a:t>What</a:t>
            </a:r>
            <a:r>
              <a:rPr lang="es-MX" sz="2400" b="1" dirty="0"/>
              <a:t> are </a:t>
            </a:r>
            <a:r>
              <a:rPr lang="es-MX" sz="2400" b="1" dirty="0" err="1"/>
              <a:t>you</a:t>
            </a:r>
            <a:r>
              <a:rPr lang="es-MX" sz="2400" b="1" dirty="0"/>
              <a:t> </a:t>
            </a:r>
            <a:r>
              <a:rPr lang="es-MX" sz="2400" b="1" dirty="0" err="1"/>
              <a:t>like</a:t>
            </a:r>
            <a:r>
              <a:rPr lang="es-MX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168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4448" t="60337" r="19443" b="20423"/>
          <a:stretch/>
        </p:blipFill>
        <p:spPr>
          <a:xfrm>
            <a:off x="368488" y="2524835"/>
            <a:ext cx="8516200" cy="39987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4449" t="49420" r="11785" b="45201"/>
          <a:stretch/>
        </p:blipFill>
        <p:spPr>
          <a:xfrm>
            <a:off x="58004" y="100510"/>
            <a:ext cx="9144000" cy="813889"/>
          </a:xfrm>
          <a:prstGeom prst="rect">
            <a:avLst/>
          </a:prstGeom>
        </p:spPr>
      </p:pic>
      <p:pic>
        <p:nvPicPr>
          <p:cNvPr id="4" name="IC5_L0_Unit 03 Pg 021 Ex 10 Liste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887" y="1214480"/>
            <a:ext cx="813889" cy="8138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-10236" y="914399"/>
            <a:ext cx="5820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/>
              <a:t>A. Listen </a:t>
            </a:r>
            <a:r>
              <a:rPr lang="es-MX" sz="1350" dirty="0" err="1"/>
              <a:t>to</a:t>
            </a:r>
            <a:r>
              <a:rPr lang="es-MX" sz="1350" dirty="0"/>
              <a:t> </a:t>
            </a:r>
            <a:r>
              <a:rPr lang="es-MX" sz="1350" dirty="0" err="1"/>
              <a:t>three</a:t>
            </a:r>
            <a:r>
              <a:rPr lang="es-MX" sz="1350" dirty="0"/>
              <a:t> </a:t>
            </a:r>
            <a:r>
              <a:rPr lang="es-MX" sz="1350" dirty="0" err="1"/>
              <a:t>descriptions</a:t>
            </a:r>
            <a:r>
              <a:rPr lang="es-MX" sz="1350" dirty="0"/>
              <a:t>. </a:t>
            </a:r>
            <a:r>
              <a:rPr lang="es-MX" sz="1350" dirty="0" err="1"/>
              <a:t>Check</a:t>
            </a:r>
            <a:r>
              <a:rPr lang="es-MX" sz="1350" dirty="0"/>
              <a:t> </a:t>
            </a:r>
            <a:r>
              <a:rPr lang="es-MX" sz="1350" dirty="0" err="1"/>
              <a:t>the</a:t>
            </a:r>
            <a:r>
              <a:rPr lang="es-MX" sz="1350" dirty="0"/>
              <a:t> </a:t>
            </a:r>
            <a:r>
              <a:rPr lang="es-MX" sz="1350" dirty="0" err="1"/>
              <a:t>two</a:t>
            </a:r>
            <a:r>
              <a:rPr lang="es-MX" sz="1350" dirty="0"/>
              <a:t> </a:t>
            </a:r>
            <a:r>
              <a:rPr lang="es-MX" sz="1350" dirty="0" err="1"/>
              <a:t>correct</a:t>
            </a:r>
            <a:r>
              <a:rPr lang="es-MX" sz="1350" dirty="0"/>
              <a:t> </a:t>
            </a:r>
            <a:r>
              <a:rPr lang="es-MX" sz="1350" dirty="0" err="1"/>
              <a:t>words</a:t>
            </a:r>
            <a:r>
              <a:rPr lang="es-MX" sz="1350" dirty="0"/>
              <a:t> </a:t>
            </a:r>
            <a:r>
              <a:rPr lang="es-MX" sz="1350" dirty="0" err="1"/>
              <a:t>for</a:t>
            </a:r>
            <a:r>
              <a:rPr lang="es-MX" sz="1350" dirty="0"/>
              <a:t> </a:t>
            </a:r>
            <a:r>
              <a:rPr lang="es-MX" sz="1350" dirty="0" err="1"/>
              <a:t>each</a:t>
            </a:r>
            <a:r>
              <a:rPr lang="es-MX" sz="1350" dirty="0"/>
              <a:t> </a:t>
            </a:r>
            <a:r>
              <a:rPr lang="es-MX" sz="1350" dirty="0" err="1"/>
              <a:t>description</a:t>
            </a:r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26389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istema Penal Coahuila">
            <a:extLst>
              <a:ext uri="{FF2B5EF4-FFF2-40B4-BE49-F238E27FC236}">
                <a16:creationId xmlns:a16="http://schemas.microsoft.com/office/drawing/2014/main" id="{9B70F4EC-B0B2-4653-AAD4-773477DD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2" y="749969"/>
            <a:ext cx="1921041" cy="26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5CB6F2-C073-4767-9AD0-9571D1AD7B03}"/>
              </a:ext>
            </a:extLst>
          </p:cNvPr>
          <p:cNvSpPr txBox="1"/>
          <p:nvPr/>
        </p:nvSpPr>
        <p:spPr>
          <a:xfrm>
            <a:off x="156410" y="36096"/>
            <a:ext cx="241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FFC000"/>
                </a:solidFill>
              </a:rPr>
              <a:t>Speaking</a:t>
            </a:r>
            <a:r>
              <a:rPr lang="es-MX" sz="2400" b="1" dirty="0">
                <a:solidFill>
                  <a:srgbClr val="FFC000"/>
                </a:solidFill>
              </a:rPr>
              <a:t> </a:t>
            </a:r>
            <a:r>
              <a:rPr lang="es-MX" sz="2400" b="1" dirty="0" err="1">
                <a:solidFill>
                  <a:srgbClr val="FFC000"/>
                </a:solidFill>
              </a:rPr>
              <a:t>Practice</a:t>
            </a:r>
            <a:endParaRPr lang="es-MX" sz="2400" b="1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FAD7FA7-D644-47DF-8DF3-6B4A8548368B}"/>
              </a:ext>
            </a:extLst>
          </p:cNvPr>
          <p:cNvCxnSpPr/>
          <p:nvPr/>
        </p:nvCxnSpPr>
        <p:spPr>
          <a:xfrm>
            <a:off x="0" y="556599"/>
            <a:ext cx="9144000" cy="4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4C0C6F6-C9F1-44E9-9A6A-11E3F9722CA3}"/>
              </a:ext>
            </a:extLst>
          </p:cNvPr>
          <p:cNvSpPr txBox="1"/>
          <p:nvPr/>
        </p:nvSpPr>
        <p:spPr>
          <a:xfrm>
            <a:off x="454192" y="856065"/>
            <a:ext cx="4611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 err="1"/>
              <a:t>What</a:t>
            </a:r>
            <a:r>
              <a:rPr lang="es-MX" sz="3200" b="1" dirty="0"/>
              <a:t> </a:t>
            </a:r>
            <a:r>
              <a:rPr lang="es-MX" sz="3200" b="1" dirty="0" err="1"/>
              <a:t>is</a:t>
            </a:r>
            <a:r>
              <a:rPr lang="es-MX" sz="3200" b="1" dirty="0"/>
              <a:t> </a:t>
            </a:r>
            <a:r>
              <a:rPr lang="es-MX" sz="3200" b="1" dirty="0" err="1"/>
              <a:t>your</a:t>
            </a:r>
            <a:r>
              <a:rPr lang="es-MX" sz="3200" b="1" dirty="0"/>
              <a:t> City </a:t>
            </a:r>
            <a:r>
              <a:rPr lang="es-MX" sz="3200" b="1" dirty="0" err="1"/>
              <a:t>like</a:t>
            </a:r>
            <a:r>
              <a:rPr lang="es-MX" sz="3200" b="1" dirty="0"/>
              <a:t>?</a:t>
            </a:r>
            <a:endParaRPr lang="es-MX" sz="3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9BD8DA-93D7-4D97-9C78-C06A01C3CB35}"/>
              </a:ext>
            </a:extLst>
          </p:cNvPr>
          <p:cNvSpPr txBox="1"/>
          <p:nvPr/>
        </p:nvSpPr>
        <p:spPr>
          <a:xfrm>
            <a:off x="426112" y="4184806"/>
            <a:ext cx="4831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 err="1"/>
              <a:t>What</a:t>
            </a:r>
            <a:r>
              <a:rPr lang="es-MX" sz="3200" b="1" dirty="0"/>
              <a:t> </a:t>
            </a:r>
            <a:r>
              <a:rPr lang="es-MX" sz="3200" b="1" dirty="0" err="1"/>
              <a:t>is</a:t>
            </a:r>
            <a:r>
              <a:rPr lang="es-MX" sz="3200" b="1" dirty="0"/>
              <a:t> </a:t>
            </a:r>
            <a:r>
              <a:rPr lang="es-MX" sz="3200" b="1" dirty="0" err="1"/>
              <a:t>United</a:t>
            </a:r>
            <a:r>
              <a:rPr lang="es-MX" sz="3200" b="1" dirty="0"/>
              <a:t> </a:t>
            </a:r>
            <a:r>
              <a:rPr lang="es-MX" sz="3200" b="1" dirty="0" err="1"/>
              <a:t>States</a:t>
            </a:r>
            <a:r>
              <a:rPr lang="es-MX" sz="3200" b="1" dirty="0"/>
              <a:t> </a:t>
            </a:r>
            <a:r>
              <a:rPr lang="es-MX" sz="3200" b="1" dirty="0" err="1"/>
              <a:t>like</a:t>
            </a:r>
            <a:r>
              <a:rPr lang="es-MX" sz="3200" b="1" dirty="0"/>
              <a:t>?</a:t>
            </a:r>
            <a:endParaRPr lang="es-MX" sz="3200" dirty="0"/>
          </a:p>
        </p:txBody>
      </p:sp>
      <p:pic>
        <p:nvPicPr>
          <p:cNvPr id="2058" name="Picture 10" descr="Entry #3 by fahimparvezkh33 for United States Map Remake | Freelancer">
            <a:extLst>
              <a:ext uri="{FF2B5EF4-FFF2-40B4-BE49-F238E27FC236}">
                <a16:creationId xmlns:a16="http://schemas.microsoft.com/office/drawing/2014/main" id="{5451B2DA-D7F0-4E95-AA41-66B3BF08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81" y="4526132"/>
            <a:ext cx="3227472" cy="188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84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206</Words>
  <Application>Microsoft Office PowerPoint</Application>
  <PresentationFormat>Carta (216 x 279 mm)</PresentationFormat>
  <Paragraphs>49</Paragraphs>
  <Slides>11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javier puente</cp:lastModifiedBy>
  <cp:revision>44</cp:revision>
  <dcterms:created xsi:type="dcterms:W3CDTF">2020-10-28T18:09:44Z</dcterms:created>
  <dcterms:modified xsi:type="dcterms:W3CDTF">2021-10-26T13:39:48Z</dcterms:modified>
</cp:coreProperties>
</file>