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60" r:id="rId3"/>
    <p:sldId id="258" r:id="rId4"/>
  </p:sldIdLst>
  <p:sldSz cx="6858000" cy="9144000" type="screen4x3"/>
  <p:notesSz cx="6858000" cy="9144000"/>
  <p:defaultTextStyle>
    <a:defPPr>
      <a:defRPr lang="es-MX"/>
    </a:defPPr>
    <a:lvl1pPr marL="0" algn="l" defTabSz="914356" rtl="0" eaLnBrk="1" latinLnBrk="0" hangingPunct="1">
      <a:defRPr sz="1801" kern="1200">
        <a:solidFill>
          <a:schemeClr val="tx1"/>
        </a:solidFill>
        <a:latin typeface="+mn-lt"/>
        <a:ea typeface="+mn-ea"/>
        <a:cs typeface="+mn-cs"/>
      </a:defRPr>
    </a:lvl1pPr>
    <a:lvl2pPr marL="457178" algn="l" defTabSz="914356" rtl="0" eaLnBrk="1" latinLnBrk="0" hangingPunct="1">
      <a:defRPr sz="1801" kern="1200">
        <a:solidFill>
          <a:schemeClr val="tx1"/>
        </a:solidFill>
        <a:latin typeface="+mn-lt"/>
        <a:ea typeface="+mn-ea"/>
        <a:cs typeface="+mn-cs"/>
      </a:defRPr>
    </a:lvl2pPr>
    <a:lvl3pPr marL="914356" algn="l" defTabSz="914356" rtl="0" eaLnBrk="1" latinLnBrk="0" hangingPunct="1">
      <a:defRPr sz="1801" kern="1200">
        <a:solidFill>
          <a:schemeClr val="tx1"/>
        </a:solidFill>
        <a:latin typeface="+mn-lt"/>
        <a:ea typeface="+mn-ea"/>
        <a:cs typeface="+mn-cs"/>
      </a:defRPr>
    </a:lvl3pPr>
    <a:lvl4pPr marL="1371534" algn="l" defTabSz="914356" rtl="0" eaLnBrk="1" latinLnBrk="0" hangingPunct="1">
      <a:defRPr sz="1801" kern="1200">
        <a:solidFill>
          <a:schemeClr val="tx1"/>
        </a:solidFill>
        <a:latin typeface="+mn-lt"/>
        <a:ea typeface="+mn-ea"/>
        <a:cs typeface="+mn-cs"/>
      </a:defRPr>
    </a:lvl4pPr>
    <a:lvl5pPr marL="1828712" algn="l" defTabSz="914356" rtl="0" eaLnBrk="1" latinLnBrk="0" hangingPunct="1">
      <a:defRPr sz="1801" kern="1200">
        <a:solidFill>
          <a:schemeClr val="tx1"/>
        </a:solidFill>
        <a:latin typeface="+mn-lt"/>
        <a:ea typeface="+mn-ea"/>
        <a:cs typeface="+mn-cs"/>
      </a:defRPr>
    </a:lvl5pPr>
    <a:lvl6pPr marL="2285890" algn="l" defTabSz="914356" rtl="0" eaLnBrk="1" latinLnBrk="0" hangingPunct="1">
      <a:defRPr sz="1801" kern="1200">
        <a:solidFill>
          <a:schemeClr val="tx1"/>
        </a:solidFill>
        <a:latin typeface="+mn-lt"/>
        <a:ea typeface="+mn-ea"/>
        <a:cs typeface="+mn-cs"/>
      </a:defRPr>
    </a:lvl6pPr>
    <a:lvl7pPr marL="2743068" algn="l" defTabSz="914356" rtl="0" eaLnBrk="1" latinLnBrk="0" hangingPunct="1">
      <a:defRPr sz="1801" kern="1200">
        <a:solidFill>
          <a:schemeClr val="tx1"/>
        </a:solidFill>
        <a:latin typeface="+mn-lt"/>
        <a:ea typeface="+mn-ea"/>
        <a:cs typeface="+mn-cs"/>
      </a:defRPr>
    </a:lvl7pPr>
    <a:lvl8pPr marL="3200246" algn="l" defTabSz="914356" rtl="0" eaLnBrk="1" latinLnBrk="0" hangingPunct="1">
      <a:defRPr sz="1801" kern="1200">
        <a:solidFill>
          <a:schemeClr val="tx1"/>
        </a:solidFill>
        <a:latin typeface="+mn-lt"/>
        <a:ea typeface="+mn-ea"/>
        <a:cs typeface="+mn-cs"/>
      </a:defRPr>
    </a:lvl8pPr>
    <a:lvl9pPr marL="3657424" algn="l" defTabSz="914356" rtl="0" eaLnBrk="1" latinLnBrk="0" hangingPunct="1">
      <a:defRPr sz="1801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>
        <p:scale>
          <a:sx n="100" d="100"/>
          <a:sy n="100" d="100"/>
        </p:scale>
        <p:origin x="234" y="-11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E5511-F33E-443E-9CEC-491816CA82FD}" type="datetimeFigureOut">
              <a:rPr lang="es-MX" smtClean="0"/>
              <a:t>30/05/2022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49321-0BC5-41A2-ABF2-A3A82D2E49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721457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E5511-F33E-443E-9CEC-491816CA82FD}" type="datetimeFigureOut">
              <a:rPr lang="es-MX" smtClean="0"/>
              <a:t>30/05/2022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49321-0BC5-41A2-ABF2-A3A82D2E49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53568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E5511-F33E-443E-9CEC-491816CA82FD}" type="datetimeFigureOut">
              <a:rPr lang="es-MX" smtClean="0"/>
              <a:t>30/05/2022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49321-0BC5-41A2-ABF2-A3A82D2E49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116338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E5511-F33E-443E-9CEC-491816CA82FD}" type="datetimeFigureOut">
              <a:rPr lang="es-MX" smtClean="0"/>
              <a:t>30/05/2022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49321-0BC5-41A2-ABF2-A3A82D2E49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149054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E5511-F33E-443E-9CEC-491816CA82FD}" type="datetimeFigureOut">
              <a:rPr lang="es-MX" smtClean="0"/>
              <a:t>30/05/2022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49321-0BC5-41A2-ABF2-A3A82D2E49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181224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E5511-F33E-443E-9CEC-491816CA82FD}" type="datetimeFigureOut">
              <a:rPr lang="es-MX" smtClean="0"/>
              <a:t>30/05/2022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49321-0BC5-41A2-ABF2-A3A82D2E49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993563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E5511-F33E-443E-9CEC-491816CA82FD}" type="datetimeFigureOut">
              <a:rPr lang="es-MX" smtClean="0"/>
              <a:t>30/05/2022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49321-0BC5-41A2-ABF2-A3A82D2E49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2766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E5511-F33E-443E-9CEC-491816CA82FD}" type="datetimeFigureOut">
              <a:rPr lang="es-MX" smtClean="0"/>
              <a:t>30/05/2022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49321-0BC5-41A2-ABF2-A3A82D2E49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555726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E5511-F33E-443E-9CEC-491816CA82FD}" type="datetimeFigureOut">
              <a:rPr lang="es-MX" smtClean="0"/>
              <a:t>30/05/2022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49321-0BC5-41A2-ABF2-A3A82D2E49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46309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E5511-F33E-443E-9CEC-491816CA82FD}" type="datetimeFigureOut">
              <a:rPr lang="es-MX" smtClean="0"/>
              <a:t>30/05/2022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49321-0BC5-41A2-ABF2-A3A82D2E49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36322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E5511-F33E-443E-9CEC-491816CA82FD}" type="datetimeFigureOut">
              <a:rPr lang="es-MX" smtClean="0"/>
              <a:t>30/05/2022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49321-0BC5-41A2-ABF2-A3A82D2E49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011699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5E5511-F33E-443E-9CEC-491816CA82FD}" type="datetimeFigureOut">
              <a:rPr lang="es-MX" smtClean="0"/>
              <a:t>30/05/2022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949321-0BC5-41A2-ABF2-A3A82D2E49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974430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3.jpeg"/><Relationship Id="rId2" Type="http://schemas.openxmlformats.org/officeDocument/2006/relationships/video" Target="https://www.youtube.com/embed/OZioO5aeHhY?feature=oembed" TargetMode="External"/><Relationship Id="rId1" Type="http://schemas.openxmlformats.org/officeDocument/2006/relationships/video" Target="https://www.youtube.com/embed/kQuBWaokJ5o?feature=oembed" TargetMode="External"/><Relationship Id="rId6" Type="http://schemas.openxmlformats.org/officeDocument/2006/relationships/image" Target="../media/image2.jpeg"/><Relationship Id="rId5" Type="http://schemas.openxmlformats.org/officeDocument/2006/relationships/hyperlink" Target="https://www.youtube.com/watch?v=kQuBWaokJ5o" TargetMode="External"/><Relationship Id="rId4" Type="http://schemas.openxmlformats.org/officeDocument/2006/relationships/hyperlink" Target="https://www.youtube.com/watch?v=OZioO5aeHhY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848422" y="105095"/>
            <a:ext cx="51435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1050" b="1" dirty="0"/>
              <a:t>ESCUELA NORMAL DE EDUCACION PREESCOLAR</a:t>
            </a:r>
            <a:endParaRPr lang="es-ES" sz="1050" dirty="0"/>
          </a:p>
          <a:p>
            <a:pPr algn="ctr"/>
            <a:r>
              <a:rPr lang="es-ES" sz="1050" b="1" dirty="0"/>
              <a:t>ENGLISH A1.2</a:t>
            </a:r>
            <a:endParaRPr lang="es-ES" sz="1050" dirty="0"/>
          </a:p>
          <a:p>
            <a:pPr algn="ctr"/>
            <a:r>
              <a:rPr lang="es-ES" sz="1050" b="1" dirty="0"/>
              <a:t>TEACHER: MAYELA LAEJANDRA DEL CARMEN GAONA GARCIA</a:t>
            </a:r>
            <a:endParaRPr lang="es-ES" sz="1050" dirty="0"/>
          </a:p>
          <a:p>
            <a:pPr algn="ctr"/>
            <a:r>
              <a:rPr lang="es-ES" sz="1050" b="1" dirty="0"/>
              <a:t> LEARNING EVIDENCE UNIT 7  </a:t>
            </a:r>
            <a:endParaRPr lang="es-ES" sz="1050" dirty="0"/>
          </a:p>
        </p:txBody>
      </p:sp>
      <p:sp>
        <p:nvSpPr>
          <p:cNvPr id="5" name="Rectángulo 4"/>
          <p:cNvSpPr/>
          <p:nvPr/>
        </p:nvSpPr>
        <p:spPr>
          <a:xfrm>
            <a:off x="1142798" y="927067"/>
            <a:ext cx="4554747" cy="42934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050" b="1" dirty="0">
                <a:latin typeface="Arial" panose="020B0604020202020204" pitchFamily="34" charset="0"/>
                <a:cs typeface="Arial" panose="020B0604020202020204" pitchFamily="34" charset="0"/>
              </a:rPr>
              <a:t>MY DREAM HOUSE</a:t>
            </a:r>
          </a:p>
          <a:p>
            <a:endParaRPr lang="es-MX" sz="10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1050" b="1" dirty="0" err="1">
                <a:latin typeface="Arial" panose="020B0604020202020204" pitchFamily="34" charset="0"/>
                <a:cs typeface="Arial" panose="020B0604020202020204" pitchFamily="34" charset="0"/>
              </a:rPr>
              <a:t>Aim</a:t>
            </a:r>
            <a:r>
              <a:rPr lang="es-MX" sz="105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s-MX" sz="1050" dirty="0" err="1">
                <a:latin typeface="Arial" panose="020B0604020202020204" pitchFamily="34" charset="0"/>
                <a:cs typeface="Arial" panose="020B0604020202020204" pitchFamily="34" charset="0"/>
              </a:rPr>
              <a:t>Give</a:t>
            </a:r>
            <a:r>
              <a:rPr lang="es-MX" sz="10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50" dirty="0" err="1">
                <a:latin typeface="Arial" panose="020B0604020202020204" pitchFamily="34" charset="0"/>
                <a:cs typeface="Arial" panose="020B0604020202020204" pitchFamily="34" charset="0"/>
              </a:rPr>
              <a:t>Ss</a:t>
            </a:r>
            <a:r>
              <a:rPr lang="es-MX" sz="10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50" dirty="0" err="1">
                <a:latin typeface="Arial" panose="020B0604020202020204" pitchFamily="34" charset="0"/>
                <a:cs typeface="Arial" panose="020B0604020202020204" pitchFamily="34" charset="0"/>
              </a:rPr>
              <a:t>practice</a:t>
            </a:r>
            <a:r>
              <a:rPr lang="es-MX" sz="1050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s-MX" sz="1050" dirty="0" err="1">
                <a:latin typeface="Arial" panose="020B0604020202020204" pitchFamily="34" charset="0"/>
                <a:cs typeface="Arial" panose="020B0604020202020204" pitchFamily="34" charset="0"/>
              </a:rPr>
              <a:t>describing</a:t>
            </a:r>
            <a:r>
              <a:rPr lang="es-MX" sz="10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50" dirty="0" err="1">
                <a:latin typeface="Arial" panose="020B0604020202020204" pitchFamily="34" charset="0"/>
                <a:cs typeface="Arial" panose="020B0604020202020204" pitchFamily="34" charset="0"/>
              </a:rPr>
              <a:t>their</a:t>
            </a:r>
            <a:r>
              <a:rPr lang="es-MX" sz="10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5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house</a:t>
            </a:r>
            <a:r>
              <a:rPr lang="es-MX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s-MX" sz="105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practice</a:t>
            </a:r>
            <a:r>
              <a:rPr lang="es-MX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5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5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unit</a:t>
            </a:r>
            <a:r>
              <a:rPr lang="es-MX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5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s-MX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s-MX" sz="10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1050" b="1" dirty="0" err="1">
                <a:latin typeface="Arial" panose="020B0604020202020204" pitchFamily="34" charset="0"/>
                <a:cs typeface="Arial" panose="020B0604020202020204" pitchFamily="34" charset="0"/>
              </a:rPr>
              <a:t>Preparation</a:t>
            </a:r>
            <a:r>
              <a:rPr lang="es-MX" sz="105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136922" indent="-136922">
              <a:buFont typeface="Arial" panose="020B0604020202020204" pitchFamily="34" charset="0"/>
              <a:buChar char="•"/>
            </a:pPr>
            <a:r>
              <a:rPr lang="es-MX" sz="1050" dirty="0" err="1">
                <a:latin typeface="Arial" panose="020B0604020202020204" pitchFamily="34" charset="0"/>
                <a:cs typeface="Arial" panose="020B0604020202020204" pitchFamily="34" charset="0"/>
              </a:rPr>
              <a:t>Ss</a:t>
            </a:r>
            <a:r>
              <a:rPr lang="es-MX" sz="10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50" dirty="0" err="1">
                <a:latin typeface="Arial" panose="020B0604020202020204" pitchFamily="34" charset="0"/>
                <a:cs typeface="Arial" panose="020B0604020202020204" pitchFamily="34" charset="0"/>
              </a:rPr>
              <a:t>will</a:t>
            </a:r>
            <a:r>
              <a:rPr lang="es-MX" sz="10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50" dirty="0" err="1">
                <a:latin typeface="Arial" panose="020B0604020202020204" pitchFamily="34" charset="0"/>
                <a:cs typeface="Arial" panose="020B0604020202020204" pitchFamily="34" charset="0"/>
              </a:rPr>
              <a:t>elaborate</a:t>
            </a:r>
            <a:r>
              <a:rPr lang="es-MX" sz="1050" dirty="0">
                <a:latin typeface="Arial" panose="020B0604020202020204" pitchFamily="34" charset="0"/>
                <a:cs typeface="Arial" panose="020B0604020202020204" pitchFamily="34" charset="0"/>
              </a:rPr>
              <a:t> a poster (</a:t>
            </a:r>
            <a:r>
              <a:rPr lang="es-MX" sz="1050" dirty="0" err="1">
                <a:latin typeface="Arial" panose="020B0604020202020204" pitchFamily="34" charset="0"/>
                <a:cs typeface="Arial" panose="020B0604020202020204" pitchFamily="34" charset="0"/>
              </a:rPr>
              <a:t>floor</a:t>
            </a:r>
            <a:r>
              <a:rPr lang="es-MX" sz="1050" dirty="0">
                <a:latin typeface="Arial" panose="020B0604020202020204" pitchFamily="34" charset="0"/>
                <a:cs typeface="Arial" panose="020B0604020202020204" pitchFamily="34" charset="0"/>
              </a:rPr>
              <a:t> plan </a:t>
            </a:r>
            <a:r>
              <a:rPr lang="es-MX" sz="1050" dirty="0" err="1"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lang="es-MX" sz="10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50" dirty="0" err="1">
                <a:latin typeface="Arial" panose="020B0604020202020204" pitchFamily="34" charset="0"/>
                <a:cs typeface="Arial" panose="020B0604020202020204" pitchFamily="34" charset="0"/>
              </a:rPr>
              <a:t>origami</a:t>
            </a:r>
            <a:r>
              <a:rPr lang="es-MX" sz="10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50" dirty="0" err="1">
                <a:latin typeface="Arial" panose="020B0604020202020204" pitchFamily="34" charset="0"/>
                <a:cs typeface="Arial" panose="020B0604020202020204" pitchFamily="34" charset="0"/>
              </a:rPr>
              <a:t>house</a:t>
            </a:r>
            <a:r>
              <a:rPr lang="es-MX" sz="1050" dirty="0">
                <a:latin typeface="Arial" panose="020B0604020202020204" pitchFamily="34" charset="0"/>
                <a:cs typeface="Arial" panose="020B0604020202020204" pitchFamily="34" charset="0"/>
              </a:rPr>
              <a:t>)of </a:t>
            </a:r>
            <a:r>
              <a:rPr lang="es-MX" sz="1050" dirty="0" err="1">
                <a:latin typeface="Arial" panose="020B0604020202020204" pitchFamily="34" charset="0"/>
                <a:cs typeface="Arial" panose="020B0604020202020204" pitchFamily="34" charset="0"/>
              </a:rPr>
              <a:t>their</a:t>
            </a:r>
            <a:r>
              <a:rPr lang="es-MX" sz="10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50" dirty="0" err="1">
                <a:latin typeface="Arial" panose="020B0604020202020204" pitchFamily="34" charset="0"/>
                <a:cs typeface="Arial" panose="020B0604020202020204" pitchFamily="34" charset="0"/>
              </a:rPr>
              <a:t>house</a:t>
            </a:r>
            <a:r>
              <a:rPr lang="es-MX" sz="105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136922" indent="-136922">
              <a:buFont typeface="Arial" panose="020B0604020202020204" pitchFamily="34" charset="0"/>
              <a:buChar char="•"/>
            </a:pPr>
            <a:r>
              <a:rPr lang="es-MX" sz="1050" dirty="0" err="1">
                <a:latin typeface="Arial" panose="020B0604020202020204" pitchFamily="34" charset="0"/>
                <a:cs typeface="Arial" panose="020B0604020202020204" pitchFamily="34" charset="0"/>
              </a:rPr>
              <a:t>Ss</a:t>
            </a:r>
            <a:r>
              <a:rPr lang="es-MX" sz="10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50" dirty="0" err="1">
                <a:latin typeface="Arial" panose="020B0604020202020204" pitchFamily="34" charset="0"/>
                <a:cs typeface="Arial" panose="020B0604020202020204" pitchFamily="34" charset="0"/>
              </a:rPr>
              <a:t>will</a:t>
            </a:r>
            <a:r>
              <a:rPr lang="es-MX" sz="10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50" dirty="0" err="1">
                <a:latin typeface="Arial" panose="020B0604020202020204" pitchFamily="34" charset="0"/>
                <a:cs typeface="Arial" panose="020B0604020202020204" pitchFamily="34" charset="0"/>
              </a:rPr>
              <a:t>elaborate</a:t>
            </a:r>
            <a:r>
              <a:rPr lang="es-MX" sz="1050" dirty="0">
                <a:latin typeface="Arial" panose="020B0604020202020204" pitchFamily="34" charset="0"/>
                <a:cs typeface="Arial" panose="020B0604020202020204" pitchFamily="34" charset="0"/>
              </a:rPr>
              <a:t> a video </a:t>
            </a:r>
            <a:r>
              <a:rPr lang="es-MX" sz="1050" dirty="0" err="1">
                <a:latin typeface="Arial" panose="020B0604020202020204" pitchFamily="34" charset="0"/>
                <a:cs typeface="Arial" panose="020B0604020202020204" pitchFamily="34" charset="0"/>
              </a:rPr>
              <a:t>showing</a:t>
            </a:r>
            <a:r>
              <a:rPr lang="es-MX" sz="105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s-MX" sz="1050" dirty="0" err="1">
                <a:latin typeface="Arial" panose="020B0604020202020204" pitchFamily="34" charset="0"/>
                <a:cs typeface="Arial" panose="020B0604020202020204" pitchFamily="34" charset="0"/>
              </a:rPr>
              <a:t>their</a:t>
            </a:r>
            <a:r>
              <a:rPr lang="es-MX" sz="1050" dirty="0">
                <a:latin typeface="Arial" panose="020B0604020202020204" pitchFamily="34" charset="0"/>
                <a:cs typeface="Arial" panose="020B0604020202020204" pitchFamily="34" charset="0"/>
              </a:rPr>
              <a:t> origami </a:t>
            </a:r>
            <a:r>
              <a:rPr lang="es-MX" sz="1050" dirty="0" err="1">
                <a:latin typeface="Arial" panose="020B0604020202020204" pitchFamily="34" charset="0"/>
                <a:cs typeface="Arial" panose="020B0604020202020204" pitchFamily="34" charset="0"/>
              </a:rPr>
              <a:t>house</a:t>
            </a:r>
            <a:r>
              <a:rPr lang="es-MX" sz="10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50" dirty="0" err="1">
                <a:latin typeface="Arial" panose="020B0604020202020204" pitchFamily="34" charset="0"/>
                <a:cs typeface="Arial" panose="020B0604020202020204" pitchFamily="34" charset="0"/>
              </a:rPr>
              <a:t>describing</a:t>
            </a:r>
            <a:r>
              <a:rPr lang="es-MX" sz="10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5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0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5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rooms</a:t>
            </a:r>
            <a:r>
              <a:rPr lang="es-MX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50" dirty="0"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r>
              <a:rPr lang="es-MX" sz="1050" dirty="0" err="1">
                <a:latin typeface="Arial" panose="020B0604020202020204" pitchFamily="34" charset="0"/>
                <a:cs typeface="Arial" panose="020B0604020202020204" pitchFamily="34" charset="0"/>
              </a:rPr>
              <a:t>their</a:t>
            </a:r>
            <a:r>
              <a:rPr lang="es-MX" sz="10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50" dirty="0" err="1">
                <a:latin typeface="Arial" panose="020B0604020202020204" pitchFamily="34" charset="0"/>
                <a:cs typeface="Arial" panose="020B0604020202020204" pitchFamily="34" charset="0"/>
              </a:rPr>
              <a:t>house</a:t>
            </a:r>
            <a:r>
              <a:rPr lang="es-MX" sz="10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50" dirty="0" err="1">
                <a:latin typeface="Arial" panose="020B0604020202020204" pitchFamily="34" charset="0"/>
                <a:cs typeface="Arial" panose="020B0604020202020204" pitchFamily="34" charset="0"/>
              </a:rPr>
              <a:t>using</a:t>
            </a:r>
            <a:r>
              <a:rPr lang="es-MX" sz="10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50" dirty="0" err="1">
                <a:latin typeface="Arial" panose="020B0604020202020204" pitchFamily="34" charset="0"/>
                <a:cs typeface="Arial" panose="020B0604020202020204" pitchFamily="34" charset="0"/>
              </a:rPr>
              <a:t>vocabulary</a:t>
            </a:r>
            <a:r>
              <a:rPr lang="es-MX" sz="1050" dirty="0">
                <a:latin typeface="Arial" panose="020B0604020202020204" pitchFamily="34" charset="0"/>
                <a:cs typeface="Arial" panose="020B0604020202020204" pitchFamily="34" charset="0"/>
              </a:rPr>
              <a:t> of home, </a:t>
            </a:r>
            <a:r>
              <a:rPr lang="es-MX" sz="1050" dirty="0" err="1">
                <a:latin typeface="Arial" panose="020B0604020202020204" pitchFamily="34" charset="0"/>
                <a:cs typeface="Arial" panose="020B0604020202020204" pitchFamily="34" charset="0"/>
              </a:rPr>
              <a:t>furniture</a:t>
            </a:r>
            <a:r>
              <a:rPr lang="es-MX" sz="1050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s-MX" sz="1050" dirty="0" err="1">
                <a:latin typeface="Arial" panose="020B0604020202020204" pitchFamily="34" charset="0"/>
                <a:cs typeface="Arial" panose="020B0604020202020204" pitchFamily="34" charset="0"/>
              </a:rPr>
              <a:t>appliances</a:t>
            </a:r>
            <a:r>
              <a:rPr lang="es-MX" sz="105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136922" indent="-136922">
              <a:buFont typeface="Arial" panose="020B0604020202020204" pitchFamily="34" charset="0"/>
              <a:buChar char="•"/>
            </a:pPr>
            <a:r>
              <a:rPr lang="es-MX" sz="1050" dirty="0" err="1">
                <a:latin typeface="Arial" panose="020B0604020202020204" pitchFamily="34" charset="0"/>
                <a:cs typeface="Arial" panose="020B0604020202020204" pitchFamily="34" charset="0"/>
              </a:rPr>
              <a:t>Ss</a:t>
            </a:r>
            <a:r>
              <a:rPr lang="es-MX" sz="10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50" dirty="0" err="1">
                <a:latin typeface="Arial" panose="020B0604020202020204" pitchFamily="34" charset="0"/>
                <a:cs typeface="Arial" panose="020B0604020202020204" pitchFamily="34" charset="0"/>
              </a:rPr>
              <a:t>will</a:t>
            </a:r>
            <a:r>
              <a:rPr lang="es-MX" sz="10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50" dirty="0" err="1">
                <a:latin typeface="Arial" panose="020B0604020202020204" pitchFamily="34" charset="0"/>
                <a:cs typeface="Arial" panose="020B0604020202020204" pitchFamily="34" charset="0"/>
              </a:rPr>
              <a:t>say</a:t>
            </a:r>
            <a:r>
              <a:rPr lang="es-MX" sz="10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50" dirty="0" err="1">
                <a:latin typeface="Arial" panose="020B0604020202020204" pitchFamily="34" charset="0"/>
                <a:cs typeface="Arial" panose="020B0604020202020204" pitchFamily="34" charset="0"/>
              </a:rPr>
              <a:t>statements</a:t>
            </a:r>
            <a:r>
              <a:rPr lang="es-MX" sz="10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50" dirty="0" err="1">
                <a:latin typeface="Arial" panose="020B0604020202020204" pitchFamily="34" charset="0"/>
                <a:cs typeface="Arial" panose="020B0604020202020204" pitchFamily="34" charset="0"/>
              </a:rPr>
              <a:t>using</a:t>
            </a:r>
            <a:r>
              <a:rPr lang="es-MX" sz="10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50" dirty="0" err="1">
                <a:latin typeface="Arial" panose="020B0604020202020204" pitchFamily="34" charset="0"/>
                <a:cs typeface="Arial" panose="020B0604020202020204" pitchFamily="34" charset="0"/>
              </a:rPr>
              <a:t>there</a:t>
            </a:r>
            <a:r>
              <a:rPr lang="es-MX" sz="10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50" dirty="0" err="1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es-MX" sz="105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MX" sz="1050" dirty="0" err="1">
                <a:latin typeface="Arial" panose="020B0604020202020204" pitchFamily="34" charset="0"/>
                <a:cs typeface="Arial" panose="020B0604020202020204" pitchFamily="34" charset="0"/>
              </a:rPr>
              <a:t>there</a:t>
            </a:r>
            <a:r>
              <a:rPr lang="es-MX" sz="1050" dirty="0">
                <a:latin typeface="Arial" panose="020B0604020202020204" pitchFamily="34" charset="0"/>
                <a:cs typeface="Arial" panose="020B0604020202020204" pitchFamily="34" charset="0"/>
              </a:rPr>
              <a:t> are in </a:t>
            </a:r>
            <a:r>
              <a:rPr lang="es-MX" sz="105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affirmative</a:t>
            </a:r>
            <a:r>
              <a:rPr lang="es-MX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s-MX" sz="105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negative</a:t>
            </a:r>
            <a:r>
              <a:rPr lang="es-MX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s-MX" sz="1050" dirty="0" err="1">
                <a:latin typeface="Arial" panose="020B0604020202020204" pitchFamily="34" charset="0"/>
                <a:cs typeface="Arial" panose="020B0604020202020204" pitchFamily="34" charset="0"/>
              </a:rPr>
              <a:t>sentences</a:t>
            </a:r>
            <a:r>
              <a:rPr lang="es-MX" sz="105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136922" indent="-136922">
              <a:buFont typeface="Arial" panose="020B0604020202020204" pitchFamily="34" charset="0"/>
              <a:buChar char="•"/>
            </a:pPr>
            <a:r>
              <a:rPr lang="es-MX" sz="1050" dirty="0" err="1">
                <a:latin typeface="Arial" panose="020B0604020202020204" pitchFamily="34" charset="0"/>
                <a:cs typeface="Arial" panose="020B0604020202020204" pitchFamily="34" charset="0"/>
              </a:rPr>
              <a:t>Ss</a:t>
            </a:r>
            <a:r>
              <a:rPr lang="es-MX" sz="10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50" dirty="0" err="1">
                <a:latin typeface="Arial" panose="020B0604020202020204" pitchFamily="34" charset="0"/>
                <a:cs typeface="Arial" panose="020B0604020202020204" pitchFamily="34" charset="0"/>
              </a:rPr>
              <a:t>talk</a:t>
            </a:r>
            <a:r>
              <a:rPr lang="es-MX" sz="10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50" dirty="0" err="1">
                <a:latin typeface="Arial" panose="020B0604020202020204" pitchFamily="34" charset="0"/>
                <a:cs typeface="Arial" panose="020B0604020202020204" pitchFamily="34" charset="0"/>
              </a:rPr>
              <a:t>about</a:t>
            </a:r>
            <a:r>
              <a:rPr lang="es-MX" sz="10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50" dirty="0" err="1">
                <a:latin typeface="Arial" panose="020B0604020202020204" pitchFamily="34" charset="0"/>
                <a:cs typeface="Arial" panose="020B0604020202020204" pitchFamily="34" charset="0"/>
              </a:rPr>
              <a:t>what</a:t>
            </a:r>
            <a:r>
              <a:rPr lang="es-MX" sz="10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50" dirty="0" err="1">
                <a:latin typeface="Arial" panose="020B0604020202020204" pitchFamily="34" charset="0"/>
                <a:cs typeface="Arial" panose="020B0604020202020204" pitchFamily="34" charset="0"/>
              </a:rPr>
              <a:t>they</a:t>
            </a:r>
            <a:r>
              <a:rPr lang="es-MX" sz="10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50" dirty="0" err="1">
                <a:latin typeface="Arial" panose="020B0604020202020204" pitchFamily="34" charset="0"/>
                <a:cs typeface="Arial" panose="020B0604020202020204" pitchFamily="34" charset="0"/>
              </a:rPr>
              <a:t>have</a:t>
            </a:r>
            <a:r>
              <a:rPr lang="es-MX" sz="1050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s-MX" sz="1050" dirty="0" err="1">
                <a:latin typeface="Arial" panose="020B0604020202020204" pitchFamily="34" charset="0"/>
                <a:cs typeface="Arial" panose="020B0604020202020204" pitchFamily="34" charset="0"/>
              </a:rPr>
              <a:t>what</a:t>
            </a:r>
            <a:r>
              <a:rPr lang="es-MX" sz="10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50" dirty="0" err="1">
                <a:latin typeface="Arial" panose="020B0604020202020204" pitchFamily="34" charset="0"/>
                <a:cs typeface="Arial" panose="020B0604020202020204" pitchFamily="34" charset="0"/>
              </a:rPr>
              <a:t>they</a:t>
            </a:r>
            <a:r>
              <a:rPr lang="es-MX" sz="10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50" dirty="0" err="1">
                <a:latin typeface="Arial" panose="020B0604020202020204" pitchFamily="34" charset="0"/>
                <a:cs typeface="Arial" panose="020B0604020202020204" pitchFamily="34" charset="0"/>
              </a:rPr>
              <a:t>need</a:t>
            </a:r>
            <a:r>
              <a:rPr lang="es-MX" sz="10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50" dirty="0" err="1">
                <a:latin typeface="Arial" panose="020B0604020202020204" pitchFamily="34" charset="0"/>
                <a:cs typeface="Arial" panose="020B0604020202020204" pitchFamily="34" charset="0"/>
              </a:rPr>
              <a:t>possitive</a:t>
            </a:r>
            <a:r>
              <a:rPr lang="es-MX" sz="1050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s-MX" sz="1050" dirty="0" err="1">
                <a:latin typeface="Arial" panose="020B0604020202020204" pitchFamily="34" charset="0"/>
                <a:cs typeface="Arial" panose="020B0604020202020204" pitchFamily="34" charset="0"/>
              </a:rPr>
              <a:t>negative</a:t>
            </a:r>
            <a:r>
              <a:rPr lang="es-MX" sz="10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50" dirty="0" err="1">
                <a:latin typeface="Arial" panose="020B0604020202020204" pitchFamily="34" charset="0"/>
                <a:cs typeface="Arial" panose="020B0604020202020204" pitchFamily="34" charset="0"/>
              </a:rPr>
              <a:t>statements</a:t>
            </a:r>
            <a:r>
              <a:rPr lang="es-MX" sz="105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136922" indent="-136922">
              <a:buFont typeface="Arial" panose="020B0604020202020204" pitchFamily="34" charset="0"/>
              <a:buChar char="•"/>
            </a:pPr>
            <a:r>
              <a:rPr lang="es-MX" sz="1050" dirty="0" err="1">
                <a:latin typeface="Arial" panose="020B0604020202020204" pitchFamily="34" charset="0"/>
                <a:cs typeface="Arial" panose="020B0604020202020204" pitchFamily="34" charset="0"/>
              </a:rPr>
              <a:t>Ss</a:t>
            </a:r>
            <a:r>
              <a:rPr lang="es-MX" sz="10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50" dirty="0" err="1">
                <a:latin typeface="Arial" panose="020B0604020202020204" pitchFamily="34" charset="0"/>
                <a:cs typeface="Arial" panose="020B0604020202020204" pitchFamily="34" charset="0"/>
              </a:rPr>
              <a:t>have</a:t>
            </a:r>
            <a:r>
              <a:rPr lang="es-MX" sz="10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50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es-MX" sz="10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50" dirty="0" err="1">
                <a:latin typeface="Arial" panose="020B0604020202020204" pitchFamily="34" charset="0"/>
                <a:cs typeface="Arial" panose="020B0604020202020204" pitchFamily="34" charset="0"/>
              </a:rPr>
              <a:t>say</a:t>
            </a:r>
            <a:r>
              <a:rPr lang="es-MX" sz="10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50" dirty="0" err="1">
                <a:latin typeface="Arial" panose="020B0604020202020204" pitchFamily="34" charset="0"/>
                <a:cs typeface="Arial" panose="020B0604020202020204" pitchFamily="34" charset="0"/>
              </a:rPr>
              <a:t>also</a:t>
            </a:r>
            <a:r>
              <a:rPr lang="es-MX" sz="105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MX" sz="1050" dirty="0" err="1">
                <a:latin typeface="Arial" panose="020B0604020202020204" pitchFamily="34" charset="0"/>
                <a:cs typeface="Arial" panose="020B0604020202020204" pitchFamily="34" charset="0"/>
              </a:rPr>
              <a:t>what</a:t>
            </a:r>
            <a:r>
              <a:rPr lang="es-MX" sz="1050" dirty="0">
                <a:latin typeface="Arial" panose="020B0604020202020204" pitchFamily="34" charset="0"/>
                <a:cs typeface="Arial" panose="020B0604020202020204" pitchFamily="34" charset="0"/>
              </a:rPr>
              <a:t> do </a:t>
            </a:r>
            <a:r>
              <a:rPr lang="es-MX" sz="1050" dirty="0" err="1">
                <a:latin typeface="Arial" panose="020B0604020202020204" pitchFamily="34" charset="0"/>
                <a:cs typeface="Arial" panose="020B0604020202020204" pitchFamily="34" charset="0"/>
              </a:rPr>
              <a:t>they</a:t>
            </a:r>
            <a:r>
              <a:rPr lang="es-MX" sz="1050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s-MX" sz="1050" dirty="0" err="1">
                <a:latin typeface="Arial" panose="020B0604020202020204" pitchFamily="34" charset="0"/>
                <a:cs typeface="Arial" panose="020B0604020202020204" pitchFamily="34" charset="0"/>
              </a:rPr>
              <a:t>their</a:t>
            </a:r>
            <a:r>
              <a:rPr lang="es-MX" sz="10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50" dirty="0" err="1">
                <a:latin typeface="Arial" panose="020B0604020202020204" pitchFamily="34" charset="0"/>
                <a:cs typeface="Arial" panose="020B0604020202020204" pitchFamily="34" charset="0"/>
              </a:rPr>
              <a:t>family</a:t>
            </a:r>
            <a:r>
              <a:rPr lang="es-MX" sz="1050" dirty="0">
                <a:latin typeface="Arial" panose="020B0604020202020204" pitchFamily="34" charset="0"/>
                <a:cs typeface="Arial" panose="020B0604020202020204" pitchFamily="34" charset="0"/>
              </a:rPr>
              <a:t> do </a:t>
            </a:r>
            <a:r>
              <a:rPr lang="es-MX" sz="1050" dirty="0" err="1">
                <a:latin typeface="Arial" panose="020B0604020202020204" pitchFamily="34" charset="0"/>
                <a:cs typeface="Arial" panose="020B0604020202020204" pitchFamily="34" charset="0"/>
              </a:rPr>
              <a:t>on</a:t>
            </a:r>
            <a:r>
              <a:rPr lang="es-MX" sz="10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50" dirty="0" err="1">
                <a:latin typeface="Arial" panose="020B0604020202020204" pitchFamily="34" charset="0"/>
                <a:cs typeface="Arial" panose="020B0604020202020204" pitchFamily="34" charset="0"/>
              </a:rPr>
              <a:t>each</a:t>
            </a:r>
            <a:r>
              <a:rPr lang="es-MX" sz="10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50" dirty="0" err="1">
                <a:latin typeface="Arial" panose="020B0604020202020204" pitchFamily="34" charset="0"/>
                <a:cs typeface="Arial" panose="020B0604020202020204" pitchFamily="34" charset="0"/>
              </a:rPr>
              <a:t>room</a:t>
            </a:r>
            <a:r>
              <a:rPr lang="es-MX" sz="1050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es-MX" sz="1050" dirty="0" err="1">
                <a:latin typeface="Arial" panose="020B0604020202020204" pitchFamily="34" charset="0"/>
                <a:cs typeface="Arial" panose="020B0604020202020204" pitchFamily="34" charset="0"/>
              </a:rPr>
              <a:t>their</a:t>
            </a:r>
            <a:r>
              <a:rPr lang="es-MX" sz="10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50" dirty="0" err="1">
                <a:latin typeface="Arial" panose="020B0604020202020204" pitchFamily="34" charset="0"/>
                <a:cs typeface="Arial" panose="020B0604020202020204" pitchFamily="34" charset="0"/>
              </a:rPr>
              <a:t>house</a:t>
            </a:r>
            <a:r>
              <a:rPr lang="es-MX" sz="105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MX" sz="1050" dirty="0" err="1">
                <a:latin typeface="Arial" panose="020B0604020202020204" pitchFamily="34" charset="0"/>
                <a:cs typeface="Arial" panose="020B0604020202020204" pitchFamily="34" charset="0"/>
              </a:rPr>
              <a:t>Using</a:t>
            </a:r>
            <a:r>
              <a:rPr lang="es-MX" sz="1050" dirty="0">
                <a:latin typeface="Arial" panose="020B0604020202020204" pitchFamily="34" charset="0"/>
                <a:cs typeface="Arial" panose="020B0604020202020204" pitchFamily="34" charset="0"/>
              </a:rPr>
              <a:t> sim-ple </a:t>
            </a:r>
            <a:r>
              <a:rPr lang="es-MX" sz="1050" dirty="0" err="1">
                <a:latin typeface="Arial" panose="020B0604020202020204" pitchFamily="34" charset="0"/>
                <a:cs typeface="Arial" panose="020B0604020202020204" pitchFamily="34" charset="0"/>
              </a:rPr>
              <a:t>present</a:t>
            </a:r>
            <a:r>
              <a:rPr lang="es-MX" sz="10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50" dirty="0" err="1">
                <a:latin typeface="Arial" panose="020B0604020202020204" pitchFamily="34" charset="0"/>
                <a:cs typeface="Arial" panose="020B0604020202020204" pitchFamily="34" charset="0"/>
              </a:rPr>
              <a:t>sentences</a:t>
            </a:r>
            <a:r>
              <a:rPr lang="es-MX" sz="1050" dirty="0">
                <a:latin typeface="Arial" panose="020B0604020202020204" pitchFamily="34" charset="0"/>
                <a:cs typeface="Arial" panose="020B0604020202020204" pitchFamily="34" charset="0"/>
              </a:rPr>
              <a:t> ( +,- ) </a:t>
            </a:r>
          </a:p>
          <a:p>
            <a:endParaRPr lang="es-MX" sz="10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1050" b="1" dirty="0" err="1">
                <a:latin typeface="Arial" panose="020B0604020202020204" pitchFamily="34" charset="0"/>
                <a:cs typeface="Arial" panose="020B0604020202020204" pitchFamily="34" charset="0"/>
              </a:rPr>
              <a:t>Materials</a:t>
            </a:r>
            <a:r>
              <a:rPr lang="es-MX" sz="1050" b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s-MX" sz="1050" dirty="0">
                <a:latin typeface="Arial" panose="020B0604020202020204" pitchFamily="34" charset="0"/>
                <a:cs typeface="Arial" panose="020B0604020202020204" pitchFamily="34" charset="0"/>
              </a:rPr>
              <a:t>Poster </a:t>
            </a:r>
            <a:r>
              <a:rPr lang="es-MX" sz="1050" dirty="0" err="1">
                <a:latin typeface="Arial" panose="020B0604020202020204" pitchFamily="34" charset="0"/>
                <a:cs typeface="Arial" panose="020B0604020202020204" pitchFamily="34" charset="0"/>
              </a:rPr>
              <a:t>paper</a:t>
            </a:r>
            <a:r>
              <a:rPr lang="es-MX" sz="1050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es-MX" sz="1050" dirty="0" err="1">
                <a:latin typeface="Arial" panose="020B0604020202020204" pitchFamily="34" charset="0"/>
                <a:cs typeface="Arial" panose="020B0604020202020204" pitchFamily="34" charset="0"/>
              </a:rPr>
              <a:t>pictures</a:t>
            </a:r>
            <a:r>
              <a:rPr lang="es-MX" sz="105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MX" sz="1050" dirty="0" err="1">
                <a:latin typeface="Arial" panose="020B0604020202020204" pitchFamily="34" charset="0"/>
                <a:cs typeface="Arial" panose="020B0604020202020204" pitchFamily="34" charset="0"/>
              </a:rPr>
              <a:t>colored</a:t>
            </a:r>
            <a:r>
              <a:rPr lang="es-MX" sz="10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50" dirty="0" err="1">
                <a:latin typeface="Arial" panose="020B0604020202020204" pitchFamily="34" charset="0"/>
                <a:cs typeface="Arial" panose="020B0604020202020204" pitchFamily="34" charset="0"/>
              </a:rPr>
              <a:t>pencils</a:t>
            </a:r>
            <a:endParaRPr lang="es-MX" sz="10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10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s-MX" sz="1050" b="1" dirty="0">
                <a:latin typeface="Arial" panose="020B0604020202020204" pitchFamily="34" charset="0"/>
                <a:cs typeface="Arial" panose="020B0604020202020204" pitchFamily="34" charset="0"/>
              </a:rPr>
              <a:t>Plan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s-MX" sz="1050" dirty="0">
                <a:latin typeface="Arial" panose="020B0604020202020204" pitchFamily="34" charset="0"/>
                <a:cs typeface="Arial" panose="020B0604020202020204" pitchFamily="34" charset="0"/>
              </a:rPr>
              <a:t>In a video </a:t>
            </a:r>
            <a:r>
              <a:rPr lang="es-MX" sz="1050" dirty="0" err="1">
                <a:latin typeface="Arial" panose="020B0604020202020204" pitchFamily="34" charset="0"/>
                <a:cs typeface="Arial" panose="020B0604020202020204" pitchFamily="34" charset="0"/>
              </a:rPr>
              <a:t>Ss</a:t>
            </a:r>
            <a:r>
              <a:rPr lang="es-MX" sz="1050" dirty="0">
                <a:latin typeface="Arial" panose="020B0604020202020204" pitchFamily="34" charset="0"/>
                <a:cs typeface="Arial" panose="020B0604020202020204" pitchFamily="34" charset="0"/>
              </a:rPr>
              <a:t> show </a:t>
            </a:r>
            <a:r>
              <a:rPr lang="es-MX" sz="1050" dirty="0" err="1">
                <a:latin typeface="Arial" panose="020B0604020202020204" pitchFamily="34" charset="0"/>
                <a:cs typeface="Arial" panose="020B0604020202020204" pitchFamily="34" charset="0"/>
              </a:rPr>
              <a:t>their</a:t>
            </a:r>
            <a:r>
              <a:rPr lang="es-MX" sz="10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50" dirty="0" err="1">
                <a:latin typeface="Arial" panose="020B0604020202020204" pitchFamily="34" charset="0"/>
                <a:cs typeface="Arial" panose="020B0604020202020204" pitchFamily="34" charset="0"/>
              </a:rPr>
              <a:t>origami</a:t>
            </a:r>
            <a:r>
              <a:rPr lang="es-MX" sz="10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50" dirty="0" err="1">
                <a:latin typeface="Arial" panose="020B0604020202020204" pitchFamily="34" charset="0"/>
                <a:cs typeface="Arial" panose="020B0604020202020204" pitchFamily="34" charset="0"/>
              </a:rPr>
              <a:t>house</a:t>
            </a:r>
            <a:r>
              <a:rPr lang="es-MX" sz="10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50" dirty="0" err="1">
                <a:latin typeface="Arial" panose="020B0604020202020204" pitchFamily="34" charset="0"/>
                <a:cs typeface="Arial" panose="020B0604020202020204" pitchFamily="34" charset="0"/>
              </a:rPr>
              <a:t>describing</a:t>
            </a:r>
            <a:r>
              <a:rPr lang="es-MX" sz="10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5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0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50" dirty="0" err="1">
                <a:latin typeface="Arial" panose="020B0604020202020204" pitchFamily="34" charset="0"/>
                <a:cs typeface="Arial" panose="020B0604020202020204" pitchFamily="34" charset="0"/>
              </a:rPr>
              <a:t>rooms</a:t>
            </a:r>
            <a:r>
              <a:rPr lang="es-MX" sz="1050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es-MX" sz="1050" dirty="0" err="1">
                <a:latin typeface="Arial" panose="020B0604020202020204" pitchFamily="34" charset="0"/>
                <a:cs typeface="Arial" panose="020B0604020202020204" pitchFamily="34" charset="0"/>
              </a:rPr>
              <a:t>their</a:t>
            </a:r>
            <a:r>
              <a:rPr lang="es-MX" sz="10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50" dirty="0" err="1">
                <a:latin typeface="Arial" panose="020B0604020202020204" pitchFamily="34" charset="0"/>
                <a:cs typeface="Arial" panose="020B0604020202020204" pitchFamily="34" charset="0"/>
              </a:rPr>
              <a:t>house</a:t>
            </a:r>
            <a:r>
              <a:rPr lang="es-MX" sz="10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50" dirty="0" err="1">
                <a:latin typeface="Arial" panose="020B0604020202020204" pitchFamily="34" charset="0"/>
                <a:cs typeface="Arial" panose="020B0604020202020204" pitchFamily="34" charset="0"/>
              </a:rPr>
              <a:t>using</a:t>
            </a:r>
            <a:r>
              <a:rPr lang="es-MX" sz="10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5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0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50" dirty="0" err="1">
                <a:latin typeface="Arial" panose="020B0604020202020204" pitchFamily="34" charset="0"/>
                <a:cs typeface="Arial" panose="020B0604020202020204" pitchFamily="34" charset="0"/>
              </a:rPr>
              <a:t>elements</a:t>
            </a:r>
            <a:r>
              <a:rPr lang="es-MX" sz="1050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es-MX" sz="105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0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50" dirty="0" err="1">
                <a:latin typeface="Arial" panose="020B0604020202020204" pitchFamily="34" charset="0"/>
                <a:cs typeface="Arial" panose="020B0604020202020204" pitchFamily="34" charset="0"/>
              </a:rPr>
              <a:t>rubric</a:t>
            </a:r>
            <a:endParaRPr lang="es-MX" sz="10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MX" sz="10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10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pic>
        <p:nvPicPr>
          <p:cNvPr id="1027" name="Picture 3" descr="Resultado de imagen de my dream house descripti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0230" y="5349240"/>
            <a:ext cx="4554747" cy="34975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492803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1020813" y="619157"/>
            <a:ext cx="533944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dirty="0">
                <a:hlinkClick r:id="rId4"/>
              </a:rPr>
              <a:t>https://www.youtube.com/watch?v=OZioO5aeHhY</a:t>
            </a:r>
            <a:endParaRPr lang="es-MX" dirty="0"/>
          </a:p>
        </p:txBody>
      </p:sp>
      <p:sp>
        <p:nvSpPr>
          <p:cNvPr id="5" name="Rectángulo 4"/>
          <p:cNvSpPr/>
          <p:nvPr/>
        </p:nvSpPr>
        <p:spPr>
          <a:xfrm>
            <a:off x="984953" y="2579307"/>
            <a:ext cx="533944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dirty="0">
                <a:hlinkClick r:id="rId5"/>
              </a:rPr>
              <a:t>https://www.youtube.com/watch?v=kQuBWaokJ5o</a:t>
            </a:r>
            <a:endParaRPr lang="es-MX" dirty="0"/>
          </a:p>
        </p:txBody>
      </p:sp>
      <p:sp>
        <p:nvSpPr>
          <p:cNvPr id="6" name="CuadroTexto 5"/>
          <p:cNvSpPr txBox="1"/>
          <p:nvPr/>
        </p:nvSpPr>
        <p:spPr>
          <a:xfrm>
            <a:off x="178130" y="201881"/>
            <a:ext cx="59725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800" dirty="0" err="1">
                <a:latin typeface="Arial" panose="020B0604020202020204" pitchFamily="34" charset="0"/>
                <a:cs typeface="Arial" panose="020B0604020202020204" pitchFamily="34" charset="0"/>
              </a:rPr>
              <a:t>Watch</a:t>
            </a:r>
            <a:r>
              <a:rPr lang="es-MX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8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800" dirty="0" err="1">
                <a:latin typeface="Arial" panose="020B0604020202020204" pitchFamily="34" charset="0"/>
                <a:cs typeface="Arial" panose="020B0604020202020204" pitchFamily="34" charset="0"/>
              </a:rPr>
              <a:t>following</a:t>
            </a:r>
            <a:r>
              <a:rPr lang="es-MX" sz="1800" dirty="0">
                <a:latin typeface="Arial" panose="020B0604020202020204" pitchFamily="34" charset="0"/>
                <a:cs typeface="Arial" panose="020B0604020202020204" pitchFamily="34" charset="0"/>
              </a:rPr>
              <a:t> video </a:t>
            </a:r>
            <a:r>
              <a:rPr lang="es-MX" sz="1800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es-MX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800" dirty="0" err="1">
                <a:latin typeface="Arial" panose="020B0604020202020204" pitchFamily="34" charset="0"/>
                <a:cs typeface="Arial" panose="020B0604020202020204" pitchFamily="34" charset="0"/>
              </a:rPr>
              <a:t>elaborate</a:t>
            </a:r>
            <a:r>
              <a:rPr lang="es-MX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800" dirty="0" err="1">
                <a:latin typeface="Arial" panose="020B0604020202020204" pitchFamily="34" charset="0"/>
                <a:cs typeface="Arial" panose="020B0604020202020204" pitchFamily="34" charset="0"/>
              </a:rPr>
              <a:t>yor</a:t>
            </a:r>
            <a:r>
              <a:rPr lang="es-MX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800" dirty="0" err="1">
                <a:latin typeface="Arial" panose="020B0604020202020204" pitchFamily="34" charset="0"/>
                <a:cs typeface="Arial" panose="020B0604020202020204" pitchFamily="34" charset="0"/>
              </a:rPr>
              <a:t>origami</a:t>
            </a:r>
            <a:r>
              <a:rPr lang="es-MX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800" dirty="0" err="1">
                <a:latin typeface="Arial" panose="020B0604020202020204" pitchFamily="34" charset="0"/>
                <a:cs typeface="Arial" panose="020B0604020202020204" pitchFamily="34" charset="0"/>
              </a:rPr>
              <a:t>house</a:t>
            </a:r>
            <a:endParaRPr lang="es-MX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143436" y="4901075"/>
            <a:ext cx="6714564" cy="20774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>
                <a:latin typeface="Arial" panose="020B0604020202020204" pitchFamily="34" charset="0"/>
                <a:cs typeface="Arial" panose="020B0604020202020204" pitchFamily="34" charset="0"/>
              </a:rPr>
              <a:t>Show </a:t>
            </a:r>
            <a:r>
              <a:rPr lang="es-MX" b="1" dirty="0" err="1">
                <a:latin typeface="Arial" panose="020B0604020202020204" pitchFamily="34" charset="0"/>
                <a:cs typeface="Arial" panose="020B0604020202020204" pitchFamily="34" charset="0"/>
              </a:rPr>
              <a:t>your</a:t>
            </a:r>
            <a:r>
              <a:rPr lang="es-MX" b="1" dirty="0">
                <a:latin typeface="Arial" panose="020B0604020202020204" pitchFamily="34" charset="0"/>
                <a:cs typeface="Arial" panose="020B0604020202020204" pitchFamily="34" charset="0"/>
              </a:rPr>
              <a:t> origami </a:t>
            </a:r>
            <a:r>
              <a:rPr lang="es-MX" b="1" dirty="0" err="1">
                <a:latin typeface="Arial" panose="020B0604020202020204" pitchFamily="34" charset="0"/>
                <a:cs typeface="Arial" panose="020B0604020202020204" pitchFamily="34" charset="0"/>
              </a:rPr>
              <a:t>house</a:t>
            </a:r>
            <a:r>
              <a:rPr lang="es-MX" b="1" dirty="0">
                <a:latin typeface="Arial" panose="020B0604020202020204" pitchFamily="34" charset="0"/>
                <a:cs typeface="Arial" panose="020B0604020202020204" pitchFamily="34" charset="0"/>
              </a:rPr>
              <a:t> in a video  and </a:t>
            </a:r>
            <a:r>
              <a:rPr lang="es-MX" b="1" dirty="0" err="1">
                <a:latin typeface="Arial" panose="020B0604020202020204" pitchFamily="34" charset="0"/>
                <a:cs typeface="Arial" panose="020B0604020202020204" pitchFamily="34" charset="0"/>
              </a:rPr>
              <a:t>talk</a:t>
            </a:r>
            <a:r>
              <a:rPr lang="es-MX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b="1" dirty="0" err="1">
                <a:latin typeface="Arial" panose="020B0604020202020204" pitchFamily="34" charset="0"/>
                <a:cs typeface="Arial" panose="020B0604020202020204" pitchFamily="34" charset="0"/>
              </a:rPr>
              <a:t>about</a:t>
            </a:r>
            <a:r>
              <a:rPr lang="es-MX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b="1" dirty="0" err="1">
                <a:latin typeface="Arial" panose="020B0604020202020204" pitchFamily="34" charset="0"/>
                <a:cs typeface="Arial" panose="020B0604020202020204" pitchFamily="34" charset="0"/>
              </a:rPr>
              <a:t>it</a:t>
            </a:r>
            <a:endParaRPr lang="es-MX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MX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1600" dirty="0" err="1">
                <a:latin typeface="Arial" panose="020B0604020202020204" pitchFamily="34" charset="0"/>
                <a:cs typeface="Arial" panose="020B0604020202020204" pitchFamily="34" charset="0"/>
              </a:rPr>
              <a:t>Eg</a:t>
            </a:r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. I </a:t>
            </a:r>
            <a:r>
              <a:rPr lang="es-MX" sz="1600" dirty="0" err="1">
                <a:latin typeface="Arial" panose="020B0604020202020204" pitchFamily="34" charset="0"/>
                <a:cs typeface="Arial" panose="020B0604020202020204" pitchFamily="34" charset="0"/>
              </a:rPr>
              <a:t>live</a:t>
            </a:r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600" dirty="0" err="1"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600" dirty="0" err="1">
                <a:latin typeface="Arial" panose="020B0604020202020204" pitchFamily="34" charset="0"/>
                <a:cs typeface="Arial" panose="020B0604020202020204" pitchFamily="34" charset="0"/>
              </a:rPr>
              <a:t>my</a:t>
            </a:r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600" dirty="0" err="1">
                <a:latin typeface="Arial" panose="020B0604020202020204" pitchFamily="34" charset="0"/>
                <a:cs typeface="Arial" panose="020B0604020202020204" pitchFamily="34" charset="0"/>
              </a:rPr>
              <a:t>parents</a:t>
            </a:r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s-MX" sz="1600" dirty="0" err="1">
                <a:latin typeface="Arial" panose="020B0604020202020204" pitchFamily="34" charset="0"/>
                <a:cs typeface="Arial" panose="020B0604020202020204" pitchFamily="34" charset="0"/>
              </a:rPr>
              <a:t>family</a:t>
            </a:r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MX" sz="1600" dirty="0" err="1">
                <a:latin typeface="Arial" panose="020B0604020202020204" pitchFamily="34" charset="0"/>
                <a:cs typeface="Arial" panose="020B0604020202020204" pitchFamily="34" charset="0"/>
              </a:rPr>
              <a:t>friend</a:t>
            </a:r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, etc..) in a </a:t>
            </a:r>
            <a:r>
              <a:rPr lang="es-MX" sz="1600" dirty="0" err="1">
                <a:latin typeface="Arial" panose="020B0604020202020204" pitchFamily="34" charset="0"/>
                <a:cs typeface="Arial" panose="020B0604020202020204" pitchFamily="34" charset="0"/>
              </a:rPr>
              <a:t>house</a:t>
            </a:r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s-MX" sz="1600" dirty="0" err="1">
                <a:latin typeface="Arial" panose="020B0604020202020204" pitchFamily="34" charset="0"/>
                <a:cs typeface="Arial" panose="020B0604020202020204" pitchFamily="34" charset="0"/>
              </a:rPr>
              <a:t>apartment</a:t>
            </a:r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MX" sz="1600" dirty="0" err="1">
                <a:latin typeface="Arial" panose="020B0604020202020204" pitchFamily="34" charset="0"/>
                <a:cs typeface="Arial" panose="020B0604020202020204" pitchFamily="34" charset="0"/>
              </a:rPr>
              <a:t>etc</a:t>
            </a:r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s-MX" sz="1600" dirty="0" err="1">
                <a:latin typeface="Arial" panose="020B0604020202020204" pitchFamily="34" charset="0"/>
                <a:cs typeface="Arial" panose="020B0604020202020204" pitchFamily="34" charset="0"/>
              </a:rPr>
              <a:t>There</a:t>
            </a:r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 are 5 </a:t>
            </a:r>
            <a:r>
              <a:rPr lang="es-MX" sz="1600" dirty="0" err="1">
                <a:latin typeface="Arial" panose="020B0604020202020204" pitchFamily="34" charset="0"/>
                <a:cs typeface="Arial" panose="020B0604020202020204" pitchFamily="34" charset="0"/>
              </a:rPr>
              <a:t>rooms</a:t>
            </a:r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s-MX" sz="1600" dirty="0" err="1">
                <a:latin typeface="Arial" panose="020B0604020202020204" pitchFamily="34" charset="0"/>
                <a:cs typeface="Arial" panose="020B0604020202020204" pitchFamily="34" charset="0"/>
              </a:rPr>
              <a:t>my</a:t>
            </a:r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600" dirty="0" err="1">
                <a:latin typeface="Arial" panose="020B0604020202020204" pitchFamily="34" charset="0"/>
                <a:cs typeface="Arial" panose="020B0604020202020204" pitchFamily="34" charset="0"/>
              </a:rPr>
              <a:t>house</a:t>
            </a:r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MX" sz="16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600" dirty="0" err="1">
                <a:latin typeface="Arial" panose="020B0604020202020204" pitchFamily="34" charset="0"/>
                <a:cs typeface="Arial" panose="020B0604020202020204" pitchFamily="34" charset="0"/>
              </a:rPr>
              <a:t>kitchen</a:t>
            </a:r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6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 living </a:t>
            </a:r>
            <a:r>
              <a:rPr lang="es-MX" sz="1600" dirty="0" err="1">
                <a:latin typeface="Arial" panose="020B0604020202020204" pitchFamily="34" charset="0"/>
                <a:cs typeface="Arial" panose="020B0604020202020204" pitchFamily="34" charset="0"/>
              </a:rPr>
              <a:t>room</a:t>
            </a:r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MX" sz="1600" dirty="0" err="1">
                <a:latin typeface="Arial" panose="020B0604020202020204" pitchFamily="34" charset="0"/>
                <a:cs typeface="Arial" panose="020B0604020202020204" pitchFamily="34" charset="0"/>
              </a:rPr>
              <a:t>etc</a:t>
            </a:r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…, </a:t>
            </a:r>
            <a:r>
              <a:rPr lang="es-MX" sz="1600" dirty="0" err="1">
                <a:latin typeface="Arial" panose="020B0604020202020204" pitchFamily="34" charset="0"/>
                <a:cs typeface="Arial" panose="020B0604020202020204" pitchFamily="34" charset="0"/>
              </a:rPr>
              <a:t>there</a:t>
            </a:r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 are </a:t>
            </a:r>
            <a:r>
              <a:rPr lang="es-MX" sz="1600" dirty="0" err="1">
                <a:latin typeface="Arial" panose="020B0604020202020204" pitchFamily="34" charset="0"/>
                <a:cs typeface="Arial" panose="020B0604020202020204" pitchFamily="34" charset="0"/>
              </a:rPr>
              <a:t>chairs</a:t>
            </a:r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s-MX" sz="16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600" dirty="0" err="1">
                <a:latin typeface="Arial" panose="020B0604020202020204" pitchFamily="34" charset="0"/>
                <a:cs typeface="Arial" panose="020B0604020202020204" pitchFamily="34" charset="0"/>
              </a:rPr>
              <a:t>kitchen</a:t>
            </a:r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MX" sz="1600" dirty="0" err="1">
                <a:latin typeface="Arial" panose="020B0604020202020204" pitchFamily="34" charset="0"/>
                <a:cs typeface="Arial" panose="020B0604020202020204" pitchFamily="34" charset="0"/>
              </a:rPr>
              <a:t>there</a:t>
            </a:r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600" dirty="0" err="1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s-MX" sz="1600" dirty="0" err="1">
                <a:latin typeface="Arial" panose="020B0604020202020204" pitchFamily="34" charset="0"/>
                <a:cs typeface="Arial" panose="020B0604020202020204" pitchFamily="34" charset="0"/>
              </a:rPr>
              <a:t>bed</a:t>
            </a:r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s-MX" sz="16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600" dirty="0" err="1">
                <a:latin typeface="Arial" panose="020B0604020202020204" pitchFamily="34" charset="0"/>
                <a:cs typeface="Arial" panose="020B0604020202020204" pitchFamily="34" charset="0"/>
              </a:rPr>
              <a:t>bedroom</a:t>
            </a:r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, I </a:t>
            </a:r>
            <a:r>
              <a:rPr lang="es-MX" sz="1600" dirty="0" err="1">
                <a:latin typeface="Arial" panose="020B0604020202020204" pitchFamily="34" charset="0"/>
                <a:cs typeface="Arial" panose="020B0604020202020204" pitchFamily="34" charset="0"/>
              </a:rPr>
              <a:t>need</a:t>
            </a:r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 a T:V in </a:t>
            </a:r>
            <a:r>
              <a:rPr lang="es-MX" sz="1600" dirty="0" err="1">
                <a:latin typeface="Arial" panose="020B0604020202020204" pitchFamily="34" charset="0"/>
                <a:cs typeface="Arial" panose="020B0604020202020204" pitchFamily="34" charset="0"/>
              </a:rPr>
              <a:t>my</a:t>
            </a:r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600" dirty="0" err="1">
                <a:latin typeface="Arial" panose="020B0604020202020204" pitchFamily="34" charset="0"/>
                <a:cs typeface="Arial" panose="020B0604020202020204" pitchFamily="34" charset="0"/>
              </a:rPr>
              <a:t>bedroom</a:t>
            </a:r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… </a:t>
            </a:r>
            <a:r>
              <a:rPr lang="es-MX" sz="1600" dirty="0" err="1">
                <a:latin typeface="Arial" panose="020B0604020202020204" pitchFamily="34" charset="0"/>
                <a:cs typeface="Arial" panose="020B0604020202020204" pitchFamily="34" charset="0"/>
              </a:rPr>
              <a:t>etc</a:t>
            </a:r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</a:p>
          <a:p>
            <a:endParaRPr lang="es-MX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dirty="0"/>
              <a:t> </a:t>
            </a:r>
          </a:p>
        </p:txBody>
      </p:sp>
      <p:sp>
        <p:nvSpPr>
          <p:cNvPr id="8" name="Rectángulo 7"/>
          <p:cNvSpPr/>
          <p:nvPr/>
        </p:nvSpPr>
        <p:spPr>
          <a:xfrm>
            <a:off x="66551" y="6555678"/>
            <a:ext cx="23141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dirty="0" err="1"/>
              <a:t>Insert</a:t>
            </a:r>
            <a:r>
              <a:rPr lang="es-MX" dirty="0"/>
              <a:t> </a:t>
            </a:r>
            <a:r>
              <a:rPr lang="es-MX" dirty="0" err="1"/>
              <a:t>your</a:t>
            </a:r>
            <a:r>
              <a:rPr lang="es-MX" dirty="0"/>
              <a:t> video </a:t>
            </a:r>
            <a:r>
              <a:rPr lang="es-MX" dirty="0" err="1"/>
              <a:t>here</a:t>
            </a:r>
            <a:r>
              <a:rPr lang="es-MX" dirty="0"/>
              <a:t>.</a:t>
            </a:r>
          </a:p>
        </p:txBody>
      </p:sp>
      <p:sp>
        <p:nvSpPr>
          <p:cNvPr id="9" name="Flecha derecha 8"/>
          <p:cNvSpPr/>
          <p:nvPr/>
        </p:nvSpPr>
        <p:spPr>
          <a:xfrm>
            <a:off x="419100" y="7178494"/>
            <a:ext cx="533400" cy="4381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2" name="Elementos multimedia en línea 1" title="Casita Origami de Papel Facilísima Para Jugar">
            <a:hlinkClick r:id="" action="ppaction://media"/>
            <a:extLst>
              <a:ext uri="{FF2B5EF4-FFF2-40B4-BE49-F238E27FC236}">
                <a16:creationId xmlns:a16="http://schemas.microsoft.com/office/drawing/2014/main" id="{2ACF8626-D634-49DC-AFD8-B0421A9A1F87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6"/>
          <a:stretch>
            <a:fillRect/>
          </a:stretch>
        </p:blipFill>
        <p:spPr>
          <a:xfrm>
            <a:off x="1997634" y="2975908"/>
            <a:ext cx="2540000" cy="1435100"/>
          </a:xfrm>
          <a:prstGeom prst="rect">
            <a:avLst/>
          </a:prstGeom>
        </p:spPr>
      </p:pic>
      <p:pic>
        <p:nvPicPr>
          <p:cNvPr id="4" name="Elementos multimedia en línea 3" title="Free Origami House Paper - Print Your Own! - Cute Houses">
            <a:hlinkClick r:id="" action="ppaction://media"/>
            <a:extLst>
              <a:ext uri="{FF2B5EF4-FFF2-40B4-BE49-F238E27FC236}">
                <a16:creationId xmlns:a16="http://schemas.microsoft.com/office/drawing/2014/main" id="{AC16F146-F820-4463-B4F4-47CAD7DDA600}"/>
              </a:ext>
            </a:extLst>
          </p:cNvPr>
          <p:cNvPicPr>
            <a:picLocks noRot="1" noChangeAspect="1"/>
          </p:cNvPicPr>
          <p:nvPr>
            <a:videoFile r:link="rId2"/>
          </p:nvPr>
        </p:nvPicPr>
        <p:blipFill>
          <a:blip r:embed="rId7"/>
          <a:stretch>
            <a:fillRect/>
          </a:stretch>
        </p:blipFill>
        <p:spPr>
          <a:xfrm>
            <a:off x="2105212" y="1075391"/>
            <a:ext cx="2540000" cy="1435100"/>
          </a:xfrm>
          <a:prstGeom prst="rect">
            <a:avLst/>
          </a:prstGeom>
        </p:spPr>
      </p:pic>
      <p:sp>
        <p:nvSpPr>
          <p:cNvPr id="10" name="CuadroTexto 9">
            <a:extLst>
              <a:ext uri="{FF2B5EF4-FFF2-40B4-BE49-F238E27FC236}">
                <a16:creationId xmlns:a16="http://schemas.microsoft.com/office/drawing/2014/main" id="{0549BA2E-55BB-482B-BCD6-C85598F2BE57}"/>
              </a:ext>
            </a:extLst>
          </p:cNvPr>
          <p:cNvSpPr txBox="1"/>
          <p:nvPr/>
        </p:nvSpPr>
        <p:spPr>
          <a:xfrm>
            <a:off x="179293" y="2563905"/>
            <a:ext cx="10246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err="1"/>
              <a:t>Spanish</a:t>
            </a:r>
            <a:r>
              <a:rPr lang="es-MX" dirty="0"/>
              <a:t>: 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F82CAC12-BE62-46C5-9E1A-74F66CF6434B}"/>
              </a:ext>
            </a:extLst>
          </p:cNvPr>
          <p:cNvSpPr txBox="1"/>
          <p:nvPr/>
        </p:nvSpPr>
        <p:spPr>
          <a:xfrm>
            <a:off x="206189" y="618564"/>
            <a:ext cx="9637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err="1"/>
              <a:t>english</a:t>
            </a:r>
            <a:r>
              <a:rPr lang="es-MX" dirty="0"/>
              <a:t>: </a:t>
            </a:r>
          </a:p>
        </p:txBody>
      </p:sp>
    </p:spTree>
    <p:extLst>
      <p:ext uri="{BB962C8B-B14F-4D97-AF65-F5344CB8AC3E}">
        <p14:creationId xmlns:p14="http://schemas.microsoft.com/office/powerpoint/2010/main" val="1194828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11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video>
              <p:cMediaNode vol="80000">
                <p:cTn id="1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2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a 4"/>
          <p:cNvGraphicFramePr>
            <a:graphicFrameLocks noGrp="1"/>
          </p:cNvGraphicFramePr>
          <p:nvPr/>
        </p:nvGraphicFramePr>
        <p:xfrm>
          <a:off x="998730" y="5894889"/>
          <a:ext cx="4860541" cy="289044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826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28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75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075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7508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General requirement format (+5 </a:t>
                      </a:r>
                      <a:r>
                        <a:rPr lang="en-US" sz="1100" b="1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pts</a:t>
                      </a: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Good</a:t>
                      </a:r>
                      <a:endParaRPr lang="es-MX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(1)</a:t>
                      </a:r>
                      <a:endParaRPr lang="es-MX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Average</a:t>
                      </a:r>
                      <a:endParaRPr lang="es-MX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(.5)</a:t>
                      </a:r>
                      <a:endParaRPr lang="es-MX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Weak</a:t>
                      </a:r>
                      <a:endParaRPr lang="es-MX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(0)</a:t>
                      </a:r>
                      <a:endParaRPr lang="es-MX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0060">
                <a:tc>
                  <a:txBody>
                    <a:bodyPr/>
                    <a:lstStyle/>
                    <a:p>
                      <a:pPr marL="171450" indent="-1714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8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Does the student correctly apply in context  the new functions and grammar from the module?</a:t>
                      </a:r>
                      <a:endParaRPr lang="es-MX" sz="8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0060">
                <a:tc>
                  <a:txBody>
                    <a:bodyPr/>
                    <a:lstStyle/>
                    <a:p>
                      <a:pPr marL="171450" indent="-1714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8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Does the student correctly apply in context  the vocabulary from the module?</a:t>
                      </a:r>
                      <a:endParaRPr lang="es-MX" sz="8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0060">
                <a:tc>
                  <a:txBody>
                    <a:bodyPr/>
                    <a:lstStyle/>
                    <a:p>
                      <a:pPr marL="171450" indent="-1714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8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Does the student express himself or herself  clearly and fluently?</a:t>
                      </a:r>
                      <a:endParaRPr lang="es-MX" sz="8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5029">
                <a:tc>
                  <a:txBody>
                    <a:bodyPr/>
                    <a:lstStyle/>
                    <a:p>
                      <a:pPr marL="171450" indent="-1714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8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 task is creative.</a:t>
                      </a:r>
                      <a:endParaRPr lang="es-MX" sz="8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5119">
                <a:tc>
                  <a:txBody>
                    <a:bodyPr/>
                    <a:lstStyle/>
                    <a:p>
                      <a:pPr marL="171450" indent="-1714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365125" algn="l"/>
                        </a:tabLst>
                      </a:pPr>
                      <a:r>
                        <a:rPr lang="en-US" sz="8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 task fulfill all the elements of the required format</a:t>
                      </a:r>
                      <a:endParaRPr lang="es-MX" sz="8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5029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Total:</a:t>
                      </a:r>
                      <a:endParaRPr lang="es-MX" sz="8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6051460"/>
              </p:ext>
            </p:extLst>
          </p:nvPr>
        </p:nvGraphicFramePr>
        <p:xfrm>
          <a:off x="998730" y="1002444"/>
          <a:ext cx="4860540" cy="488338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703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1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810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6448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8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8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General requirement format (+25pts)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Points</a:t>
                      </a:r>
                      <a:endParaRPr lang="es-MX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pts.</a:t>
                      </a:r>
                      <a:endParaRPr lang="es-MX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84041">
                <a:tc>
                  <a:txBody>
                    <a:bodyPr/>
                    <a:lstStyle/>
                    <a:p>
                      <a:pPr marL="342900" lvl="0" indent="-160338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Symbol" panose="05050102010706020507" pitchFamily="18" charset="2"/>
                        <a:buChar char=""/>
                        <a:tabLst>
                          <a:tab pos="741680" algn="l"/>
                        </a:tabLst>
                      </a:pPr>
                      <a:r>
                        <a:rPr lang="en-US" sz="8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Vocabulary of rooms and furniture from the unit</a:t>
                      </a:r>
                      <a:r>
                        <a:rPr lang="en-US" sz="800" b="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7 </a:t>
                      </a:r>
                      <a:r>
                        <a:rPr lang="en-US" sz="8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(at</a:t>
                      </a:r>
                      <a:r>
                        <a:rPr lang="en-US" sz="800" b="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least</a:t>
                      </a:r>
                      <a:r>
                        <a:rPr lang="en-US" sz="8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 words)</a:t>
                      </a:r>
                      <a:endParaRPr lang="es-MX" sz="8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15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04533">
                <a:tc>
                  <a:txBody>
                    <a:bodyPr/>
                    <a:lstStyle/>
                    <a:p>
                      <a:pPr marL="342900" marR="0" lvl="0" indent="-160338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 typeface="Symbol" panose="05050102010706020507" pitchFamily="18" charset="2"/>
                        <a:buChar char=""/>
                        <a:tabLst>
                          <a:tab pos="741680" algn="l"/>
                        </a:tabLst>
                        <a:defRPr/>
                      </a:pPr>
                      <a:r>
                        <a:rPr lang="en-US" sz="8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Use of statements with have and need (3possitive)</a:t>
                      </a:r>
                    </a:p>
                    <a:p>
                      <a:pPr marL="342900" marR="0" lvl="0" indent="-160338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 typeface="Symbol" panose="05050102010706020507" pitchFamily="18" charset="2"/>
                        <a:buChar char=""/>
                        <a:tabLst>
                          <a:tab pos="741680" algn="l"/>
                        </a:tabLst>
                        <a:defRPr/>
                      </a:pPr>
                      <a:r>
                        <a:rPr lang="en-US" sz="8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Use of statements with have and need (3</a:t>
                      </a:r>
                      <a:r>
                        <a:rPr lang="en-US" sz="800" b="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negative</a:t>
                      </a:r>
                      <a:r>
                        <a:rPr lang="en-US" sz="8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</a:p>
                    <a:p>
                      <a:pPr marL="342900" marR="0" lvl="0" indent="-160338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 typeface="Symbol" panose="05050102010706020507" pitchFamily="18" charset="2"/>
                        <a:buChar char=""/>
                        <a:tabLst>
                          <a:tab pos="741680" algn="l"/>
                        </a:tabLst>
                        <a:defRPr/>
                      </a:pPr>
                      <a:r>
                        <a:rPr lang="en-US" sz="8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Use grammar structures in sentences</a:t>
                      </a:r>
                      <a:r>
                        <a:rPr lang="en-US" sz="800" b="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..</a:t>
                      </a:r>
                      <a:r>
                        <a:rPr lang="en-US" sz="800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of there is, there are(3possitive)</a:t>
                      </a:r>
                    </a:p>
                    <a:p>
                      <a:pPr marL="342900" marR="0" lvl="0" indent="-160338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 typeface="Symbol" panose="05050102010706020507" pitchFamily="18" charset="2"/>
                        <a:buChar char=""/>
                        <a:tabLst>
                          <a:tab pos="741680" algn="l"/>
                        </a:tabLst>
                        <a:defRPr/>
                      </a:pPr>
                      <a:r>
                        <a:rPr lang="en-US" sz="8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Use grammar structures in sentences</a:t>
                      </a:r>
                      <a:r>
                        <a:rPr lang="en-US" sz="800" b="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..</a:t>
                      </a:r>
                      <a:r>
                        <a:rPr lang="en-US" sz="800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of  there is no, there isn´t a, there aren´t any, there are no. </a:t>
                      </a:r>
                      <a:r>
                        <a:rPr lang="en-US" sz="8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(3</a:t>
                      </a:r>
                      <a:r>
                        <a:rPr lang="en-US" sz="800" b="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negative</a:t>
                      </a:r>
                      <a:r>
                        <a:rPr lang="en-US" sz="8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</a:p>
                    <a:p>
                      <a:pPr marL="342900" marR="0" lvl="0" indent="-160338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 typeface="Symbol" panose="05050102010706020507" pitchFamily="18" charset="2"/>
                        <a:buChar char=""/>
                        <a:tabLst>
                          <a:tab pos="741680" algn="l"/>
                        </a:tabLst>
                        <a:defRPr/>
                      </a:pPr>
                      <a:r>
                        <a:rPr lang="en-US" sz="8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Use of </a:t>
                      </a:r>
                      <a:r>
                        <a:rPr lang="en-US" sz="800" b="0" kern="12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STATEMENTS </a:t>
                      </a:r>
                      <a:r>
                        <a:rPr lang="en-US" sz="800" b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 </a:t>
                      </a:r>
                      <a:r>
                        <a:rPr lang="en-US" sz="8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simple present </a:t>
                      </a:r>
                      <a:r>
                        <a:rPr lang="en-US" sz="800" b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(at </a:t>
                      </a:r>
                      <a:r>
                        <a:rPr lang="en-US" sz="8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least </a:t>
                      </a:r>
                      <a:r>
                        <a:rPr lang="en-US" sz="800" b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 AFFIRMATIVE)</a:t>
                      </a:r>
                    </a:p>
                    <a:p>
                      <a:pPr marL="342900" marR="0" lvl="0" indent="-160338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 typeface="Symbol" panose="05050102010706020507" pitchFamily="18" charset="2"/>
                        <a:buChar char=""/>
                        <a:tabLst>
                          <a:tab pos="741680" algn="l"/>
                        </a:tabLst>
                        <a:defRPr/>
                      </a:pPr>
                      <a:r>
                        <a:rPr lang="en-US" sz="800" b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Use of </a:t>
                      </a:r>
                      <a:r>
                        <a:rPr lang="en-US" sz="800" b="0" kern="12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STATEMENTS </a:t>
                      </a:r>
                      <a:r>
                        <a:rPr lang="en-US" sz="800" b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 simple present (at least 3 NEGATIVE)</a:t>
                      </a:r>
                    </a:p>
                    <a:p>
                      <a:pPr marL="342900" marR="0" lvl="0" indent="-160338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 typeface="Symbol" panose="05050102010706020507" pitchFamily="18" charset="2"/>
                        <a:buChar char=""/>
                        <a:tabLst>
                          <a:tab pos="741680" algn="l"/>
                        </a:tabLst>
                        <a:defRPr/>
                      </a:pPr>
                      <a:endParaRPr lang="en-US" sz="8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15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8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2299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 typeface="Symbol" panose="05050102010706020507" pitchFamily="18" charset="2"/>
                        <a:buNone/>
                        <a:tabLst>
                          <a:tab pos="741680" algn="l"/>
                        </a:tabLst>
                        <a:defRPr/>
                      </a:pPr>
                      <a:r>
                        <a:rPr lang="en-US" sz="8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Total:</a:t>
                      </a:r>
                      <a:endParaRPr lang="es-MX" sz="8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30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MX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" name="1 Rectángulo"/>
          <p:cNvSpPr/>
          <p:nvPr/>
        </p:nvSpPr>
        <p:spPr>
          <a:xfrm>
            <a:off x="857250" y="303350"/>
            <a:ext cx="5143500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825" b="1" dirty="0"/>
              <a:t>ESCUELA NORMAL DE EDUCACION PREESCOLAR</a:t>
            </a:r>
            <a:endParaRPr lang="es-ES" sz="825" dirty="0"/>
          </a:p>
          <a:p>
            <a:pPr algn="ctr"/>
            <a:r>
              <a:rPr lang="es-ES" sz="825" b="1" dirty="0"/>
              <a:t>ENGLISH A1.2</a:t>
            </a:r>
            <a:endParaRPr lang="es-ES" sz="825" dirty="0"/>
          </a:p>
          <a:p>
            <a:pPr algn="ctr"/>
            <a:r>
              <a:rPr lang="es-ES" sz="825" b="1" dirty="0"/>
              <a:t>TEACHER: MAYELA LAEJANDRA DEL CARMEN GAONA GARCIA</a:t>
            </a:r>
            <a:endParaRPr lang="es-ES" sz="825" dirty="0"/>
          </a:p>
          <a:p>
            <a:pPr algn="ctr"/>
            <a:r>
              <a:rPr lang="es-ES" sz="825" b="1" dirty="0"/>
              <a:t>LEARNING EVIDENCE RUBRICS </a:t>
            </a:r>
            <a:endParaRPr lang="es-ES" sz="825" dirty="0"/>
          </a:p>
        </p:txBody>
      </p:sp>
    </p:spTree>
    <p:extLst>
      <p:ext uri="{BB962C8B-B14F-4D97-AF65-F5344CB8AC3E}">
        <p14:creationId xmlns:p14="http://schemas.microsoft.com/office/powerpoint/2010/main" val="102930489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59</TotalTime>
  <Words>460</Words>
  <Application>Microsoft Office PowerPoint</Application>
  <PresentationFormat>Presentación en pantalla (4:3)</PresentationFormat>
  <Paragraphs>88</Paragraphs>
  <Slides>3</Slides>
  <Notes>0</Notes>
  <HiddenSlides>0</HiddenSlides>
  <MMClips>2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Symbol</vt:lpstr>
      <vt:lpstr>Times New Roman</vt:lpstr>
      <vt:lpstr>Tema de Office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ENEP</dc:creator>
  <cp:lastModifiedBy>Ingles</cp:lastModifiedBy>
  <cp:revision>8</cp:revision>
  <dcterms:created xsi:type="dcterms:W3CDTF">2020-02-28T15:55:09Z</dcterms:created>
  <dcterms:modified xsi:type="dcterms:W3CDTF">2022-05-30T14:05:40Z</dcterms:modified>
</cp:coreProperties>
</file>