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4" r:id="rId3"/>
    <p:sldId id="308" r:id="rId4"/>
    <p:sldId id="319" r:id="rId5"/>
    <p:sldId id="316" r:id="rId6"/>
    <p:sldId id="322" r:id="rId7"/>
    <p:sldId id="320" r:id="rId8"/>
    <p:sldId id="321" r:id="rId9"/>
    <p:sldId id="306" r:id="rId10"/>
    <p:sldId id="317" r:id="rId11"/>
    <p:sldId id="318" r:id="rId12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CCCC"/>
    <a:srgbClr val="FFB9B9"/>
    <a:srgbClr val="FF858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286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heeldecide.com/index.php?id=65988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s/resource/1040930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54007"/>
            <a:ext cx="913441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oven enfermo en la cama en casa | Foto Premi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4" r="16009"/>
          <a:stretch/>
        </p:blipFill>
        <p:spPr bwMode="auto">
          <a:xfrm>
            <a:off x="1894727" y="2268071"/>
            <a:ext cx="5008096" cy="34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95" t="37940" r="10985" b="18552"/>
          <a:stretch/>
        </p:blipFill>
        <p:spPr>
          <a:xfrm>
            <a:off x="0" y="1590072"/>
            <a:ext cx="8954815" cy="52679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980" t="23018" r="26788" b="64214"/>
          <a:stretch/>
        </p:blipFill>
        <p:spPr>
          <a:xfrm>
            <a:off x="1072055" y="477432"/>
            <a:ext cx="8071945" cy="11306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5766"/>
            <a:ext cx="864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Study</a:t>
            </a:r>
            <a:r>
              <a:rPr lang="es-MX" sz="2400" dirty="0" smtClean="0"/>
              <a:t> and </a:t>
            </a:r>
            <a:r>
              <a:rPr lang="es-MX" sz="2400" dirty="0" err="1" smtClean="0"/>
              <a:t>practice</a:t>
            </a:r>
            <a:r>
              <a:rPr lang="es-MX" sz="2400" dirty="0" smtClean="0"/>
              <a:t> </a:t>
            </a:r>
            <a:r>
              <a:rPr lang="es-MX" sz="2400" b="1" dirty="0" smtClean="0"/>
              <a:t>Yes/ No </a:t>
            </a:r>
            <a:r>
              <a:rPr lang="es-MX" sz="2400" dirty="0" err="1" smtClean="0"/>
              <a:t>questions</a:t>
            </a:r>
            <a:r>
              <a:rPr lang="es-MX" sz="2400" dirty="0" smtClean="0"/>
              <a:t> in simple </a:t>
            </a:r>
            <a:r>
              <a:rPr lang="es-MX" sz="2400" dirty="0" err="1" smtClean="0"/>
              <a:t>past</a:t>
            </a:r>
            <a:r>
              <a:rPr lang="es-MX" sz="2400" dirty="0" smtClean="0"/>
              <a:t>  </a:t>
            </a:r>
            <a:r>
              <a:rPr lang="es-MX" sz="2000" dirty="0" err="1" smtClean="0"/>
              <a:t>studentbook</a:t>
            </a:r>
            <a:r>
              <a:rPr lang="es-MX" sz="2000" dirty="0" smtClean="0"/>
              <a:t> </a:t>
            </a:r>
            <a:r>
              <a:rPr lang="es-MX" sz="2000" dirty="0" err="1" smtClean="0"/>
              <a:t>pg</a:t>
            </a:r>
            <a:r>
              <a:rPr lang="es-MX" sz="2000" dirty="0" smtClean="0"/>
              <a:t> 90</a:t>
            </a:r>
            <a:endParaRPr lang="es-MX" sz="2000" dirty="0"/>
          </a:p>
        </p:txBody>
      </p:sp>
      <p:sp>
        <p:nvSpPr>
          <p:cNvPr id="6" name="Flecha derecha 5"/>
          <p:cNvSpPr/>
          <p:nvPr/>
        </p:nvSpPr>
        <p:spPr>
          <a:xfrm>
            <a:off x="126124" y="664378"/>
            <a:ext cx="835573" cy="7387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7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576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Writting</a:t>
            </a:r>
            <a:r>
              <a:rPr lang="es-MX" sz="2000" dirty="0" smtClean="0"/>
              <a:t> </a:t>
            </a:r>
            <a:r>
              <a:rPr lang="es-MX" sz="2000" dirty="0" err="1" smtClean="0"/>
              <a:t>practice</a:t>
            </a:r>
            <a:r>
              <a:rPr lang="es-MX" sz="2000" dirty="0" smtClean="0"/>
              <a:t>, </a:t>
            </a:r>
            <a:r>
              <a:rPr lang="es-MX" sz="2000" dirty="0" err="1" smtClean="0"/>
              <a:t>Answer</a:t>
            </a:r>
            <a:r>
              <a:rPr lang="es-MX" sz="2000" dirty="0" smtClean="0"/>
              <a:t> </a:t>
            </a:r>
            <a:r>
              <a:rPr lang="es-MX" sz="2000" dirty="0" err="1" smtClean="0"/>
              <a:t>these</a:t>
            </a:r>
            <a:r>
              <a:rPr lang="es-MX" sz="2000" dirty="0" smtClean="0"/>
              <a:t> </a:t>
            </a:r>
            <a:r>
              <a:rPr lang="es-MX" sz="2000" dirty="0" err="1" smtClean="0"/>
              <a:t>questions</a:t>
            </a:r>
            <a:r>
              <a:rPr lang="es-MX" sz="2000" dirty="0" smtClean="0"/>
              <a:t> </a:t>
            </a:r>
            <a:r>
              <a:rPr lang="es-MX" sz="2000" dirty="0" err="1" smtClean="0"/>
              <a:t>with</a:t>
            </a:r>
            <a:r>
              <a:rPr lang="es-MX" sz="2000" dirty="0" smtClean="0"/>
              <a:t> </a:t>
            </a:r>
            <a:r>
              <a:rPr lang="es-MX" sz="2000" dirty="0" err="1" smtClean="0"/>
              <a:t>negative</a:t>
            </a:r>
            <a:r>
              <a:rPr lang="es-MX" sz="2000" dirty="0" smtClean="0"/>
              <a:t> </a:t>
            </a:r>
            <a:r>
              <a:rPr lang="es-MX" sz="2000" dirty="0" err="1" smtClean="0"/>
              <a:t>statements</a:t>
            </a:r>
            <a:r>
              <a:rPr lang="es-MX" sz="2000" dirty="0" smtClean="0"/>
              <a:t>. </a:t>
            </a:r>
            <a:r>
              <a:rPr lang="es-MX" sz="2000" dirty="0" err="1" smtClean="0"/>
              <a:t>Then</a:t>
            </a:r>
            <a:r>
              <a:rPr lang="es-MX" sz="2000" dirty="0" smtClean="0"/>
              <a:t> </a:t>
            </a:r>
            <a:r>
              <a:rPr lang="es-MX" sz="2000" dirty="0" err="1" smtClean="0"/>
              <a:t>add</a:t>
            </a:r>
            <a:r>
              <a:rPr lang="es-MX" sz="2000" dirty="0" smtClean="0"/>
              <a:t> a </a:t>
            </a:r>
            <a:r>
              <a:rPr lang="es-MX" sz="2000" dirty="0" err="1" smtClean="0"/>
              <a:t>possitive</a:t>
            </a:r>
            <a:r>
              <a:rPr lang="es-MX" sz="2000" dirty="0" smtClean="0"/>
              <a:t> </a:t>
            </a:r>
            <a:r>
              <a:rPr lang="es-MX" sz="2000" dirty="0" err="1" smtClean="0"/>
              <a:t>statement</a:t>
            </a:r>
            <a:r>
              <a:rPr lang="es-MX" sz="2000" dirty="0" smtClean="0"/>
              <a:t> </a:t>
            </a:r>
            <a:r>
              <a:rPr lang="es-MX" sz="2000" dirty="0" err="1" smtClean="0"/>
              <a:t>using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information</a:t>
            </a:r>
            <a:r>
              <a:rPr lang="es-MX" sz="2000" dirty="0" smtClean="0"/>
              <a:t> in </a:t>
            </a:r>
            <a:r>
              <a:rPr lang="es-MX" sz="2000" dirty="0" err="1" smtClean="0"/>
              <a:t>the</a:t>
            </a:r>
            <a:r>
              <a:rPr lang="es-MX" sz="2000" dirty="0" smtClean="0"/>
              <a:t> box  </a:t>
            </a:r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39 ex5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91" t="33919" r="27444" b="13013"/>
          <a:stretch/>
        </p:blipFill>
        <p:spPr>
          <a:xfrm>
            <a:off x="79590" y="843968"/>
            <a:ext cx="6224958" cy="59659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0120" t="20526" r="28347" b="68246"/>
          <a:stretch/>
        </p:blipFill>
        <p:spPr>
          <a:xfrm>
            <a:off x="6087979" y="3474468"/>
            <a:ext cx="3056021" cy="18817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06" t="21248" r="49099" b="67925"/>
          <a:stretch/>
        </p:blipFill>
        <p:spPr>
          <a:xfrm>
            <a:off x="6087978" y="1592716"/>
            <a:ext cx="3056021" cy="18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8DD456F-A97D-473B-9B2F-B431D71FB83B}"/>
              </a:ext>
            </a:extLst>
          </p:cNvPr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/ NO QUESTIONS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60" y="92153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romatica"/>
              </a:rPr>
              <a:t>Yes/No questions are questions that can be answered by a simple yes or no. </a:t>
            </a:r>
            <a:endParaRPr lang="es-MX" dirty="0"/>
          </a:p>
        </p:txBody>
      </p:sp>
      <p:pic>
        <p:nvPicPr>
          <p:cNvPr id="8" name="Picture 2" descr="Ilustración de Sí Y No Hay Botones En Colores Verde Y Rojo Diseño Plano De  La Pregunta De Voto Correcta O Incorrecta Respuesta Incorrecta O Correcta  Vector Eps 10 y más Vectores">
            <a:extLst>
              <a:ext uri="{FF2B5EF4-FFF2-40B4-BE49-F238E27FC236}">
                <a16:creationId xmlns:a16="http://schemas.microsoft.com/office/drawing/2014/main" xmlns="" id="{4669DD13-D1D6-475A-88FA-53CC4CA39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39146" r="52804" b="39349"/>
          <a:stretch/>
        </p:blipFill>
        <p:spPr bwMode="auto">
          <a:xfrm>
            <a:off x="1871003" y="5785970"/>
            <a:ext cx="1941342" cy="74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lustración de Sí Y No Hay Botones En Colores Verde Y Rojo Diseño Plano De  La Pregunta De Voto Correcta O Incorrecta Respuesta Incorrecta O Correcta  Vector Eps 10 y más Vectores">
            <a:extLst>
              <a:ext uri="{FF2B5EF4-FFF2-40B4-BE49-F238E27FC236}">
                <a16:creationId xmlns:a16="http://schemas.microsoft.com/office/drawing/2014/main" xmlns="" id="{250A40A6-AA39-466D-A55B-E9AC11D0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9" t="39214" r="3834" b="39281"/>
          <a:stretch/>
        </p:blipFill>
        <p:spPr bwMode="auto">
          <a:xfrm>
            <a:off x="5514536" y="5785971"/>
            <a:ext cx="1927274" cy="74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oven enfermo en la cama en casa | Foto Premi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4" r="16009"/>
          <a:stretch/>
        </p:blipFill>
        <p:spPr bwMode="auto">
          <a:xfrm>
            <a:off x="1894727" y="2268071"/>
            <a:ext cx="5008096" cy="34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858196" y="1496822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MX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8DD456F-A97D-473B-9B2F-B431D71FB83B}"/>
              </a:ext>
            </a:extLst>
          </p:cNvPr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The past tense of BE is WAS and WERE.... - Woodward English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AutoShape 8" descr="El Niño egoísta: ¿Cómo ayudarlo a que aprenda a compartir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0" y="832234"/>
            <a:ext cx="863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romatica"/>
              </a:rPr>
              <a:t>To form questions for; I, </a:t>
            </a:r>
            <a:r>
              <a:rPr lang="en-US" dirty="0" smtClean="0">
                <a:solidFill>
                  <a:srgbClr val="000000"/>
                </a:solidFill>
                <a:latin typeface="Chromatica"/>
              </a:rPr>
              <a:t>He, She, It, You</a:t>
            </a:r>
            <a:r>
              <a:rPr lang="en-US" dirty="0">
                <a:solidFill>
                  <a:srgbClr val="000000"/>
                </a:solidFill>
                <a:latin typeface="Chromatica"/>
              </a:rPr>
              <a:t>, We, They. </a:t>
            </a:r>
          </a:p>
          <a:p>
            <a:r>
              <a:rPr lang="en-US" dirty="0">
                <a:solidFill>
                  <a:srgbClr val="000000"/>
                </a:solidFill>
                <a:latin typeface="Chromatica"/>
              </a:rPr>
              <a:t>Use the following structure: </a:t>
            </a:r>
            <a:r>
              <a:rPr lang="en-US" b="1" dirty="0" smtClean="0">
                <a:solidFill>
                  <a:srgbClr val="000000"/>
                </a:solidFill>
                <a:latin typeface="Chromatica"/>
              </a:rPr>
              <a:t>DID</a:t>
            </a:r>
            <a:r>
              <a:rPr lang="en-US" dirty="0">
                <a:solidFill>
                  <a:srgbClr val="000000"/>
                </a:solidFill>
                <a:latin typeface="Chromatica"/>
              </a:rPr>
              <a:t> + subject + </a:t>
            </a:r>
            <a:r>
              <a:rPr lang="en-US" b="1" dirty="0">
                <a:solidFill>
                  <a:srgbClr val="000000"/>
                </a:solidFill>
                <a:latin typeface="Chromatica"/>
              </a:rPr>
              <a:t>verb</a:t>
            </a:r>
            <a:r>
              <a:rPr lang="en-US" dirty="0">
                <a:solidFill>
                  <a:srgbClr val="000000"/>
                </a:solidFill>
                <a:latin typeface="Chromatica"/>
              </a:rPr>
              <a:t> + complement.</a:t>
            </a:r>
            <a:endParaRPr lang="en-US" dirty="0">
              <a:solidFill>
                <a:srgbClr val="000000"/>
              </a:solidFill>
              <a:latin typeface="Chromatica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55486"/>
              </p:ext>
            </p:extLst>
          </p:nvPr>
        </p:nvGraphicFramePr>
        <p:xfrm>
          <a:off x="38100" y="1465253"/>
          <a:ext cx="8991600" cy="514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875862156"/>
                    </a:ext>
                  </a:extLst>
                </a:gridCol>
                <a:gridCol w="3042397">
                  <a:extLst>
                    <a:ext uri="{9D8B030D-6E8A-4147-A177-3AD203B41FA5}">
                      <a16:colId xmlns:a16="http://schemas.microsoft.com/office/drawing/2014/main" xmlns="" val="3792274504"/>
                    </a:ext>
                  </a:extLst>
                </a:gridCol>
                <a:gridCol w="869577">
                  <a:extLst>
                    <a:ext uri="{9D8B030D-6E8A-4147-A177-3AD203B41FA5}">
                      <a16:colId xmlns:a16="http://schemas.microsoft.com/office/drawing/2014/main" xmlns="" val="383273245"/>
                    </a:ext>
                  </a:extLst>
                </a:gridCol>
                <a:gridCol w="681317">
                  <a:extLst>
                    <a:ext uri="{9D8B030D-6E8A-4147-A177-3AD203B41FA5}">
                      <a16:colId xmlns:a16="http://schemas.microsoft.com/office/drawing/2014/main" xmlns="" val="1323447471"/>
                    </a:ext>
                  </a:extLst>
                </a:gridCol>
                <a:gridCol w="1293159">
                  <a:extLst>
                    <a:ext uri="{9D8B030D-6E8A-4147-A177-3AD203B41FA5}">
                      <a16:colId xmlns:a16="http://schemas.microsoft.com/office/drawing/2014/main" xmlns="" val="209286673"/>
                    </a:ext>
                  </a:extLst>
                </a:gridCol>
              </a:tblGrid>
              <a:tr h="1534543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09144"/>
                  </a:ext>
                </a:extLst>
              </a:tr>
              <a:tr h="1928488">
                <a:tc rowSpan="2">
                  <a:txBody>
                    <a:bodyPr/>
                    <a:lstStyle/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200" b="1" dirty="0"/>
                        <a:t>Yes,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dirty="0"/>
                    </a:p>
                    <a:p>
                      <a:pPr algn="ctr"/>
                      <a:r>
                        <a:rPr lang="es-MX" sz="2800" dirty="0" err="1" smtClean="0"/>
                        <a:t>did</a:t>
                      </a:r>
                      <a:r>
                        <a:rPr lang="es-MX" sz="2800" dirty="0" smtClean="0"/>
                        <a:t>.</a:t>
                      </a:r>
                      <a:endParaRPr lang="es-MX" sz="2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10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/>
                        <a:t>No,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 smtClean="0"/>
                        <a:t>didn´t</a:t>
                      </a:r>
                      <a:r>
                        <a:rPr lang="es-MX" sz="2800" dirty="0"/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370471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47453" y="3587438"/>
            <a:ext cx="1886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 CuadroTexto"/>
          <p:cNvSpPr txBox="1"/>
          <p:nvPr/>
        </p:nvSpPr>
        <p:spPr>
          <a:xfrm>
            <a:off x="2256121" y="2176574"/>
            <a:ext cx="90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xmlns="" id="{B3D91B18-2933-4CC5-B630-627754ABBD47}"/>
              </a:ext>
            </a:extLst>
          </p:cNvPr>
          <p:cNvSpPr txBox="1"/>
          <p:nvPr/>
        </p:nvSpPr>
        <p:spPr>
          <a:xfrm>
            <a:off x="74076" y="4343351"/>
            <a:ext cx="10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 CuadroTexto">
            <a:extLst>
              <a:ext uri="{FF2B5EF4-FFF2-40B4-BE49-F238E27FC236}">
                <a16:creationId xmlns:a16="http://schemas.microsoft.com/office/drawing/2014/main" xmlns="" id="{472089C6-B78B-4317-8B3A-661FB1B8797C}"/>
              </a:ext>
            </a:extLst>
          </p:cNvPr>
          <p:cNvSpPr txBox="1"/>
          <p:nvPr/>
        </p:nvSpPr>
        <p:spPr>
          <a:xfrm>
            <a:off x="-9887" y="2191591"/>
            <a:ext cx="17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 CuadroTexto">
            <a:extLst>
              <a:ext uri="{FF2B5EF4-FFF2-40B4-BE49-F238E27FC236}">
                <a16:creationId xmlns:a16="http://schemas.microsoft.com/office/drawing/2014/main" xmlns="" id="{656DFCD1-FCB7-4731-B1C7-1CA09DC97902}"/>
              </a:ext>
            </a:extLst>
          </p:cNvPr>
          <p:cNvSpPr txBox="1"/>
          <p:nvPr/>
        </p:nvSpPr>
        <p:spPr>
          <a:xfrm>
            <a:off x="1104901" y="2140154"/>
            <a:ext cx="10858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s-MX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endParaRPr lang="es-E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 CuadroTexto">
            <a:extLst>
              <a:ext uri="{FF2B5EF4-FFF2-40B4-BE49-F238E27FC236}">
                <a16:creationId xmlns:a16="http://schemas.microsoft.com/office/drawing/2014/main" xmlns="" id="{06185EE6-75E1-45B4-B985-989A0F3BF2C2}"/>
              </a:ext>
            </a:extLst>
          </p:cNvPr>
          <p:cNvSpPr txBox="1"/>
          <p:nvPr/>
        </p:nvSpPr>
        <p:spPr>
          <a:xfrm>
            <a:off x="2299074" y="3610425"/>
            <a:ext cx="1148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 CuadroTexto">
            <a:extLst>
              <a:ext uri="{FF2B5EF4-FFF2-40B4-BE49-F238E27FC236}">
                <a16:creationId xmlns:a16="http://schemas.microsoft.com/office/drawing/2014/main" xmlns="" id="{10EFD43C-6E44-4866-A5F5-F4E5B7E941D9}"/>
              </a:ext>
            </a:extLst>
          </p:cNvPr>
          <p:cNvSpPr txBox="1"/>
          <p:nvPr/>
        </p:nvSpPr>
        <p:spPr>
          <a:xfrm>
            <a:off x="3615565" y="2271824"/>
            <a:ext cx="175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Resultado de imagen de question mark">
            <a:extLst>
              <a:ext uri="{FF2B5EF4-FFF2-40B4-BE49-F238E27FC236}">
                <a16:creationId xmlns:a16="http://schemas.microsoft.com/office/drawing/2014/main" xmlns="" id="{D7CAB783-F654-484A-85E6-BF3B0AE88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5475719" y="3598055"/>
            <a:ext cx="680899" cy="17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>
            <a:extLst>
              <a:ext uri="{FF2B5EF4-FFF2-40B4-BE49-F238E27FC236}">
                <a16:creationId xmlns:a16="http://schemas.microsoft.com/office/drawing/2014/main" xmlns="" id="{06185EE6-75E1-45B4-B985-989A0F3BF2C2}"/>
              </a:ext>
            </a:extLst>
          </p:cNvPr>
          <p:cNvSpPr txBox="1"/>
          <p:nvPr/>
        </p:nvSpPr>
        <p:spPr>
          <a:xfrm>
            <a:off x="3101457" y="3610425"/>
            <a:ext cx="2704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artoons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amburgers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arly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C21EB1D-2ECD-46DB-B7C9-B496A1A2C68E}"/>
              </a:ext>
            </a:extLst>
          </p:cNvPr>
          <p:cNvSpPr txBox="1"/>
          <p:nvPr/>
        </p:nvSpPr>
        <p:spPr>
          <a:xfrm>
            <a:off x="6452453" y="3543131"/>
            <a:ext cx="1886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 Seven Year-Old Won't Sleep Alone | Happy Families">
            <a:extLst>
              <a:ext uri="{FF2B5EF4-FFF2-40B4-BE49-F238E27FC236}">
                <a16:creationId xmlns:a16="http://schemas.microsoft.com/office/drawing/2014/main" xmlns="" id="{21C23433-18DD-4D51-B70B-432F039C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9E1E4"/>
              </a:clrFrom>
              <a:clrTo>
                <a:srgbClr val="D9E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422" b="21989"/>
          <a:stretch/>
        </p:blipFill>
        <p:spPr bwMode="auto">
          <a:xfrm>
            <a:off x="0" y="3879579"/>
            <a:ext cx="3628752" cy="29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DF10117-F67B-456A-9454-7E8AA9E5F324}"/>
              </a:ext>
            </a:extLst>
          </p:cNvPr>
          <p:cNvSpPr txBox="1"/>
          <p:nvPr/>
        </p:nvSpPr>
        <p:spPr>
          <a:xfrm>
            <a:off x="3153103" y="5765737"/>
            <a:ext cx="6006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F53EEC0-A6CB-42EA-883F-A259C5D30F4A}"/>
              </a:ext>
            </a:extLst>
          </p:cNvPr>
          <p:cNvSpPr txBox="1"/>
          <p:nvPr/>
        </p:nvSpPr>
        <p:spPr>
          <a:xfrm>
            <a:off x="-31531" y="0"/>
            <a:ext cx="917553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03F8462-0A42-4E23-B551-DB52681DD7FC}"/>
              </a:ext>
            </a:extLst>
          </p:cNvPr>
          <p:cNvSpPr txBox="1"/>
          <p:nvPr/>
        </p:nvSpPr>
        <p:spPr>
          <a:xfrm>
            <a:off x="0" y="422034"/>
            <a:ext cx="559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Remind</a:t>
            </a:r>
            <a:r>
              <a:rPr lang="es-MX" dirty="0"/>
              <a:t>: </a:t>
            </a:r>
            <a:r>
              <a:rPr lang="es-MX" b="1" dirty="0" smtClean="0"/>
              <a:t>YES/NO </a:t>
            </a:r>
            <a:r>
              <a:rPr lang="es-MX" dirty="0" err="1" smtClean="0"/>
              <a:t>questions</a:t>
            </a:r>
            <a:r>
              <a:rPr lang="es-MX" dirty="0" smtClean="0"/>
              <a:t> are </a:t>
            </a:r>
            <a:r>
              <a:rPr lang="es-MX" dirty="0" err="1" smtClean="0"/>
              <a:t>answered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yes </a:t>
            </a:r>
            <a:r>
              <a:rPr lang="es-MX" dirty="0" err="1" smtClean="0"/>
              <a:t>or</a:t>
            </a:r>
            <a:r>
              <a:rPr lang="es-MX" dirty="0" smtClean="0"/>
              <a:t> no.</a:t>
            </a:r>
            <a:endParaRPr lang="es-MX" dirty="0"/>
          </a:p>
        </p:txBody>
      </p:sp>
      <p:pic>
        <p:nvPicPr>
          <p:cNvPr id="11" name="Picture 4" descr="Child passing exam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E3ED"/>
              </a:clrFrom>
              <a:clrTo>
                <a:srgbClr val="F4E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650" r="21366" b="7266"/>
          <a:stretch/>
        </p:blipFill>
        <p:spPr bwMode="auto">
          <a:xfrm>
            <a:off x="6148552" y="1181869"/>
            <a:ext cx="2727435" cy="27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DF10117-F67B-456A-9454-7E8AA9E5F324}"/>
              </a:ext>
            </a:extLst>
          </p:cNvPr>
          <p:cNvSpPr txBox="1"/>
          <p:nvPr/>
        </p:nvSpPr>
        <p:spPr>
          <a:xfrm>
            <a:off x="1008993" y="1600306"/>
            <a:ext cx="6202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test?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s-MX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0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8DD456F-A97D-473B-9B2F-B431D71FB83B}"/>
              </a:ext>
            </a:extLst>
          </p:cNvPr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/ NO QUESTIONS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281" t="28010" r="42078" b="43931"/>
          <a:stretch/>
        </p:blipFill>
        <p:spPr>
          <a:xfrm>
            <a:off x="0" y="1344544"/>
            <a:ext cx="9144000" cy="549769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0" y="882878"/>
            <a:ext cx="864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Study</a:t>
            </a:r>
            <a:r>
              <a:rPr lang="es-MX" sz="2400" dirty="0" smtClean="0"/>
              <a:t> and </a:t>
            </a:r>
            <a:r>
              <a:rPr lang="es-MX" sz="2400" dirty="0" err="1" smtClean="0"/>
              <a:t>practice</a:t>
            </a:r>
            <a:r>
              <a:rPr lang="es-MX" sz="2400" dirty="0" smtClean="0"/>
              <a:t> </a:t>
            </a:r>
            <a:r>
              <a:rPr lang="es-MX" sz="2400" b="1" dirty="0" smtClean="0"/>
              <a:t>Yes/ No </a:t>
            </a:r>
            <a:r>
              <a:rPr lang="es-MX" sz="2400" dirty="0" err="1" smtClean="0"/>
              <a:t>questions</a:t>
            </a:r>
            <a:r>
              <a:rPr lang="es-MX" sz="2400" dirty="0" smtClean="0"/>
              <a:t> in simple </a:t>
            </a:r>
            <a:r>
              <a:rPr lang="es-MX" sz="2400" dirty="0" err="1" smtClean="0"/>
              <a:t>past</a:t>
            </a:r>
            <a:r>
              <a:rPr lang="es-MX" sz="2400" dirty="0" smtClean="0"/>
              <a:t>  </a:t>
            </a:r>
            <a:r>
              <a:rPr lang="es-MX" sz="2000" dirty="0" err="1" smtClean="0"/>
              <a:t>studentbook</a:t>
            </a:r>
            <a:r>
              <a:rPr lang="es-MX" sz="2000" dirty="0" smtClean="0"/>
              <a:t> </a:t>
            </a:r>
            <a:r>
              <a:rPr lang="es-MX" sz="2000" dirty="0" err="1" smtClean="0"/>
              <a:t>pg</a:t>
            </a:r>
            <a:r>
              <a:rPr lang="es-MX" sz="2000" dirty="0" smtClean="0"/>
              <a:t> 45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946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74088"/>
            <a:ext cx="620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 THE WEEL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1" y="626502"/>
            <a:ext cx="8909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quesrtions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26" y="1055806"/>
            <a:ext cx="459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wheeldecide.com/index.php?id=659885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091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ustralian students to lose funding if they fail too many modules | Times  Higher Education (THE)">
            <a:extLst>
              <a:ext uri="{FF2B5EF4-FFF2-40B4-BE49-F238E27FC236}">
                <a16:creationId xmlns:a16="http://schemas.microsoft.com/office/drawing/2014/main" xmlns="" id="{FA1B9FA5-41F3-4E07-AB7B-00B7A07A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63" y="1151046"/>
            <a:ext cx="2993477" cy="29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53EEC0-A6CB-42EA-883F-A259C5D30F4A}"/>
              </a:ext>
            </a:extLst>
          </p:cNvPr>
          <p:cNvSpPr txBox="1"/>
          <p:nvPr/>
        </p:nvSpPr>
        <p:spPr>
          <a:xfrm>
            <a:off x="-31531" y="0"/>
            <a:ext cx="917553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3F8462-0A42-4E23-B551-DB52681DD7FC}"/>
              </a:ext>
            </a:extLst>
          </p:cNvPr>
          <p:cNvSpPr txBox="1"/>
          <p:nvPr/>
        </p:nvSpPr>
        <p:spPr>
          <a:xfrm>
            <a:off x="0" y="422034"/>
            <a:ext cx="632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Speaking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, </a:t>
            </a:r>
            <a:r>
              <a:rPr lang="es-MX" dirty="0" err="1" smtClean="0"/>
              <a:t>make</a:t>
            </a:r>
            <a:r>
              <a:rPr lang="es-MX" dirty="0" smtClean="0"/>
              <a:t> Yes/No </a:t>
            </a:r>
            <a:r>
              <a:rPr lang="es-MX" dirty="0" err="1" smtClean="0"/>
              <a:t>questions</a:t>
            </a:r>
            <a:r>
              <a:rPr lang="es-MX" dirty="0" smtClean="0"/>
              <a:t> and </a:t>
            </a:r>
            <a:r>
              <a:rPr lang="es-MX" dirty="0" err="1" smtClean="0"/>
              <a:t>give</a:t>
            </a:r>
            <a:r>
              <a:rPr lang="es-MX" dirty="0" smtClean="0"/>
              <a:t> short </a:t>
            </a:r>
            <a:r>
              <a:rPr lang="es-MX" dirty="0" err="1" smtClean="0"/>
              <a:t>answers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57941B-C0A0-4F74-A91D-2C82ED43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2" t="58573" r="35908" b="24837"/>
          <a:stretch/>
        </p:blipFill>
        <p:spPr>
          <a:xfrm>
            <a:off x="172793" y="1151047"/>
            <a:ext cx="2838422" cy="29473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DC373FD-6CC3-4BD2-A990-212E52729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8" t="58099" r="77005" b="24979"/>
          <a:stretch/>
        </p:blipFill>
        <p:spPr>
          <a:xfrm>
            <a:off x="6305788" y="1151046"/>
            <a:ext cx="2747233" cy="294734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3319"/>
              </p:ext>
            </p:extLst>
          </p:nvPr>
        </p:nvGraphicFramePr>
        <p:xfrm>
          <a:off x="172793" y="4282090"/>
          <a:ext cx="2838422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22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watch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844"/>
              </p:ext>
            </p:extLst>
          </p:nvPr>
        </p:nvGraphicFramePr>
        <p:xfrm>
          <a:off x="3240593" y="4261070"/>
          <a:ext cx="2838422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22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38495"/>
              </p:ext>
            </p:extLst>
          </p:nvPr>
        </p:nvGraphicFramePr>
        <p:xfrm>
          <a:off x="6291994" y="4224282"/>
          <a:ext cx="2743826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826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04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bías que comer pizza te ayuda a bajar de peso? | El HIT GUATE RADI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/>
          <a:stretch/>
        </p:blipFill>
        <p:spPr bwMode="auto">
          <a:xfrm>
            <a:off x="6207627" y="1117148"/>
            <a:ext cx="2743865" cy="319015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53EEC0-A6CB-42EA-883F-A259C5D30F4A}"/>
              </a:ext>
            </a:extLst>
          </p:cNvPr>
          <p:cNvSpPr txBox="1"/>
          <p:nvPr/>
        </p:nvSpPr>
        <p:spPr>
          <a:xfrm>
            <a:off x="-31531" y="0"/>
            <a:ext cx="917553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3F8462-0A42-4E23-B551-DB52681DD7FC}"/>
              </a:ext>
            </a:extLst>
          </p:cNvPr>
          <p:cNvSpPr txBox="1"/>
          <p:nvPr/>
        </p:nvSpPr>
        <p:spPr>
          <a:xfrm>
            <a:off x="0" y="422034"/>
            <a:ext cx="632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Speaking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, </a:t>
            </a:r>
            <a:r>
              <a:rPr lang="es-MX" dirty="0" err="1" smtClean="0"/>
              <a:t>make</a:t>
            </a:r>
            <a:r>
              <a:rPr lang="es-MX" dirty="0" smtClean="0"/>
              <a:t> Yes/No </a:t>
            </a:r>
            <a:r>
              <a:rPr lang="es-MX" dirty="0" err="1" smtClean="0"/>
              <a:t>questions</a:t>
            </a:r>
            <a:r>
              <a:rPr lang="es-MX" dirty="0" smtClean="0"/>
              <a:t> and </a:t>
            </a:r>
            <a:r>
              <a:rPr lang="es-MX" dirty="0" err="1" smtClean="0"/>
              <a:t>give</a:t>
            </a:r>
            <a:r>
              <a:rPr lang="es-MX" dirty="0" smtClean="0"/>
              <a:t> short </a:t>
            </a:r>
            <a:r>
              <a:rPr lang="es-MX" dirty="0" err="1" smtClean="0"/>
              <a:t>answers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41016"/>
              </p:ext>
            </p:extLst>
          </p:nvPr>
        </p:nvGraphicFramePr>
        <p:xfrm>
          <a:off x="100604" y="4474594"/>
          <a:ext cx="2838422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22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watch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01409"/>
              </p:ext>
            </p:extLst>
          </p:nvPr>
        </p:nvGraphicFramePr>
        <p:xfrm>
          <a:off x="3168404" y="4453574"/>
          <a:ext cx="2838422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22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200" baseline="0" dirty="0" err="1" smtClean="0">
                          <a:solidFill>
                            <a:schemeClr val="tx1"/>
                          </a:solidFill>
                        </a:rPr>
                        <a:t>good</a:t>
                      </a:r>
                      <a:r>
                        <a:rPr lang="es-MX" sz="3200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3312"/>
              </p:ext>
            </p:extLst>
          </p:nvPr>
        </p:nvGraphicFramePr>
        <p:xfrm>
          <a:off x="6219805" y="4416786"/>
          <a:ext cx="2743826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826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eat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Jackson's African Safaris - Custom African Travel">
            <a:extLst>
              <a:ext uri="{FF2B5EF4-FFF2-40B4-BE49-F238E27FC236}">
                <a16:creationId xmlns:a16="http://schemas.microsoft.com/office/drawing/2014/main" xmlns="" id="{9D2C4A52-6822-47B6-8D40-7871DEBC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31824"/>
            <a:ext cx="2788434" cy="32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,983 Man Mopping Floor Stock Photos, Pictures &amp;amp; Royalty-Free Images -  iStock">
            <a:extLst>
              <a:ext uri="{FF2B5EF4-FFF2-40B4-BE49-F238E27FC236}">
                <a16:creationId xmlns:a16="http://schemas.microsoft.com/office/drawing/2014/main" xmlns="" id="{77D7C37A-2E0E-492A-A3CC-90D29F45A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4641" r="2664" b="10102"/>
          <a:stretch/>
        </p:blipFill>
        <p:spPr bwMode="auto">
          <a:xfrm>
            <a:off x="139153" y="1055887"/>
            <a:ext cx="2794328" cy="327548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2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74088"/>
            <a:ext cx="452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Wordwall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1" y="626502"/>
            <a:ext cx="8909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121704" y="1541570"/>
            <a:ext cx="901083" cy="26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79182" y="1210339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3036" y="991838"/>
            <a:ext cx="43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wordwall.net/es/resource/10409306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9481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2606</TotalTime>
  <Words>318</Words>
  <Application>Microsoft Office PowerPoint</Application>
  <PresentationFormat>Carta (216 x 279 mm)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Chromatica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118</cp:revision>
  <dcterms:created xsi:type="dcterms:W3CDTF">2020-12-15T01:15:47Z</dcterms:created>
  <dcterms:modified xsi:type="dcterms:W3CDTF">2022-05-08T23:55:53Z</dcterms:modified>
</cp:coreProperties>
</file>