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96" r:id="rId11"/>
    <p:sldId id="269" r:id="rId12"/>
    <p:sldId id="276" r:id="rId13"/>
    <p:sldId id="270" r:id="rId14"/>
    <p:sldId id="275" r:id="rId15"/>
    <p:sldId id="271" r:id="rId16"/>
    <p:sldId id="278" r:id="rId17"/>
    <p:sldId id="267" r:id="rId18"/>
    <p:sldId id="266" r:id="rId19"/>
    <p:sldId id="277" r:id="rId20"/>
    <p:sldId id="283" r:id="rId21"/>
    <p:sldId id="297" r:id="rId22"/>
    <p:sldId id="284" r:id="rId23"/>
    <p:sldId id="268" r:id="rId24"/>
    <p:sldId id="286" r:id="rId25"/>
    <p:sldId id="285" r:id="rId26"/>
    <p:sldId id="287" r:id="rId27"/>
    <p:sldId id="298" r:id="rId28"/>
  </p:sldIdLst>
  <p:sldSz cx="6858000" cy="9144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52" d="100"/>
          <a:sy n="52" d="100"/>
        </p:scale>
        <p:origin x="20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8457-70D5-42B3-B697-B90ED719870B}" type="datetimeFigureOut">
              <a:rPr lang="es-MX" smtClean="0"/>
              <a:t>06/06/2022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9F18-9D3B-4968-AD99-9C79CFCF8B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3656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8457-70D5-42B3-B697-B90ED719870B}" type="datetimeFigureOut">
              <a:rPr lang="es-MX" smtClean="0"/>
              <a:t>06/06/2022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9F18-9D3B-4968-AD99-9C79CFCF8B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186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8457-70D5-42B3-B697-B90ED719870B}" type="datetimeFigureOut">
              <a:rPr lang="es-MX" smtClean="0"/>
              <a:t>06/06/2022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9F18-9D3B-4968-AD99-9C79CFCF8B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7012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8457-70D5-42B3-B697-B90ED719870B}" type="datetimeFigureOut">
              <a:rPr lang="es-MX" smtClean="0"/>
              <a:t>06/06/2022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9F18-9D3B-4968-AD99-9C79CFCF8B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603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8457-70D5-42B3-B697-B90ED719870B}" type="datetimeFigureOut">
              <a:rPr lang="es-MX" smtClean="0"/>
              <a:t>06/06/2022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9F18-9D3B-4968-AD99-9C79CFCF8B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8330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8457-70D5-42B3-B697-B90ED719870B}" type="datetimeFigureOut">
              <a:rPr lang="es-MX" smtClean="0"/>
              <a:t>06/06/2022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9F18-9D3B-4968-AD99-9C79CFCF8B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2610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8457-70D5-42B3-B697-B90ED719870B}" type="datetimeFigureOut">
              <a:rPr lang="es-MX" smtClean="0"/>
              <a:t>06/06/2022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9F18-9D3B-4968-AD99-9C79CFCF8B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0290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8457-70D5-42B3-B697-B90ED719870B}" type="datetimeFigureOut">
              <a:rPr lang="es-MX" smtClean="0"/>
              <a:t>06/06/2022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9F18-9D3B-4968-AD99-9C79CFCF8B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2611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8457-70D5-42B3-B697-B90ED719870B}" type="datetimeFigureOut">
              <a:rPr lang="es-MX" smtClean="0"/>
              <a:t>06/06/2022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9F18-9D3B-4968-AD99-9C79CFCF8B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4580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8457-70D5-42B3-B697-B90ED719870B}" type="datetimeFigureOut">
              <a:rPr lang="es-MX" smtClean="0"/>
              <a:t>06/06/2022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9F18-9D3B-4968-AD99-9C79CFCF8B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9955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8457-70D5-42B3-B697-B90ED719870B}" type="datetimeFigureOut">
              <a:rPr lang="es-MX" smtClean="0"/>
              <a:t>06/06/2022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9F18-9D3B-4968-AD99-9C79CFCF8B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1671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68457-70D5-42B3-B697-B90ED719870B}" type="datetimeFigureOut">
              <a:rPr lang="es-MX" smtClean="0"/>
              <a:t>06/06/2022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69F18-9D3B-4968-AD99-9C79CFCF8B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957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evWBRJxngXY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s.liveworksheets.com/gu84928dl" TargetMode="External"/><Relationship Id="rId2" Type="http://schemas.openxmlformats.org/officeDocument/2006/relationships/hyperlink" Target="https://es.liveworksheets.com/worksheets/en/English_as_a_Second_Language_(ESL)/Jobs_and_occupations/Jobs_rf1208687ta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2084" y="1617820"/>
            <a:ext cx="685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DO?</a:t>
            </a:r>
          </a:p>
          <a:p>
            <a:pPr algn="ctr"/>
            <a:r>
              <a:rPr lang="es-MX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DO YOU WORK?</a:t>
            </a:r>
          </a:p>
          <a:p>
            <a:pPr algn="ctr"/>
            <a:r>
              <a:rPr lang="es-MX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LIKE YOUR JOB?</a:t>
            </a:r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6858000" cy="135421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8</a:t>
            </a:r>
          </a:p>
          <a:p>
            <a:pPr algn="ctr"/>
            <a:r>
              <a:rPr lang="es-MX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8579738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</a:t>
            </a:r>
            <a:r>
              <a:rPr lang="es-MX" sz="14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14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4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Jobs and </a:t>
            </a:r>
            <a:r>
              <a:rPr lang="es-MX" sz="14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workplaces</a:t>
            </a:r>
            <a:r>
              <a:rPr lang="es-MX" sz="14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s-MX" sz="14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simple </a:t>
            </a:r>
            <a:r>
              <a:rPr lang="es-MX" sz="14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14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s-MX" sz="14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s-MX" sz="14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82151" y="7831177"/>
            <a:ext cx="5931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https://www.youtube.com/watch?v=evWBRJxngXY</a:t>
            </a:r>
            <a:endParaRPr lang="es-MX" dirty="0"/>
          </a:p>
        </p:txBody>
      </p:sp>
      <p:pic>
        <p:nvPicPr>
          <p:cNvPr id="7" name="Picture 2" descr="Fabricantes de Ropa Laboral en Madrid - Ruubay Business">
            <a:extLst>
              <a:ext uri="{FF2B5EF4-FFF2-40B4-BE49-F238E27FC236}">
                <a16:creationId xmlns:a16="http://schemas.microsoft.com/office/drawing/2014/main" id="{8E5D682B-2DF8-5712-1DDD-E2F5A6F506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1" r="7493"/>
          <a:stretch/>
        </p:blipFill>
        <p:spPr bwMode="auto">
          <a:xfrm>
            <a:off x="3744811" y="3080085"/>
            <a:ext cx="1362745" cy="489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Personas emprendedoras – STEVEMORETTA.COM">
            <a:extLst>
              <a:ext uri="{FF2B5EF4-FFF2-40B4-BE49-F238E27FC236}">
                <a16:creationId xmlns:a16="http://schemas.microsoft.com/office/drawing/2014/main" id="{E7C02EF2-305D-086F-CF45-60E46229EA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0" t="14509" r="30883" b="15948"/>
          <a:stretch/>
        </p:blipFill>
        <p:spPr bwMode="auto">
          <a:xfrm flipH="1">
            <a:off x="2064249" y="2818335"/>
            <a:ext cx="1112090" cy="492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703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ture plumber with pipe wrench and tool bag on white background - Buy this  stock photo and explore similar images at Adobe Stock | Adobe Stock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6"/>
          <a:stretch/>
        </p:blipFill>
        <p:spPr bwMode="auto">
          <a:xfrm>
            <a:off x="1622145" y="2826327"/>
            <a:ext cx="4317579" cy="642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lamada ovalada 2"/>
          <p:cNvSpPr/>
          <p:nvPr/>
        </p:nvSpPr>
        <p:spPr>
          <a:xfrm>
            <a:off x="2230673" y="394428"/>
            <a:ext cx="3845550" cy="1009037"/>
          </a:xfrm>
          <a:prstGeom prst="wedgeEllipseCallout">
            <a:avLst>
              <a:gd name="adj1" fmla="val -84028"/>
              <a:gd name="adj2" fmla="val 3848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……….…….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Llamada ovalada 3"/>
          <p:cNvSpPr/>
          <p:nvPr/>
        </p:nvSpPr>
        <p:spPr>
          <a:xfrm>
            <a:off x="1958193" y="2034752"/>
            <a:ext cx="4510845" cy="1182413"/>
          </a:xfrm>
          <a:prstGeom prst="wedgeEllipseCallout">
            <a:avLst>
              <a:gd name="adj1" fmla="val 48455"/>
              <a:gd name="adj2" fmla="val -68238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b="1" dirty="0"/>
          </a:p>
        </p:txBody>
      </p:sp>
      <p:pic>
        <p:nvPicPr>
          <p:cNvPr id="5" name="Picture 12" descr="man pointing to right transparent - #250: America's Mobile Speed Di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9" y="750828"/>
            <a:ext cx="1850574" cy="154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267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96255" y="3801979"/>
            <a:ext cx="7230976" cy="5293895"/>
            <a:chOff x="96255" y="3801979"/>
            <a:chExt cx="7230976" cy="5293895"/>
          </a:xfrm>
        </p:grpSpPr>
        <p:pic>
          <p:nvPicPr>
            <p:cNvPr id="24580" name="Picture 4" descr="LIFAN 530 1.5 TALENT 16V GASOLINA 4P MANUAL – NetCar 0KM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64" t="19741" b="8809"/>
            <a:stretch/>
          </p:blipFill>
          <p:spPr bwMode="auto">
            <a:xfrm>
              <a:off x="96255" y="4572000"/>
              <a:ext cx="5173579" cy="4523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78" name="Picture 2" descr="Salesperson | Traductor de inglés a español - inglés.com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3063" y="3801979"/>
              <a:ext cx="3874168" cy="498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Llamada ovalada 4"/>
          <p:cNvSpPr/>
          <p:nvPr/>
        </p:nvSpPr>
        <p:spPr>
          <a:xfrm>
            <a:off x="2257969" y="367133"/>
            <a:ext cx="3845550" cy="1009037"/>
          </a:xfrm>
          <a:prstGeom prst="wedgeEllipseCallout">
            <a:avLst>
              <a:gd name="adj1" fmla="val -82963"/>
              <a:gd name="adj2" fmla="val 3307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……………..?</a:t>
            </a:r>
          </a:p>
        </p:txBody>
      </p:sp>
      <p:sp>
        <p:nvSpPr>
          <p:cNvPr id="6" name="Llamada ovalada 5"/>
          <p:cNvSpPr/>
          <p:nvPr/>
        </p:nvSpPr>
        <p:spPr>
          <a:xfrm>
            <a:off x="2961565" y="1841517"/>
            <a:ext cx="3141954" cy="911752"/>
          </a:xfrm>
          <a:prstGeom prst="wedgeEllipseCallout">
            <a:avLst>
              <a:gd name="adj1" fmla="val 64188"/>
              <a:gd name="adj2" fmla="val -97094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b="1" dirty="0"/>
          </a:p>
        </p:txBody>
      </p:sp>
      <p:pic>
        <p:nvPicPr>
          <p:cNvPr id="7" name="Picture 12" descr="man pointing to right transparent - #250: America's Mobile Speed Di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15" y="723533"/>
            <a:ext cx="1850574" cy="154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44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67" y="4405745"/>
            <a:ext cx="5000814" cy="4005820"/>
          </a:xfrm>
          <a:prstGeom prst="rect">
            <a:avLst/>
          </a:prstGeom>
        </p:spPr>
      </p:pic>
      <p:sp>
        <p:nvSpPr>
          <p:cNvPr id="3" name="Llamada ovalada 2"/>
          <p:cNvSpPr/>
          <p:nvPr/>
        </p:nvSpPr>
        <p:spPr>
          <a:xfrm>
            <a:off x="2230673" y="394428"/>
            <a:ext cx="3845550" cy="1009037"/>
          </a:xfrm>
          <a:prstGeom prst="wedgeEllipseCallout">
            <a:avLst>
              <a:gd name="adj1" fmla="val -84028"/>
              <a:gd name="adj2" fmla="val 3848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……….…….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Llamada ovalada 3"/>
          <p:cNvSpPr/>
          <p:nvPr/>
        </p:nvSpPr>
        <p:spPr>
          <a:xfrm>
            <a:off x="1958193" y="2034752"/>
            <a:ext cx="4510845" cy="1182413"/>
          </a:xfrm>
          <a:prstGeom prst="wedgeEllipseCallout">
            <a:avLst>
              <a:gd name="adj1" fmla="val 48455"/>
              <a:gd name="adj2" fmla="val -68238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b="1" dirty="0"/>
          </a:p>
        </p:txBody>
      </p:sp>
      <p:pic>
        <p:nvPicPr>
          <p:cNvPr id="5" name="Picture 12" descr="man pointing to right transparent - #250: America's Mobile Speed Di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9" y="750828"/>
            <a:ext cx="1850574" cy="154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32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ovalada 2"/>
          <p:cNvSpPr/>
          <p:nvPr/>
        </p:nvSpPr>
        <p:spPr>
          <a:xfrm>
            <a:off x="2285265" y="80525"/>
            <a:ext cx="3845550" cy="1009037"/>
          </a:xfrm>
          <a:prstGeom prst="wedgeEllipseCallout">
            <a:avLst>
              <a:gd name="adj1" fmla="val -82963"/>
              <a:gd name="adj2" fmla="val 3307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……………..?</a:t>
            </a:r>
          </a:p>
        </p:txBody>
      </p:sp>
      <p:sp>
        <p:nvSpPr>
          <p:cNvPr id="4" name="Llamada ovalada 3"/>
          <p:cNvSpPr/>
          <p:nvPr/>
        </p:nvSpPr>
        <p:spPr>
          <a:xfrm>
            <a:off x="2988861" y="1554909"/>
            <a:ext cx="3141954" cy="911752"/>
          </a:xfrm>
          <a:prstGeom prst="wedgeEllipseCallout">
            <a:avLst>
              <a:gd name="adj1" fmla="val 64188"/>
              <a:gd name="adj2" fmla="val -97094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b="1" dirty="0"/>
          </a:p>
        </p:txBody>
      </p:sp>
      <p:pic>
        <p:nvPicPr>
          <p:cNvPr id="5" name="Picture 12" descr="man pointing to right transparent - #250: America's Mobile Speed Di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11" y="436925"/>
            <a:ext cx="1850574" cy="154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88,608 BEST Hair Stylist White Background IMAGES, STOCK PHOTOS &amp; VECTORS |  Adobe 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043" y="3954484"/>
            <a:ext cx="3759581" cy="503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948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229" y="43889"/>
            <a:ext cx="6858000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s-MX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882856"/>
              </p:ext>
            </p:extLst>
          </p:nvPr>
        </p:nvGraphicFramePr>
        <p:xfrm>
          <a:off x="725214" y="1810126"/>
          <a:ext cx="5156970" cy="5005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6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5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7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73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61186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>
                          <a:solidFill>
                            <a:srgbClr val="FF99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</a:t>
                      </a:r>
                      <a:endParaRPr lang="es-MX" sz="2400" dirty="0">
                        <a:solidFill>
                          <a:srgbClr val="FF99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do</a:t>
                      </a:r>
                      <a:endParaRPr lang="es-MX" sz="11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?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4273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dirty="0" err="1">
                          <a:solidFill>
                            <a:srgbClr val="FF99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</a:t>
                      </a:r>
                      <a:endParaRPr lang="es-MX" sz="2000" b="1" dirty="0">
                        <a:solidFill>
                          <a:srgbClr val="FF99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MX" sz="1100" dirty="0"/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err="1">
                          <a:solidFill>
                            <a:schemeClr val="tx1"/>
                          </a:solidFill>
                        </a:rPr>
                        <a:t>does</a:t>
                      </a:r>
                      <a:endParaRPr lang="es-MX" sz="2400" b="1" dirty="0"/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3590953" y="2622756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  <a:p>
            <a:pPr algn="ctr"/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5"/>
          <p:cNvSpPr txBox="1"/>
          <p:nvPr/>
        </p:nvSpPr>
        <p:spPr>
          <a:xfrm>
            <a:off x="3642248" y="5272338"/>
            <a:ext cx="5950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</a:p>
          <a:p>
            <a:pPr algn="ctr"/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10 CuadroTexto"/>
          <p:cNvSpPr txBox="1"/>
          <p:nvPr/>
        </p:nvSpPr>
        <p:spPr>
          <a:xfrm>
            <a:off x="503586" y="1261984"/>
            <a:ext cx="5942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err="1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s-MX" sz="2000" dirty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r>
              <a:rPr lang="es-MX" sz="2000" dirty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+ auxiliar do/</a:t>
            </a:r>
            <a:r>
              <a:rPr lang="es-MX" sz="2000" dirty="0" err="1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es-MX" sz="2000" dirty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+ </a:t>
            </a:r>
            <a:r>
              <a:rPr lang="es-MX" sz="2000" dirty="0" err="1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r>
              <a:rPr lang="es-MX" sz="2000" dirty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s-MX" sz="2000" dirty="0" err="1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</a:t>
            </a:r>
            <a:r>
              <a:rPr lang="es-MX" sz="2000" dirty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s-ES" sz="2000" b="1" dirty="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2360" y="7243498"/>
            <a:ext cx="685602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s-MX" i="1" u="sng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ask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places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s-MX" i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use auxiliar </a:t>
            </a:r>
            <a:r>
              <a:rPr lang="es-MX" i="1" u="sng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I /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 use </a:t>
            </a:r>
            <a:r>
              <a:rPr lang="es-MX" i="1" u="sng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es-MX" i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he/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-27857" y="632274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MX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es-MX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</a:t>
            </a:r>
            <a:r>
              <a:rPr lang="es-MX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s-MX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place of </a:t>
            </a:r>
            <a:r>
              <a:rPr lang="es-MX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someone</a:t>
            </a:r>
            <a:r>
              <a:rPr lang="es-MX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3374759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6" name="Picture 40" descr="modelo 3d Mesa cuadrada restaurante banquete - TurboSquid 56722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630" y="2438485"/>
            <a:ext cx="3697622" cy="369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o 5"/>
          <p:cNvGrpSpPr/>
          <p:nvPr/>
        </p:nvGrpSpPr>
        <p:grpSpPr>
          <a:xfrm>
            <a:off x="-1" y="2751304"/>
            <a:ext cx="4214062" cy="6344570"/>
            <a:chOff x="-1" y="2751304"/>
            <a:chExt cx="4214062" cy="6344570"/>
          </a:xfrm>
        </p:grpSpPr>
        <p:pic>
          <p:nvPicPr>
            <p:cNvPr id="4148" name="Picture 52" descr="2Nd Waiter – Lawrence Dry Cleaners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" y="2751304"/>
              <a:ext cx="3078579" cy="6344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46" name="Picture 50" descr="Rolling Hostess Restaurant Podium, 3 Hidden Compartments (Black Wood Grain)  (LCTFSRESTB) - Walmart.com - Walmart.com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52" y="4764505"/>
              <a:ext cx="3660609" cy="4331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Llamada ovalada 33"/>
          <p:cNvSpPr/>
          <p:nvPr/>
        </p:nvSpPr>
        <p:spPr>
          <a:xfrm>
            <a:off x="2285265" y="80525"/>
            <a:ext cx="4103660" cy="1189741"/>
          </a:xfrm>
          <a:prstGeom prst="wedgeEllipseCallout">
            <a:avLst>
              <a:gd name="adj1" fmla="val -82963"/>
              <a:gd name="adj2" fmla="val 3307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he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Llamada ovalada 34"/>
          <p:cNvSpPr/>
          <p:nvPr/>
        </p:nvSpPr>
        <p:spPr>
          <a:xfrm>
            <a:off x="2988861" y="1554909"/>
            <a:ext cx="3141954" cy="911752"/>
          </a:xfrm>
          <a:prstGeom prst="wedgeEllipseCallout">
            <a:avLst>
              <a:gd name="adj1" fmla="val 64188"/>
              <a:gd name="adj2" fmla="val -97094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b="1" dirty="0"/>
          </a:p>
        </p:txBody>
      </p:sp>
      <p:pic>
        <p:nvPicPr>
          <p:cNvPr id="36" name="Picture 12" descr="man pointing to right transparent - #250: America's Mobile Speed Di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11" y="436925"/>
            <a:ext cx="1850574" cy="154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159053" y="1843401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 restaurant</a:t>
            </a:r>
          </a:p>
        </p:txBody>
      </p:sp>
    </p:spTree>
    <p:extLst>
      <p:ext uri="{BB962C8B-B14F-4D97-AF65-F5344CB8AC3E}">
        <p14:creationId xmlns:p14="http://schemas.microsoft.com/office/powerpoint/2010/main" val="244125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nfermera mujer asiática en uniforme | Foto Premiu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089" y="3593992"/>
            <a:ext cx="3700005" cy="555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lamada ovalada 2"/>
          <p:cNvSpPr/>
          <p:nvPr/>
        </p:nvSpPr>
        <p:spPr>
          <a:xfrm>
            <a:off x="2230673" y="124479"/>
            <a:ext cx="3845550" cy="1009037"/>
          </a:xfrm>
          <a:prstGeom prst="wedgeEllipseCallout">
            <a:avLst>
              <a:gd name="adj1" fmla="val -82963"/>
              <a:gd name="adj2" fmla="val 3307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……………..?</a:t>
            </a:r>
          </a:p>
        </p:txBody>
      </p:sp>
      <p:sp>
        <p:nvSpPr>
          <p:cNvPr id="4" name="Llamada ovalada 3"/>
          <p:cNvSpPr/>
          <p:nvPr/>
        </p:nvSpPr>
        <p:spPr>
          <a:xfrm>
            <a:off x="2934269" y="1598863"/>
            <a:ext cx="3141954" cy="911752"/>
          </a:xfrm>
          <a:prstGeom prst="wedgeEllipseCallout">
            <a:avLst>
              <a:gd name="adj1" fmla="val 64188"/>
              <a:gd name="adj2" fmla="val -97094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b="1" dirty="0"/>
          </a:p>
        </p:txBody>
      </p:sp>
      <p:pic>
        <p:nvPicPr>
          <p:cNvPr id="5" name="Picture 12" descr="man pointing to right transparent - #250: America's Mobile Speed Di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9" y="480879"/>
            <a:ext cx="1850574" cy="154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311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815179" y="2315780"/>
            <a:ext cx="5475261" cy="6861635"/>
            <a:chOff x="1997594" y="3039110"/>
            <a:chExt cx="5241038" cy="5805652"/>
          </a:xfrm>
        </p:grpSpPr>
        <p:pic>
          <p:nvPicPr>
            <p:cNvPr id="2" name="Picture 8" descr="Adult Waiter Costume Accessory Kit | Party City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67" t="1199" r="29233" b="400"/>
            <a:stretch/>
          </p:blipFill>
          <p:spPr bwMode="auto">
            <a:xfrm flipH="1">
              <a:off x="3718294" y="4319753"/>
              <a:ext cx="1768106" cy="3704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6" descr="De Café De Bicicleta/carrito De Café De Negocios - Buy Bicicleta De Café  Retro/carro De Café De Negocios,Bicicleta De Carro De Café,Bicicleta De  Café Product on Alibaba.com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500" b="5250"/>
            <a:stretch/>
          </p:blipFill>
          <p:spPr bwMode="auto">
            <a:xfrm>
              <a:off x="1997594" y="3039110"/>
              <a:ext cx="5241038" cy="5805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Llamada ovalada 8"/>
          <p:cNvSpPr/>
          <p:nvPr/>
        </p:nvSpPr>
        <p:spPr>
          <a:xfrm>
            <a:off x="2230673" y="53229"/>
            <a:ext cx="3845550" cy="1009037"/>
          </a:xfrm>
          <a:prstGeom prst="wedgeEllipseCallout">
            <a:avLst>
              <a:gd name="adj1" fmla="val -82963"/>
              <a:gd name="adj2" fmla="val 3307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……………..?</a:t>
            </a:r>
          </a:p>
        </p:txBody>
      </p:sp>
      <p:sp>
        <p:nvSpPr>
          <p:cNvPr id="10" name="Llamada ovalada 9"/>
          <p:cNvSpPr/>
          <p:nvPr/>
        </p:nvSpPr>
        <p:spPr>
          <a:xfrm>
            <a:off x="2934269" y="1527613"/>
            <a:ext cx="3141954" cy="911752"/>
          </a:xfrm>
          <a:prstGeom prst="wedgeEllipseCallout">
            <a:avLst>
              <a:gd name="adj1" fmla="val 64188"/>
              <a:gd name="adj2" fmla="val -97094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b="1" dirty="0"/>
          </a:p>
        </p:txBody>
      </p:sp>
      <p:pic>
        <p:nvPicPr>
          <p:cNvPr id="11" name="Picture 12" descr="man pointing to right transparent - #250: America's Mobile Speed Di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9" y="409629"/>
            <a:ext cx="1850574" cy="154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434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-421940" y="3541432"/>
            <a:ext cx="7855538" cy="6059768"/>
            <a:chOff x="-421940" y="3541432"/>
            <a:chExt cx="7855538" cy="6059768"/>
          </a:xfrm>
        </p:grpSpPr>
        <p:pic>
          <p:nvPicPr>
            <p:cNvPr id="20482" name="Picture 2" descr="Ropa de trabajo de Hotel Otoño y gerente de recepción uniforme embellecedor  cajero miembro restaurante traje de mujer de manga larga|suit  women|beautician uniformswomen suits - AliExpress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7266" y="3541432"/>
              <a:ext cx="3754273" cy="3754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90" name="Picture 10" descr="Curved Graphite Grey Reception Desk Bundl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1940" y="4355432"/>
              <a:ext cx="7855538" cy="5245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Llamada ovalada 8"/>
          <p:cNvSpPr/>
          <p:nvPr/>
        </p:nvSpPr>
        <p:spPr>
          <a:xfrm>
            <a:off x="2230673" y="394428"/>
            <a:ext cx="3845550" cy="1009037"/>
          </a:xfrm>
          <a:prstGeom prst="wedgeEllipseCallout">
            <a:avLst>
              <a:gd name="adj1" fmla="val -84028"/>
              <a:gd name="adj2" fmla="val 3848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……………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Llamada ovalada 9"/>
          <p:cNvSpPr/>
          <p:nvPr/>
        </p:nvSpPr>
        <p:spPr>
          <a:xfrm>
            <a:off x="1958193" y="2034752"/>
            <a:ext cx="4510845" cy="1182413"/>
          </a:xfrm>
          <a:prstGeom prst="wedgeEllipseCallout">
            <a:avLst>
              <a:gd name="adj1" fmla="val 48455"/>
              <a:gd name="adj2" fmla="val -68238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b="1" dirty="0"/>
          </a:p>
        </p:txBody>
      </p:sp>
      <p:pic>
        <p:nvPicPr>
          <p:cNvPr id="20492" name="Picture 12" descr="man pointing to right transparent - #250: America's Mobile Speed Di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9" y="750828"/>
            <a:ext cx="1850574" cy="154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964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utcher white background Stock Photos - Page 1 : Masterfile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2" t="3948" r="3059" b="2130"/>
          <a:stretch/>
        </p:blipFill>
        <p:spPr bwMode="auto">
          <a:xfrm>
            <a:off x="1496291" y="3978236"/>
            <a:ext cx="4538546" cy="513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lamada ovalada 2"/>
          <p:cNvSpPr/>
          <p:nvPr/>
        </p:nvSpPr>
        <p:spPr>
          <a:xfrm>
            <a:off x="2230673" y="124479"/>
            <a:ext cx="3845550" cy="1009037"/>
          </a:xfrm>
          <a:prstGeom prst="wedgeEllipseCallout">
            <a:avLst>
              <a:gd name="adj1" fmla="val -82963"/>
              <a:gd name="adj2" fmla="val 3307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……………..?</a:t>
            </a:r>
          </a:p>
        </p:txBody>
      </p:sp>
      <p:sp>
        <p:nvSpPr>
          <p:cNvPr id="4" name="Llamada ovalada 3"/>
          <p:cNvSpPr/>
          <p:nvPr/>
        </p:nvSpPr>
        <p:spPr>
          <a:xfrm>
            <a:off x="2934269" y="1598863"/>
            <a:ext cx="3141954" cy="911752"/>
          </a:xfrm>
          <a:prstGeom prst="wedgeEllipseCallout">
            <a:avLst>
              <a:gd name="adj1" fmla="val 64188"/>
              <a:gd name="adj2" fmla="val -97094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b="1" dirty="0"/>
          </a:p>
        </p:txBody>
      </p:sp>
      <p:pic>
        <p:nvPicPr>
          <p:cNvPr id="5" name="Picture 12" descr="man pointing to right transparent - #250: America's Mobile Speed Di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9" y="480879"/>
            <a:ext cx="1850574" cy="154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42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229" y="43889"/>
            <a:ext cx="6858000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s-MX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889960"/>
              </p:ext>
            </p:extLst>
          </p:nvPr>
        </p:nvGraphicFramePr>
        <p:xfrm>
          <a:off x="725214" y="1810126"/>
          <a:ext cx="5156970" cy="5005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6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5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7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73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61186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>
                          <a:solidFill>
                            <a:srgbClr val="FF99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endParaRPr lang="es-MX" sz="2400" dirty="0">
                        <a:solidFill>
                          <a:srgbClr val="FF99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do</a:t>
                      </a:r>
                      <a:endParaRPr lang="es-MX" sz="11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?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4273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dirty="0" err="1">
                          <a:solidFill>
                            <a:srgbClr val="FF99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endParaRPr lang="es-MX" sz="2000" b="1" dirty="0">
                        <a:solidFill>
                          <a:srgbClr val="FF99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MX" sz="1100" dirty="0"/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err="1">
                          <a:solidFill>
                            <a:schemeClr val="tx1"/>
                          </a:solidFill>
                        </a:rPr>
                        <a:t>does</a:t>
                      </a:r>
                      <a:endParaRPr lang="es-MX" sz="2400" b="1" dirty="0"/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do?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3590953" y="2622756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  <a:p>
            <a:pPr algn="ctr"/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5"/>
          <p:cNvSpPr txBox="1"/>
          <p:nvPr/>
        </p:nvSpPr>
        <p:spPr>
          <a:xfrm>
            <a:off x="3642248" y="5272338"/>
            <a:ext cx="5950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</a:p>
          <a:p>
            <a:pPr algn="ctr"/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10 CuadroTexto"/>
          <p:cNvSpPr txBox="1"/>
          <p:nvPr/>
        </p:nvSpPr>
        <p:spPr>
          <a:xfrm>
            <a:off x="503586" y="1261984"/>
            <a:ext cx="5942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err="1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s-MX" sz="2000" dirty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r>
              <a:rPr lang="es-MX" sz="2000" dirty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+ auxiliar do/</a:t>
            </a:r>
            <a:r>
              <a:rPr lang="es-MX" sz="2000" dirty="0" err="1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es-MX" sz="2000" dirty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+ </a:t>
            </a:r>
            <a:r>
              <a:rPr lang="es-MX" sz="2000" dirty="0" err="1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r>
              <a:rPr lang="es-MX" sz="2000" dirty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s-MX" sz="2000" dirty="0" err="1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</a:t>
            </a:r>
            <a:r>
              <a:rPr lang="es-MX" sz="2000" dirty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s-ES" sz="2000" b="1" dirty="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2360" y="7243498"/>
            <a:ext cx="685602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s-MX" i="1" u="sng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ask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things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s-MX" i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use auxiliar </a:t>
            </a:r>
            <a:r>
              <a:rPr lang="es-MX" i="1" u="sng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I /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 use </a:t>
            </a:r>
            <a:r>
              <a:rPr lang="es-MX" i="1" u="sng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es-MX" i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he/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-27857" y="632274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MX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es-MX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</a:t>
            </a:r>
            <a:r>
              <a:rPr lang="es-MX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someone´s</a:t>
            </a:r>
            <a:r>
              <a:rPr lang="es-MX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</a:t>
            </a:r>
            <a:r>
              <a:rPr lang="es-MX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</a:t>
            </a:r>
            <a:r>
              <a:rPr lang="es-MX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15477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229" y="43889"/>
            <a:ext cx="6858000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s-MX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131429"/>
              </p:ext>
            </p:extLst>
          </p:nvPr>
        </p:nvGraphicFramePr>
        <p:xfrm>
          <a:off x="725214" y="1714876"/>
          <a:ext cx="5156970" cy="5005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6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5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7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73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61186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>
                          <a:solidFill>
                            <a:srgbClr val="FF99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</a:t>
                      </a:r>
                      <a:endParaRPr lang="es-MX" sz="2400" dirty="0">
                        <a:solidFill>
                          <a:srgbClr val="FF99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do</a:t>
                      </a:r>
                      <a:endParaRPr lang="es-MX" sz="11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like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4273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dirty="0" err="1">
                          <a:solidFill>
                            <a:srgbClr val="FF99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</a:t>
                      </a:r>
                      <a:endParaRPr lang="es-MX" sz="2000" b="1" dirty="0">
                        <a:solidFill>
                          <a:srgbClr val="FF99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MX" sz="1100" dirty="0"/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err="1">
                          <a:solidFill>
                            <a:schemeClr val="tx1"/>
                          </a:solidFill>
                        </a:rPr>
                        <a:t>does</a:t>
                      </a:r>
                      <a:endParaRPr lang="es-MX" sz="2400" b="1" dirty="0"/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like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3590953" y="2603706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  <a:p>
            <a:pPr algn="ctr"/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5"/>
          <p:cNvSpPr txBox="1"/>
          <p:nvPr/>
        </p:nvSpPr>
        <p:spPr>
          <a:xfrm>
            <a:off x="3642248" y="5253288"/>
            <a:ext cx="5950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</a:p>
          <a:p>
            <a:pPr algn="ctr"/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10 CuadroTexto"/>
          <p:cNvSpPr txBox="1"/>
          <p:nvPr/>
        </p:nvSpPr>
        <p:spPr>
          <a:xfrm>
            <a:off x="503586" y="1261984"/>
            <a:ext cx="6072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err="1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sz="2000" dirty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r>
              <a:rPr lang="es-MX" sz="2000" dirty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+ auxiliar do/</a:t>
            </a:r>
            <a:r>
              <a:rPr lang="es-MX" sz="2000" dirty="0" err="1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es-MX" sz="2000" dirty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+ </a:t>
            </a:r>
            <a:r>
              <a:rPr lang="es-MX" sz="2000" dirty="0" err="1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r>
              <a:rPr lang="es-MX" sz="2000" dirty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s-MX" sz="2000" dirty="0" err="1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</a:t>
            </a:r>
            <a:r>
              <a:rPr lang="es-MX" sz="2000" dirty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s-ES" sz="2000" b="1" dirty="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2360" y="6824398"/>
            <a:ext cx="685602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s-MX" i="1" u="sng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i="1" u="sng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do/</a:t>
            </a:r>
            <a:r>
              <a:rPr lang="es-MX" i="1" u="sng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es-MX" i="1" u="sng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 </a:t>
            </a:r>
            <a:r>
              <a:rPr lang="es-MX" i="1" u="sng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i="1" u="sng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……?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ask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oppinion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s-MX" i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use auxiliar </a:t>
            </a:r>
            <a:r>
              <a:rPr lang="es-MX" i="1" u="sng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I /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 use </a:t>
            </a:r>
            <a:r>
              <a:rPr lang="es-MX" i="1" u="sng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es-MX" i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he/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expressions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dislike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oppinions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job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 I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I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lot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I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don´t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really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I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hate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3087" y="632274"/>
            <a:ext cx="509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MX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es-MX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</a:t>
            </a:r>
            <a:r>
              <a:rPr lang="es-MX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MX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oppinion</a:t>
            </a:r>
            <a:r>
              <a:rPr lang="es-MX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2664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ersonas emprendedoras – STEVEMORETTA.COM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0" t="14509" r="30883" b="15948"/>
          <a:stretch/>
        </p:blipFill>
        <p:spPr bwMode="auto">
          <a:xfrm flipH="1">
            <a:off x="652542" y="1663306"/>
            <a:ext cx="1475803" cy="653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Chefs Uniforme, Cocinar, Uniforme imagen png - imagen transparente descarga  gratuita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4" t="6366" r="10521" b="7392"/>
          <a:stretch/>
        </p:blipFill>
        <p:spPr bwMode="auto">
          <a:xfrm>
            <a:off x="4135271" y="1663306"/>
            <a:ext cx="2374712" cy="636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lamada ovalada 3"/>
          <p:cNvSpPr/>
          <p:nvPr/>
        </p:nvSpPr>
        <p:spPr>
          <a:xfrm>
            <a:off x="1850477" y="2672343"/>
            <a:ext cx="2759072" cy="1404357"/>
          </a:xfrm>
          <a:prstGeom prst="wedgeEllipseCallout">
            <a:avLst>
              <a:gd name="adj1" fmla="val 71755"/>
              <a:gd name="adj2" fmla="val -46811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b="1" dirty="0"/>
          </a:p>
        </p:txBody>
      </p:sp>
      <p:sp>
        <p:nvSpPr>
          <p:cNvPr id="5" name="Llamada ovalada 4"/>
          <p:cNvSpPr/>
          <p:nvPr/>
        </p:nvSpPr>
        <p:spPr>
          <a:xfrm>
            <a:off x="1532266" y="1158787"/>
            <a:ext cx="3458834" cy="1009037"/>
          </a:xfrm>
          <a:prstGeom prst="wedgeEllipseCallout">
            <a:avLst>
              <a:gd name="adj1" fmla="val -51022"/>
              <a:gd name="adj2" fmla="val 99344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616458" y="1463250"/>
            <a:ext cx="33746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193502" y="2755717"/>
            <a:ext cx="24160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it!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/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99183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ágenes de Abogado Sonriente | Vectores, fotos de stock y PSD gratuitos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9E8ED"/>
              </a:clrFrom>
              <a:clrTo>
                <a:srgbClr val="E9E8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5" r="13801" b="11793"/>
          <a:stretch/>
        </p:blipFill>
        <p:spPr bwMode="auto">
          <a:xfrm>
            <a:off x="909747" y="4160084"/>
            <a:ext cx="5139756" cy="487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lamada ovalada 3"/>
          <p:cNvSpPr/>
          <p:nvPr/>
        </p:nvSpPr>
        <p:spPr>
          <a:xfrm>
            <a:off x="2266950" y="339834"/>
            <a:ext cx="4381499" cy="1184166"/>
          </a:xfrm>
          <a:prstGeom prst="wedgeEllipseCallout">
            <a:avLst>
              <a:gd name="adj1" fmla="val -82963"/>
              <a:gd name="adj2" fmla="val 3307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lamada ovalada 4"/>
          <p:cNvSpPr/>
          <p:nvPr/>
        </p:nvSpPr>
        <p:spPr>
          <a:xfrm>
            <a:off x="3029805" y="1814217"/>
            <a:ext cx="3141954" cy="1305881"/>
          </a:xfrm>
          <a:prstGeom prst="wedgeEllipseCallout">
            <a:avLst>
              <a:gd name="adj1" fmla="val 64188"/>
              <a:gd name="adj2" fmla="val -97094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b="1" dirty="0"/>
          </a:p>
        </p:txBody>
      </p:sp>
      <p:pic>
        <p:nvPicPr>
          <p:cNvPr id="6" name="Picture 12" descr="man pointing to right transparent - #250: America's Mobile Speed Di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55" y="696234"/>
            <a:ext cx="1850574" cy="154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776105" y="696234"/>
            <a:ext cx="34884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464094" y="2238229"/>
            <a:ext cx="22733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130105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ccountant - El blog de Federico de los San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66" y="3647144"/>
            <a:ext cx="6049736" cy="526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lamada ovalada 2"/>
          <p:cNvSpPr/>
          <p:nvPr/>
        </p:nvSpPr>
        <p:spPr>
          <a:xfrm>
            <a:off x="2326209" y="339834"/>
            <a:ext cx="3845550" cy="1009037"/>
          </a:xfrm>
          <a:prstGeom prst="wedgeEllipseCallout">
            <a:avLst>
              <a:gd name="adj1" fmla="val -82963"/>
              <a:gd name="adj2" fmla="val 3307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…………..?</a:t>
            </a:r>
          </a:p>
        </p:txBody>
      </p:sp>
      <p:sp>
        <p:nvSpPr>
          <p:cNvPr id="4" name="Llamada ovalada 3"/>
          <p:cNvSpPr/>
          <p:nvPr/>
        </p:nvSpPr>
        <p:spPr>
          <a:xfrm>
            <a:off x="3029805" y="1814218"/>
            <a:ext cx="3141954" cy="911752"/>
          </a:xfrm>
          <a:prstGeom prst="wedgeEllipseCallout">
            <a:avLst>
              <a:gd name="adj1" fmla="val 64188"/>
              <a:gd name="adj2" fmla="val -97094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b="1" dirty="0"/>
          </a:p>
        </p:txBody>
      </p:sp>
      <p:pic>
        <p:nvPicPr>
          <p:cNvPr id="5" name="Picture 12" descr="man pointing to right transparent - #250: America's Mobile Speed Di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55" y="696234"/>
            <a:ext cx="1850574" cy="154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062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56,160 BEST Teacher White Background IMAGES, STOCK PHOTOS &amp; VECTORS |  Adobe Stoc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3600450"/>
            <a:ext cx="6648450" cy="55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lamada ovalada 2"/>
          <p:cNvSpPr/>
          <p:nvPr/>
        </p:nvSpPr>
        <p:spPr>
          <a:xfrm>
            <a:off x="2326209" y="339834"/>
            <a:ext cx="3845550" cy="1009037"/>
          </a:xfrm>
          <a:prstGeom prst="wedgeEllipseCallout">
            <a:avLst>
              <a:gd name="adj1" fmla="val -82963"/>
              <a:gd name="adj2" fmla="val 3307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……………..?</a:t>
            </a:r>
          </a:p>
        </p:txBody>
      </p:sp>
      <p:sp>
        <p:nvSpPr>
          <p:cNvPr id="4" name="Llamada ovalada 3"/>
          <p:cNvSpPr/>
          <p:nvPr/>
        </p:nvSpPr>
        <p:spPr>
          <a:xfrm>
            <a:off x="3029805" y="1814218"/>
            <a:ext cx="3141954" cy="911752"/>
          </a:xfrm>
          <a:prstGeom prst="wedgeEllipseCallout">
            <a:avLst>
              <a:gd name="adj1" fmla="val 64188"/>
              <a:gd name="adj2" fmla="val -97094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b="1" dirty="0"/>
          </a:p>
        </p:txBody>
      </p:sp>
      <p:pic>
        <p:nvPicPr>
          <p:cNvPr id="5" name="Picture 12" descr="man pointing to right transparent - #250: America's Mobile Speed Di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55" y="696234"/>
            <a:ext cx="1850574" cy="154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630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édico Frustrado Que Llevaba Una Bata De Laboratorio Fotos, Retratos,  Imágenes Y Fotografía De Archivo Libres De Derecho. Image 25090495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4914900"/>
            <a:ext cx="560070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lamada ovalada 2"/>
          <p:cNvSpPr/>
          <p:nvPr/>
        </p:nvSpPr>
        <p:spPr>
          <a:xfrm>
            <a:off x="2326209" y="339834"/>
            <a:ext cx="3845550" cy="1009037"/>
          </a:xfrm>
          <a:prstGeom prst="wedgeEllipseCallout">
            <a:avLst>
              <a:gd name="adj1" fmla="val -82963"/>
              <a:gd name="adj2" fmla="val 3307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……………..?</a:t>
            </a:r>
          </a:p>
        </p:txBody>
      </p:sp>
      <p:sp>
        <p:nvSpPr>
          <p:cNvPr id="4" name="Llamada ovalada 3"/>
          <p:cNvSpPr/>
          <p:nvPr/>
        </p:nvSpPr>
        <p:spPr>
          <a:xfrm>
            <a:off x="3029805" y="1814218"/>
            <a:ext cx="3141954" cy="911752"/>
          </a:xfrm>
          <a:prstGeom prst="wedgeEllipseCallout">
            <a:avLst>
              <a:gd name="adj1" fmla="val 64188"/>
              <a:gd name="adj2" fmla="val -97094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b="1" dirty="0"/>
          </a:p>
        </p:txBody>
      </p:sp>
      <p:pic>
        <p:nvPicPr>
          <p:cNvPr id="5" name="Picture 12" descr="man pointing to right transparent - #250: America's Mobile Speed Di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55" y="696234"/>
            <a:ext cx="1850574" cy="154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976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ovalada 2"/>
          <p:cNvSpPr/>
          <p:nvPr/>
        </p:nvSpPr>
        <p:spPr>
          <a:xfrm>
            <a:off x="2326209" y="339834"/>
            <a:ext cx="3845550" cy="1009037"/>
          </a:xfrm>
          <a:prstGeom prst="wedgeEllipseCallout">
            <a:avLst>
              <a:gd name="adj1" fmla="val -82963"/>
              <a:gd name="adj2" fmla="val 3307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……………..?</a:t>
            </a:r>
          </a:p>
        </p:txBody>
      </p:sp>
      <p:sp>
        <p:nvSpPr>
          <p:cNvPr id="4" name="Llamada ovalada 3"/>
          <p:cNvSpPr/>
          <p:nvPr/>
        </p:nvSpPr>
        <p:spPr>
          <a:xfrm>
            <a:off x="3029805" y="1814218"/>
            <a:ext cx="3141954" cy="911752"/>
          </a:xfrm>
          <a:prstGeom prst="wedgeEllipseCallout">
            <a:avLst>
              <a:gd name="adj1" fmla="val 64188"/>
              <a:gd name="adj2" fmla="val -97094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b="1" dirty="0"/>
          </a:p>
        </p:txBody>
      </p:sp>
      <p:pic>
        <p:nvPicPr>
          <p:cNvPr id="5" name="Picture 12" descr="man pointing to right transparent - #250: America's Mobile Speed Di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55" y="696234"/>
            <a:ext cx="1850574" cy="154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light attendant pointing with her finger - isolated over a white background  | Freestock photo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92" y="3152774"/>
            <a:ext cx="4286250" cy="599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5507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82BDBA4-2E5A-F1EF-89D5-0FFE2DB4B94A}"/>
              </a:ext>
            </a:extLst>
          </p:cNvPr>
          <p:cNvSpPr txBox="1"/>
          <p:nvPr/>
        </p:nvSpPr>
        <p:spPr>
          <a:xfrm>
            <a:off x="74645" y="1023362"/>
            <a:ext cx="63634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https://es.liveworksheets.com/worksheets/en/English_as_a_Second_Language_(ESL)/Jobs_and_occupations/Jobs_rf1208687ta</a:t>
            </a:r>
            <a:endParaRPr lang="es-MX" dirty="0"/>
          </a:p>
          <a:p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5F691B3-7789-8EC6-BD68-8FBF80CB0772}"/>
              </a:ext>
            </a:extLst>
          </p:cNvPr>
          <p:cNvSpPr txBox="1"/>
          <p:nvPr/>
        </p:nvSpPr>
        <p:spPr>
          <a:xfrm>
            <a:off x="0" y="5648432"/>
            <a:ext cx="55237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https://es.liveworksheets.com/gu84928dl</a:t>
            </a:r>
            <a:endParaRPr lang="es-MX" dirty="0"/>
          </a:p>
          <a:p>
            <a:endParaRPr lang="es-MX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9214E93-42A8-D523-3414-2FDD6EAC5349}"/>
              </a:ext>
            </a:extLst>
          </p:cNvPr>
          <p:cNvSpPr txBox="1"/>
          <p:nvPr/>
        </p:nvSpPr>
        <p:spPr>
          <a:xfrm>
            <a:off x="18661" y="485191"/>
            <a:ext cx="6839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Click</a:t>
            </a:r>
            <a:r>
              <a:rPr lang="es-MX" dirty="0"/>
              <a:t> </a:t>
            </a:r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</a:t>
            </a:r>
            <a:r>
              <a:rPr lang="es-MX" dirty="0" err="1"/>
              <a:t>lnks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practice</a:t>
            </a:r>
            <a:r>
              <a:rPr lang="es-MX" dirty="0"/>
              <a:t> Jobs </a:t>
            </a:r>
            <a:r>
              <a:rPr lang="es-MX" dirty="0" err="1"/>
              <a:t>vocabulary</a:t>
            </a:r>
            <a:r>
              <a:rPr lang="es-MX" dirty="0"/>
              <a:t> and simple </a:t>
            </a:r>
            <a:r>
              <a:rPr lang="es-MX" dirty="0" err="1"/>
              <a:t>present</a:t>
            </a:r>
            <a:r>
              <a:rPr lang="es-MX" dirty="0"/>
              <a:t> tense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3B4804A-8FC5-5CC6-A735-86EF0F8FE4D0}"/>
              </a:ext>
            </a:extLst>
          </p:cNvPr>
          <p:cNvSpPr/>
          <p:nvPr/>
        </p:nvSpPr>
        <p:spPr>
          <a:xfrm>
            <a:off x="-229" y="43889"/>
            <a:ext cx="6858000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39FCCAF-2E6C-5C9C-79C7-0DC23E125448}"/>
              </a:ext>
            </a:extLst>
          </p:cNvPr>
          <p:cNvSpPr txBox="1"/>
          <p:nvPr/>
        </p:nvSpPr>
        <p:spPr>
          <a:xfrm>
            <a:off x="0" y="4799043"/>
            <a:ext cx="6839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/>
              <a:t>Challenging</a:t>
            </a:r>
            <a:r>
              <a:rPr lang="es-MX" b="1" dirty="0"/>
              <a:t> </a:t>
            </a:r>
            <a:r>
              <a:rPr lang="es-MX" b="1" dirty="0" err="1"/>
              <a:t>activity</a:t>
            </a:r>
            <a:endParaRPr lang="es-MX" b="1" dirty="0"/>
          </a:p>
          <a:p>
            <a:r>
              <a:rPr lang="es-MX" dirty="0" err="1"/>
              <a:t>Click</a:t>
            </a:r>
            <a:r>
              <a:rPr lang="es-MX" dirty="0"/>
              <a:t> </a:t>
            </a:r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</a:t>
            </a:r>
            <a:r>
              <a:rPr lang="es-MX" dirty="0" err="1"/>
              <a:t>lnks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practice</a:t>
            </a:r>
            <a:r>
              <a:rPr lang="es-MX" dirty="0"/>
              <a:t> Jobs </a:t>
            </a:r>
            <a:r>
              <a:rPr lang="es-MX" dirty="0" err="1"/>
              <a:t>vocabulary</a:t>
            </a:r>
            <a:r>
              <a:rPr lang="es-MX" dirty="0"/>
              <a:t> and simple </a:t>
            </a:r>
            <a:r>
              <a:rPr lang="es-MX" dirty="0" err="1"/>
              <a:t>present</a:t>
            </a:r>
            <a:r>
              <a:rPr lang="es-MX" dirty="0"/>
              <a:t> tense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E61F630-CFCF-AC19-AE9E-9A0688048DB7}"/>
              </a:ext>
            </a:extLst>
          </p:cNvPr>
          <p:cNvSpPr txBox="1"/>
          <p:nvPr/>
        </p:nvSpPr>
        <p:spPr>
          <a:xfrm>
            <a:off x="18660" y="1611089"/>
            <a:ext cx="683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Insert</a:t>
            </a:r>
            <a:r>
              <a:rPr lang="es-MX" dirty="0"/>
              <a:t> </a:t>
            </a:r>
            <a:r>
              <a:rPr lang="es-MX" dirty="0" err="1"/>
              <a:t>here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results</a:t>
            </a:r>
            <a:endParaRPr lang="es-MX" dirty="0"/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4C5FA2F5-894E-106F-3898-533D4E92CC44}"/>
              </a:ext>
            </a:extLst>
          </p:cNvPr>
          <p:cNvSpPr/>
          <p:nvPr/>
        </p:nvSpPr>
        <p:spPr>
          <a:xfrm>
            <a:off x="205273" y="2034078"/>
            <a:ext cx="783772" cy="186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69526D7-4E94-D961-B53E-FF73AFFAD147}"/>
              </a:ext>
            </a:extLst>
          </p:cNvPr>
          <p:cNvSpPr txBox="1"/>
          <p:nvPr/>
        </p:nvSpPr>
        <p:spPr>
          <a:xfrm>
            <a:off x="21772" y="5999588"/>
            <a:ext cx="683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Insert</a:t>
            </a:r>
            <a:r>
              <a:rPr lang="es-MX" dirty="0"/>
              <a:t> </a:t>
            </a:r>
            <a:r>
              <a:rPr lang="es-MX" dirty="0" err="1"/>
              <a:t>here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results</a:t>
            </a:r>
            <a:endParaRPr lang="es-MX" dirty="0"/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3A16D958-3ABC-6DC2-529E-2E46767866EF}"/>
              </a:ext>
            </a:extLst>
          </p:cNvPr>
          <p:cNvSpPr/>
          <p:nvPr/>
        </p:nvSpPr>
        <p:spPr>
          <a:xfrm>
            <a:off x="208385" y="6422577"/>
            <a:ext cx="783772" cy="186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6508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ersonas emprendedoras – STEVEMORETTA.COM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0" t="14509" r="30883" b="15948"/>
          <a:stretch/>
        </p:blipFill>
        <p:spPr bwMode="auto">
          <a:xfrm flipH="1">
            <a:off x="652542" y="1663306"/>
            <a:ext cx="1475803" cy="653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lamada ovalada 5"/>
          <p:cNvSpPr/>
          <p:nvPr/>
        </p:nvSpPr>
        <p:spPr>
          <a:xfrm>
            <a:off x="1572611" y="1261241"/>
            <a:ext cx="3199085" cy="1009037"/>
          </a:xfrm>
          <a:prstGeom prst="wedgeEllipseCallout">
            <a:avLst>
              <a:gd name="adj1" fmla="val -51022"/>
              <a:gd name="adj2" fmla="val 99344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do?</a:t>
            </a:r>
          </a:p>
        </p:txBody>
      </p:sp>
      <p:sp>
        <p:nvSpPr>
          <p:cNvPr id="7" name="Llamada ovalada 6"/>
          <p:cNvSpPr/>
          <p:nvPr/>
        </p:nvSpPr>
        <p:spPr>
          <a:xfrm>
            <a:off x="2128345" y="2406913"/>
            <a:ext cx="2643351" cy="1182413"/>
          </a:xfrm>
          <a:prstGeom prst="wedgeEllipseCallout">
            <a:avLst>
              <a:gd name="adj1" fmla="val 66876"/>
              <a:gd name="adj2" fmla="val -175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err="1"/>
              <a:t>I´m</a:t>
            </a:r>
            <a:r>
              <a:rPr lang="es-MX" sz="2400" b="1" dirty="0"/>
              <a:t> a </a:t>
            </a:r>
            <a:r>
              <a:rPr lang="es-MX" sz="2400" b="1" dirty="0" err="1"/>
              <a:t>bellboy</a:t>
            </a:r>
            <a:endParaRPr lang="es-MX" sz="2400" b="1" dirty="0"/>
          </a:p>
        </p:txBody>
      </p:sp>
      <p:pic>
        <p:nvPicPr>
          <p:cNvPr id="8" name="Picture 2" descr="1,101 Hotel Doorman Stock Photos, Pictures &amp; Royalty-Free Images - iStoc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866" y="1371601"/>
            <a:ext cx="3361582" cy="670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0" y="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MX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es-MX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</a:t>
            </a:r>
            <a:r>
              <a:rPr lang="es-MX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someone´s</a:t>
            </a:r>
            <a:r>
              <a:rPr lang="es-MX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</a:t>
            </a:r>
            <a:r>
              <a:rPr lang="es-MX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</a:t>
            </a:r>
            <a:r>
              <a:rPr lang="es-MX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72022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bricantes de Ropa Laboral en Madrid - Ruubay Busine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1" r="7493"/>
          <a:stretch/>
        </p:blipFill>
        <p:spPr bwMode="auto">
          <a:xfrm>
            <a:off x="4787547" y="1923394"/>
            <a:ext cx="1808436" cy="643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ersonas emprendedoras – STEVEMORETTA.COM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0" t="14509" r="30883" b="15948"/>
          <a:stretch/>
        </p:blipFill>
        <p:spPr bwMode="auto">
          <a:xfrm flipH="1">
            <a:off x="652542" y="1663306"/>
            <a:ext cx="1475803" cy="653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lamada ovalada 7"/>
          <p:cNvSpPr/>
          <p:nvPr/>
        </p:nvSpPr>
        <p:spPr>
          <a:xfrm>
            <a:off x="1572611" y="1261241"/>
            <a:ext cx="3199085" cy="1009037"/>
          </a:xfrm>
          <a:prstGeom prst="wedgeEllipseCallout">
            <a:avLst>
              <a:gd name="adj1" fmla="val -51022"/>
              <a:gd name="adj2" fmla="val 99344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do?</a:t>
            </a:r>
          </a:p>
        </p:txBody>
      </p:sp>
      <p:sp>
        <p:nvSpPr>
          <p:cNvPr id="9" name="Llamada ovalada 8"/>
          <p:cNvSpPr/>
          <p:nvPr/>
        </p:nvSpPr>
        <p:spPr>
          <a:xfrm>
            <a:off x="2128345" y="2406913"/>
            <a:ext cx="2643351" cy="1182413"/>
          </a:xfrm>
          <a:prstGeom prst="wedgeEllipseCallout">
            <a:avLst>
              <a:gd name="adj1" fmla="val 75822"/>
              <a:gd name="adj2" fmla="val 25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err="1"/>
              <a:t>I´m</a:t>
            </a:r>
            <a:r>
              <a:rPr lang="es-MX" sz="2400" b="1" dirty="0"/>
              <a:t> a doctor</a:t>
            </a:r>
          </a:p>
          <a:p>
            <a:pPr algn="ctr"/>
            <a:r>
              <a:rPr lang="es-MX" sz="2400" b="1" dirty="0"/>
              <a:t>I </a:t>
            </a:r>
            <a:r>
              <a:rPr lang="es-MX" sz="2400" b="1" dirty="0" err="1"/>
              <a:t>help</a:t>
            </a:r>
            <a:r>
              <a:rPr lang="es-MX" sz="2400" b="1" dirty="0"/>
              <a:t> </a:t>
            </a:r>
            <a:r>
              <a:rPr lang="es-MX" sz="2400" b="1" dirty="0" err="1"/>
              <a:t>people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766673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ersonas emprendedoras – STEVEMORETTA.COM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0" t="14509" r="30883" b="15948"/>
          <a:stretch/>
        </p:blipFill>
        <p:spPr bwMode="auto">
          <a:xfrm flipH="1">
            <a:off x="652542" y="1663306"/>
            <a:ext cx="1475803" cy="653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lamada ovalada 4"/>
          <p:cNvSpPr/>
          <p:nvPr/>
        </p:nvSpPr>
        <p:spPr>
          <a:xfrm>
            <a:off x="1572611" y="1261241"/>
            <a:ext cx="3199085" cy="1009037"/>
          </a:xfrm>
          <a:prstGeom prst="wedgeEllipseCallout">
            <a:avLst>
              <a:gd name="adj1" fmla="val -51022"/>
              <a:gd name="adj2" fmla="val 99344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do?</a:t>
            </a:r>
          </a:p>
        </p:txBody>
      </p:sp>
      <p:sp>
        <p:nvSpPr>
          <p:cNvPr id="6" name="Llamada ovalada 5"/>
          <p:cNvSpPr/>
          <p:nvPr/>
        </p:nvSpPr>
        <p:spPr>
          <a:xfrm>
            <a:off x="2128345" y="2406913"/>
            <a:ext cx="2643351" cy="1182413"/>
          </a:xfrm>
          <a:prstGeom prst="wedgeEllipseCallout">
            <a:avLst>
              <a:gd name="adj1" fmla="val 66876"/>
              <a:gd name="adj2" fmla="val -175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b="1" dirty="0"/>
          </a:p>
        </p:txBody>
      </p:sp>
      <p:pic>
        <p:nvPicPr>
          <p:cNvPr id="7174" name="Picture 6" descr="Mens' Clothes German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9" r="13726"/>
          <a:stretch/>
        </p:blipFill>
        <p:spPr bwMode="auto">
          <a:xfrm flipH="1">
            <a:off x="4626591" y="1865060"/>
            <a:ext cx="2051556" cy="658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47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ersonas emprendedoras – STEVEMORETTA.COM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0" t="14509" r="30883" b="15948"/>
          <a:stretch/>
        </p:blipFill>
        <p:spPr bwMode="auto">
          <a:xfrm flipH="1">
            <a:off x="748794" y="1663306"/>
            <a:ext cx="1475803" cy="653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lamada ovalada 2"/>
          <p:cNvSpPr/>
          <p:nvPr/>
        </p:nvSpPr>
        <p:spPr>
          <a:xfrm>
            <a:off x="1668863" y="1261241"/>
            <a:ext cx="3199085" cy="1009037"/>
          </a:xfrm>
          <a:prstGeom prst="wedgeEllipseCallout">
            <a:avLst>
              <a:gd name="adj1" fmla="val -51022"/>
              <a:gd name="adj2" fmla="val 99344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do?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647" t="23052" r="4552" b="34445"/>
          <a:stretch/>
        </p:blipFill>
        <p:spPr>
          <a:xfrm>
            <a:off x="3753854" y="2029648"/>
            <a:ext cx="2574756" cy="4250836"/>
          </a:xfrm>
          <a:prstGeom prst="rect">
            <a:avLst/>
          </a:prstGeom>
        </p:spPr>
      </p:pic>
      <p:sp>
        <p:nvSpPr>
          <p:cNvPr id="4" name="Llamada ovalada 3"/>
          <p:cNvSpPr/>
          <p:nvPr/>
        </p:nvSpPr>
        <p:spPr>
          <a:xfrm>
            <a:off x="1946729" y="2629763"/>
            <a:ext cx="2643351" cy="1182413"/>
          </a:xfrm>
          <a:prstGeom prst="wedgeEllipseCallout">
            <a:avLst>
              <a:gd name="adj1" fmla="val 73249"/>
              <a:gd name="adj2" fmla="val -2564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100010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ersonas emprendedoras – STEVEMORETTA.COM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0" t="14509" r="30883" b="15948"/>
          <a:stretch/>
        </p:blipFill>
        <p:spPr bwMode="auto">
          <a:xfrm flipH="1">
            <a:off x="652542" y="1663306"/>
            <a:ext cx="1475803" cy="653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Chefs Uniforme, Cocinar, Uniforme imagen png - imagen transparente descarga  gratuita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4" t="6366" r="10521" b="7392"/>
          <a:stretch/>
        </p:blipFill>
        <p:spPr bwMode="auto">
          <a:xfrm>
            <a:off x="4135271" y="1663306"/>
            <a:ext cx="2374712" cy="636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lamada ovalada 7"/>
          <p:cNvSpPr/>
          <p:nvPr/>
        </p:nvSpPr>
        <p:spPr>
          <a:xfrm>
            <a:off x="1850477" y="2672343"/>
            <a:ext cx="2643351" cy="1182413"/>
          </a:xfrm>
          <a:prstGeom prst="wedgeEllipseCallout">
            <a:avLst>
              <a:gd name="adj1" fmla="val 71755"/>
              <a:gd name="adj2" fmla="val -46811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b="1" dirty="0"/>
          </a:p>
        </p:txBody>
      </p:sp>
      <p:sp>
        <p:nvSpPr>
          <p:cNvPr id="3" name="Llamada ovalada 2"/>
          <p:cNvSpPr/>
          <p:nvPr/>
        </p:nvSpPr>
        <p:spPr>
          <a:xfrm>
            <a:off x="1572611" y="1261241"/>
            <a:ext cx="3199085" cy="1009037"/>
          </a:xfrm>
          <a:prstGeom prst="wedgeEllipseCallout">
            <a:avLst>
              <a:gd name="adj1" fmla="val -51022"/>
              <a:gd name="adj2" fmla="val 99344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do?</a:t>
            </a:r>
          </a:p>
        </p:txBody>
      </p:sp>
    </p:spTree>
    <p:extLst>
      <p:ext uri="{BB962C8B-B14F-4D97-AF65-F5344CB8AC3E}">
        <p14:creationId xmlns:p14="http://schemas.microsoft.com/office/powerpoint/2010/main" val="2391204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ersonas emprendedoras – STEVEMORETTA.COM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0" t="14509" r="30883" b="15948"/>
          <a:stretch/>
        </p:blipFill>
        <p:spPr bwMode="auto">
          <a:xfrm flipH="1">
            <a:off x="652542" y="1663306"/>
            <a:ext cx="1475803" cy="653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lamada ovalada 2"/>
          <p:cNvSpPr/>
          <p:nvPr/>
        </p:nvSpPr>
        <p:spPr>
          <a:xfrm>
            <a:off x="1572611" y="1261241"/>
            <a:ext cx="3199085" cy="1009037"/>
          </a:xfrm>
          <a:prstGeom prst="wedgeEllipseCallout">
            <a:avLst>
              <a:gd name="adj1" fmla="val -51022"/>
              <a:gd name="adj2" fmla="val 99344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do?</a:t>
            </a:r>
          </a:p>
        </p:txBody>
      </p:sp>
      <p:sp>
        <p:nvSpPr>
          <p:cNvPr id="4" name="Llamada ovalada 3"/>
          <p:cNvSpPr/>
          <p:nvPr/>
        </p:nvSpPr>
        <p:spPr>
          <a:xfrm>
            <a:off x="2217025" y="2654868"/>
            <a:ext cx="2554670" cy="1182413"/>
          </a:xfrm>
          <a:prstGeom prst="wedgeEllipseCallout">
            <a:avLst>
              <a:gd name="adj1" fmla="val 69290"/>
              <a:gd name="adj2" fmla="val -33611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 b="1" dirty="0"/>
          </a:p>
        </p:txBody>
      </p:sp>
      <p:pic>
        <p:nvPicPr>
          <p:cNvPr id="15362" name="Picture 2" descr="Disfraz de policía auténtico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8" r="22096"/>
          <a:stretch/>
        </p:blipFill>
        <p:spPr bwMode="auto">
          <a:xfrm flipH="1">
            <a:off x="4514849" y="1927378"/>
            <a:ext cx="1904999" cy="654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381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otos de Camarero elegante, Imágenes de Camarero elegante ⬇ Descargar |  Depositphotos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2" r="19758" b="6334"/>
          <a:stretch/>
        </p:blipFill>
        <p:spPr bwMode="auto">
          <a:xfrm>
            <a:off x="4406791" y="3296016"/>
            <a:ext cx="2103461" cy="529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0" descr="modelo 3d Mesa cuadrada restaurante banquete - TurboSquid 5672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57" y="4071195"/>
            <a:ext cx="4708273" cy="470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0" y="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MX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es-MX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</a:t>
            </a:r>
            <a:r>
              <a:rPr lang="es-MX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someone´s</a:t>
            </a:r>
            <a:r>
              <a:rPr lang="es-MX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</a:t>
            </a:r>
            <a:r>
              <a:rPr lang="es-MX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</a:t>
            </a:r>
            <a:r>
              <a:rPr lang="es-MX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Llamada ovalada 7"/>
          <p:cNvSpPr/>
          <p:nvPr/>
        </p:nvSpPr>
        <p:spPr>
          <a:xfrm>
            <a:off x="2230673" y="394428"/>
            <a:ext cx="3845550" cy="1009037"/>
          </a:xfrm>
          <a:prstGeom prst="wedgeEllipseCallout">
            <a:avLst>
              <a:gd name="adj1" fmla="val -82963"/>
              <a:gd name="adj2" fmla="val 3307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Llamada ovalada 8"/>
          <p:cNvSpPr/>
          <p:nvPr/>
        </p:nvSpPr>
        <p:spPr>
          <a:xfrm>
            <a:off x="2063807" y="2005291"/>
            <a:ext cx="4012416" cy="1182413"/>
          </a:xfrm>
          <a:prstGeom prst="wedgeEllipseCallout">
            <a:avLst>
              <a:gd name="adj1" fmla="val 64188"/>
              <a:gd name="adj2" fmla="val -97094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/>
              <a:t>He </a:t>
            </a:r>
            <a:r>
              <a:rPr lang="es-MX" sz="2400" b="1" dirty="0" err="1"/>
              <a:t>is</a:t>
            </a:r>
            <a:r>
              <a:rPr lang="es-MX" sz="2400" b="1" dirty="0"/>
              <a:t> a server/</a:t>
            </a:r>
            <a:r>
              <a:rPr lang="es-MX" sz="2400" b="1" dirty="0" err="1"/>
              <a:t>waiter</a:t>
            </a:r>
            <a:endParaRPr lang="es-MX" sz="2400" b="1" dirty="0"/>
          </a:p>
        </p:txBody>
      </p:sp>
      <p:pic>
        <p:nvPicPr>
          <p:cNvPr id="11" name="Picture 12" descr="man pointing to right transparent - #250: America's Mobile Speed Di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9" y="750828"/>
            <a:ext cx="1850574" cy="154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0932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601</TotalTime>
  <Words>548</Words>
  <Application>Microsoft Office PowerPoint</Application>
  <PresentationFormat>Carta (216 x 279 mm)</PresentationFormat>
  <Paragraphs>104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javier puente</cp:lastModifiedBy>
  <cp:revision>26</cp:revision>
  <dcterms:created xsi:type="dcterms:W3CDTF">2021-04-13T00:26:21Z</dcterms:created>
  <dcterms:modified xsi:type="dcterms:W3CDTF">2022-06-06T15:23:34Z</dcterms:modified>
</cp:coreProperties>
</file>