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type="screen4x3" cy="6858000" cx="9144000"/>
  <p:notesSz cx="6858000" cy="9144000"/>
  <p:defaultTextStyle>
    <a:defPPr>
      <a:defRPr lang="es-MX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showOutlineIcons="0">
    <p:restoredLeft sz="15294" autoAdjust="0"/>
    <p:restoredTop sz="94660"/>
  </p:normalViewPr>
  <p:slideViewPr>
    <p:cSldViewPr>
      <p:cViewPr>
        <p:scale>
          <a:sx n="71" d="100"/>
          <a:sy n="71" d="100"/>
        </p:scale>
        <p:origin x="-136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82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104858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58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58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1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1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1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1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0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01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02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03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89" name="2 Marcador de contenido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90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591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592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6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61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1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1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21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22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23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24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2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27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628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29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630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31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32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33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ólo el título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1 Título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96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597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598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3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3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38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39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640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41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42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5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s-MX"/>
          </a:p>
        </p:txBody>
      </p:sp>
      <p:sp>
        <p:nvSpPr>
          <p:cNvPr id="1048606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60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60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s-MX"/>
          </a:p>
        </p:txBody>
      </p:sp>
      <p:sp>
        <p:nvSpPr>
          <p:cNvPr id="104860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577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578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D728-902B-4816-90CA-1A467228766D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1048579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048580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2301E-F06D-4DC9-A478-4EF1EBADCF63}" type="slidenum">
              <a:rPr lang="es-MX" smtClean="0"/>
              <a:t>‹Nº›</a:t>
            </a:fld>
            <a:endParaRPr lang="es-MX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Rectangle 2"/>
          <p:cNvSpPr>
            <a:spLocks noChangeArrowheads="1"/>
          </p:cNvSpPr>
          <p:nvPr/>
        </p:nvSpPr>
        <p:spPr bwMode="auto">
          <a:xfrm>
            <a:off x="571440" y="374549"/>
            <a:ext cx="8572560" cy="119634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1" cap="none" dirty="0" sz="280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baseline="0" b="1" cap="none" dirty="0" sz="280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baseline="0" b="1" cap="none" dirty="0" sz="280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 DEL ESTADO DE COAHUILA</a:t>
            </a:r>
            <a:endParaRPr baseline="0" b="0" cap="none" dirty="0" sz="110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80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2" name="Imagen 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500430" y="1643050"/>
            <a:ext cx="2162175" cy="1600200"/>
          </a:xfrm>
          <a:prstGeom prst="rect"/>
          <a:noFill/>
        </p:spPr>
      </p:pic>
      <p:sp>
        <p:nvSpPr>
          <p:cNvPr id="1048587" name="Rectangle 3"/>
          <p:cNvSpPr>
            <a:spLocks noChangeArrowheads="1"/>
          </p:cNvSpPr>
          <p:nvPr/>
        </p:nvSpPr>
        <p:spPr bwMode="auto">
          <a:xfrm>
            <a:off x="357158" y="3387622"/>
            <a:ext cx="8286808" cy="3190241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/>
            <a:spAutoFit/>
          </a:bodyPr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Nombre del estudiante normalista: _</a:t>
            </a:r>
            <a:r>
              <a:rPr baseline="0" b="1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Mayela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Abigail Moncada Cadena</a:t>
            </a:r>
          </a:p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Grado: __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__Secci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n: _</a:t>
            </a:r>
            <a:r>
              <a:rPr baseline="0" b="1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baseline="0" b="0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_N</a:t>
            </a:r>
            <a:r>
              <a:rPr baseline="0" b="0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ú</a:t>
            </a:r>
            <a:r>
              <a:rPr baseline="0" b="0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mero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Lista: 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</a:t>
            </a:r>
            <a:endParaRPr dirty="0" lang="es-MX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Instituci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Pr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ctica: 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Jard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Ni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Federico </a:t>
            </a:r>
            <a:r>
              <a:rPr baseline="0" b="1" cap="none" dirty="0" i="0" kumimoji="0" lang="es-MX" normalizeH="0" err="1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Froebel</a:t>
            </a:r>
            <a:endParaRPr dirty="0" lang="es-MX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Clave: _</a:t>
            </a:r>
            <a:r>
              <a:rPr baseline="0" b="1" cap="none" dirty="0" i="0" kumimoji="0" lang="es-MX" normalizeH="0" strike="noStrike" u="sng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05DJN0068I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Zona Escolar: 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122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 Grado en el que realiza su pr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ctica: _ 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”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”</a:t>
            </a:r>
            <a:endParaRPr b="1" dirty="0" lang="es-MX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Nombre del Profesor(a) Titular: 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Sara Cristina De Valle 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lvarez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Total de alumnos: __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25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__ Ni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os: __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13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__ Ni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as: __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</a:t>
            </a:r>
            <a:endParaRPr dirty="0" lang="es-MX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baseline="0" b="0" cap="none" dirty="0" sz="105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Periodo de Pr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ctica: 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06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</a:t>
            </a:r>
            <a:r>
              <a:rPr b="1" dirty="0" lang="es-MX" smtClean="0">
                <a:latin typeface="Arial" pitchFamily="34" charset="0"/>
                <a:ea typeface="Calibri" pitchFamily="34" charset="0"/>
                <a:cs typeface="Arial" pitchFamily="34" charset="0"/>
              </a:rPr>
              <a:t>Marz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 </a:t>
            </a:r>
            <a:r>
              <a:rPr b="1" dirty="0" lang="es-MX" smtClean="0">
                <a:latin typeface="Arial" pitchFamily="34" charset="0"/>
                <a:ea typeface="Calibri" pitchFamily="34" charset="0"/>
                <a:cs typeface="Arial" pitchFamily="34" charset="0"/>
              </a:rPr>
              <a:t>24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baseline="0" b="1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Marzo del 2023</a:t>
            </a:r>
            <a:r>
              <a:rPr baseline="0" b="0" cap="none" dirty="0" i="0" kumimoji="0" lang="es-MX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__</a:t>
            </a:r>
            <a:endParaRPr baseline="0" b="0" cap="none" dirty="0" sz="2800" i="0" kumimoji="0" lang="es-MX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6" name="4 Tabla"/>
          <p:cNvGraphicFramePr>
            <a:graphicFrameLocks noGrp="1"/>
          </p:cNvGraphicFramePr>
          <p:nvPr/>
        </p:nvGraphicFramePr>
        <p:xfrm>
          <a:off x="571472" y="285728"/>
          <a:ext cx="77153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304"/>
              </a:tblGrid>
              <a:tr h="370840"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¿CÓMO SE REALIZARÁ LA EVALUACIÓN?</a:t>
                      </a:r>
                    </a:p>
                    <a:p>
                      <a:pPr algn="ctr"/>
                      <a:endParaRPr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*Cuestionamientos</a:t>
                      </a:r>
                    </a:p>
                    <a:p>
                      <a:pPr algn="ctr"/>
                      <a:r>
                        <a:rPr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*Anotaciones</a:t>
                      </a:r>
                      <a:r>
                        <a:rPr baseline="0"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en los trabajos realizados</a:t>
                      </a:r>
                    </a:p>
                    <a:p>
                      <a:pPr algn="ctr"/>
                      <a:r>
                        <a:rPr baseline="0"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*Fotografías</a:t>
                      </a:r>
                      <a:endParaRPr b="0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593" name="5 CuadroTexto"/>
          <p:cNvSpPr txBox="1"/>
          <p:nvPr/>
        </p:nvSpPr>
        <p:spPr>
          <a:xfrm>
            <a:off x="1000100" y="2357430"/>
            <a:ext cx="2456180" cy="1069340"/>
          </a:xfrm>
          <a:prstGeom prst="rect"/>
          <a:noFill/>
        </p:spPr>
        <p:txBody>
          <a:bodyPr rtlCol="0" wrap="none">
            <a:spAutoFit/>
          </a:bodyPr>
          <a:p>
            <a:pPr algn="ctr"/>
            <a:r>
              <a:rPr b="1" dirty="0" sz="1200" lang="es-MX" smtClean="0">
                <a:latin typeface="Arial" pitchFamily="34" charset="0"/>
                <a:cs typeface="Arial" pitchFamily="34" charset="0"/>
              </a:rPr>
              <a:t>Educadora Practicante</a:t>
            </a:r>
          </a:p>
          <a:p>
            <a:pPr algn="ctr"/>
            <a:r>
              <a:rPr b="1" dirty="0" sz="1200" lang="es-MX" err="1" smtClean="0">
                <a:latin typeface="Arial" pitchFamily="34" charset="0"/>
                <a:cs typeface="Arial" pitchFamily="34" charset="0"/>
              </a:rPr>
              <a:t>Mayela</a:t>
            </a:r>
            <a:r>
              <a:rPr b="1" dirty="0" sz="1200" lang="es-MX" smtClean="0">
                <a:latin typeface="Arial" pitchFamily="34" charset="0"/>
                <a:cs typeface="Arial" pitchFamily="34" charset="0"/>
              </a:rPr>
              <a:t> Abigail Moncada Cadena </a:t>
            </a:r>
          </a:p>
          <a:p>
            <a:pPr algn="ctr"/>
            <a:r>
              <a:rPr b="1" dirty="0" sz="1200" lang="es-MX" smtClean="0">
                <a:latin typeface="Arial" pitchFamily="34" charset="0"/>
                <a:cs typeface="Arial" pitchFamily="34" charset="0"/>
              </a:rPr>
              <a:t>Educadora Titular</a:t>
            </a:r>
          </a:p>
          <a:p>
            <a:pPr algn="ctr"/>
            <a:r>
              <a:rPr b="1" dirty="0" sz="1200" lang="es-MX" smtClean="0">
                <a:latin typeface="Arial" pitchFamily="34" charset="0"/>
                <a:cs typeface="Arial" pitchFamily="34" charset="0"/>
              </a:rPr>
              <a:t>Sara Cristina de Valle Álvarez</a:t>
            </a:r>
          </a:p>
          <a:p>
            <a:endParaRPr dirty="0" lang="es-MX"/>
          </a:p>
        </p:txBody>
      </p:sp>
      <p:sp>
        <p:nvSpPr>
          <p:cNvPr id="1048594" name="6 CuadroTexto"/>
          <p:cNvSpPr txBox="1"/>
          <p:nvPr/>
        </p:nvSpPr>
        <p:spPr>
          <a:xfrm>
            <a:off x="5500694" y="2643182"/>
            <a:ext cx="2392680" cy="447041"/>
          </a:xfrm>
          <a:prstGeom prst="rect"/>
          <a:noFill/>
        </p:spPr>
        <p:txBody>
          <a:bodyPr rtlCol="0" wrap="none">
            <a:spAutoFit/>
          </a:bodyPr>
          <a:p>
            <a:pPr algn="ctr"/>
            <a:r>
              <a:rPr b="1" dirty="0" sz="1200" lang="es-MX" smtClean="0">
                <a:latin typeface="Arial" pitchFamily="34" charset="0"/>
                <a:cs typeface="Arial" pitchFamily="34" charset="0"/>
              </a:rPr>
              <a:t>Directora</a:t>
            </a:r>
          </a:p>
          <a:p>
            <a:pPr algn="ctr"/>
            <a:r>
              <a:rPr b="1" dirty="0" sz="1200" lang="es-MX" err="1" smtClean="0">
                <a:latin typeface="Arial" pitchFamily="34" charset="0"/>
                <a:cs typeface="Arial" pitchFamily="34" charset="0"/>
              </a:rPr>
              <a:t>Melissa</a:t>
            </a:r>
            <a:r>
              <a:rPr b="1" dirty="0" sz="1200" lang="es-MX" smtClean="0">
                <a:latin typeface="Arial" pitchFamily="34" charset="0"/>
                <a:cs typeface="Arial" pitchFamily="34" charset="0"/>
              </a:rPr>
              <a:t> Mariana Mejía González</a:t>
            </a:r>
            <a:endParaRPr b="1" dirty="0" sz="1200" lang="es-MX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3 Tabla"/>
          <p:cNvGraphicFramePr>
            <a:graphicFrameLocks noGrp="1"/>
          </p:cNvGraphicFramePr>
          <p:nvPr/>
        </p:nvGraphicFramePr>
        <p:xfrm>
          <a:off x="0" y="1"/>
          <a:ext cx="91440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160"/>
                <a:gridCol w="1529384"/>
                <a:gridCol w="1452915"/>
                <a:gridCol w="123001"/>
                <a:gridCol w="3685057"/>
                <a:gridCol w="1512483"/>
              </a:tblGrid>
              <a:tr h="479779"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FECHA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CAMPO/ÁREA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APRENDIZAJE ESPERADO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algn="ctr"/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MATERIALES A UTILIZAR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890">
                <a:tc gridSpan="6">
                  <a:txBody>
                    <a:bodyPr/>
                    <a:p>
                      <a:pPr algn="ctr"/>
                      <a:r>
                        <a:rPr b="1" dirty="0" sz="2000" lang="es-MX" smtClean="0">
                          <a:latin typeface="Arial" pitchFamily="34" charset="0"/>
                          <a:cs typeface="Arial" pitchFamily="34" charset="0"/>
                        </a:rPr>
                        <a:t>SEMANA DEL 27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 FEBRERO AL 03 MARZO 2023</a:t>
                      </a:r>
                      <a:endParaRPr b="1" dirty="0" sz="20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676"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LUNES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lang="es-MX" smtClean="0">
                          <a:latin typeface="Arial" pitchFamily="34" charset="0"/>
                          <a:cs typeface="Arial" pitchFamily="34" charset="0"/>
                        </a:rPr>
                        <a:t>ARTES</a:t>
                      </a:r>
                      <a:endParaRPr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>
                  <a:txBody>
                    <a:bodyPr/>
                    <a:p>
                      <a:pPr algn="ctr"/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8612">
                <a:tc>
                  <a:txBody>
                    <a:bodyPr/>
                    <a:p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MARTES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FEBRERO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lang="es-MX" smtClean="0">
                          <a:latin typeface="Arial" pitchFamily="34" charset="0"/>
                          <a:cs typeface="Arial" pitchFamily="34" charset="0"/>
                        </a:rPr>
                        <a:t>ARTES</a:t>
                      </a:r>
                      <a:endParaRPr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sz="16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sz="16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Bienvenida, saludo y pase de lista.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Retomar los autores.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>
                  <a:txBody>
                    <a:bodyPr/>
                    <a:p>
                      <a:pPr/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3 Tabla"/>
          <p:cNvGraphicFramePr>
            <a:graphicFrameLocks noGrp="1"/>
          </p:cNvGraphicFramePr>
          <p:nvPr/>
        </p:nvGraphicFramePr>
        <p:xfrm>
          <a:off x="285720" y="0"/>
          <a:ext cx="8429685" cy="672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500198"/>
                <a:gridCol w="3671914"/>
                <a:gridCol w="1685937"/>
              </a:tblGrid>
              <a:tr h="3494614">
                <a:tc>
                  <a:txBody>
                    <a:bodyPr/>
                    <a:p>
                      <a:pPr algn="ctr"/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MIERCOLES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08 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b="0" dirty="0" sz="12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ARTES</a:t>
                      </a:r>
                      <a:endParaRPr b="0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Bienvenida y pase de lista , 2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niños pasan a escribir a cantidad de niñas y niños que asistieron el día de hoy. </a:t>
                      </a:r>
                    </a:p>
                    <a:p>
                      <a:pPr algn="ctr"/>
                      <a:r>
                        <a:rPr baseline="0" b="1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/>
                      <a:r>
                        <a:rPr baseline="0" b="1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baseline="0" b="0" dirty="0" sz="12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0926">
                <a:tc>
                  <a:txBody>
                    <a:bodyPr/>
                    <a:p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JUEVES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09 MARZO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lang="es-MX" smtClean="0">
                          <a:latin typeface="Arial" pitchFamily="34" charset="0"/>
                          <a:cs typeface="Arial" pitchFamily="34" charset="0"/>
                        </a:rPr>
                        <a:t>ARTES</a:t>
                      </a:r>
                      <a:endParaRPr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Reproduce esculturas y pinturas que haya observado</a:t>
                      </a:r>
                    </a:p>
                    <a:p>
                      <a:pPr algn="ctr"/>
                      <a:endParaRPr dirty="0" sz="16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="0" dirty="0" sz="1200" lang="es-MX" smtClean="0">
                          <a:latin typeface="Arial" pitchFamily="34" charset="0"/>
                          <a:cs typeface="Arial" pitchFamily="34" charset="0"/>
                        </a:rPr>
                        <a:t>Bienvenida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 y pase de lista, conteo en voz alta.</a:t>
                      </a:r>
                    </a:p>
                    <a:p>
                      <a:pPr algn="ctr"/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3878">
                <a:tc>
                  <a:txBody>
                    <a:bodyPr/>
                    <a:p>
                      <a:r>
                        <a:rPr dirty="0" sz="1050" lang="es-MX" smtClean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baseline="0" dirty="0" sz="1050" lang="es-MX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dirty="0" sz="1050" lang="es-MX" smtClean="0">
                          <a:latin typeface="Arial" pitchFamily="34" charset="0"/>
                          <a:cs typeface="Arial" pitchFamily="34" charset="0"/>
                        </a:rPr>
                        <a:t>10 MARZO</a:t>
                      </a:r>
                      <a:endParaRPr dirty="0" sz="105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p>
                      <a:pPr algn="ctr"/>
                      <a:endParaRPr dirty="0" lang="es-MX" smtClean="0"/>
                    </a:p>
                    <a:p>
                      <a:pPr algn="ctr"/>
                      <a:endParaRPr b="1" dirty="0" sz="24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pPr algn="ctr"/>
                      <a:endParaRPr dirty="0" sz="160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pPr algn="ctr"/>
                      <a:endParaRPr b="0"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3 Tabla"/>
          <p:cNvGraphicFramePr>
            <a:graphicFrameLocks noGrp="1"/>
          </p:cNvGraphicFramePr>
          <p:nvPr/>
        </p:nvGraphicFramePr>
        <p:xfrm>
          <a:off x="285720" y="428604"/>
          <a:ext cx="864399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370840"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ADECUACIONES CURRICULARES</a:t>
                      </a:r>
                    </a:p>
                    <a:p>
                      <a:pPr algn="ctr"/>
                      <a:endParaRPr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-Acomodar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los alumnos según características y necesidades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-Actividades matemáticas bajar el nivel al alumno Jesús Leonel</a:t>
                      </a:r>
                      <a:endParaRPr b="0" dirty="0" sz="16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r>
                        <a:rPr baseline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PERMANENTES</a:t>
                      </a:r>
                    </a:p>
                    <a:p>
                      <a:pPr algn="ctr"/>
                      <a:endParaRPr baseline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-Repaso 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abecedario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-Ensayo Carnaval</a:t>
                      </a:r>
                      <a:endParaRPr baseline="0"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-Uso del cuadernillo por parte de la educadora titular 1 vez a la semana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-Canciones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-Pausas 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07" name="2 Tabla"/>
          <p:cNvGraphicFramePr>
            <a:graphicFrameLocks noGrp="1"/>
          </p:cNvGraphicFramePr>
          <p:nvPr/>
        </p:nvGraphicFramePr>
        <p:xfrm>
          <a:off x="285720" y="2285992"/>
          <a:ext cx="864399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998"/>
              </a:tblGrid>
              <a:tr h="370840">
                <a:tc>
                  <a:txBody>
                    <a:bodyPr/>
                    <a:p>
                      <a:r>
                        <a:rPr b="1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OBSERVACIONES:</a:t>
                      </a: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8" name="3 Tabla"/>
          <p:cNvGraphicFramePr>
            <a:graphicFrameLocks noGrp="1"/>
          </p:cNvGraphicFramePr>
          <p:nvPr/>
        </p:nvGraphicFramePr>
        <p:xfrm>
          <a:off x="0" y="1"/>
          <a:ext cx="9144000" cy="6576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160"/>
                <a:gridCol w="1529384"/>
                <a:gridCol w="1452915"/>
                <a:gridCol w="123001"/>
                <a:gridCol w="3685057"/>
                <a:gridCol w="1512483"/>
              </a:tblGrid>
              <a:tr h="479779"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FECHA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CAMPO/ÁREA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APRENDIZAJE ESPERADO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algn="ctr"/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MATERIALES A UTILIZAR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890">
                <a:tc gridSpan="6">
                  <a:txBody>
                    <a:bodyPr/>
                    <a:p>
                      <a:pPr algn="ctr"/>
                      <a:r>
                        <a:rPr b="1" dirty="0" sz="2000" lang="es-MX" smtClean="0">
                          <a:latin typeface="Arial" pitchFamily="34" charset="0"/>
                          <a:cs typeface="Arial" pitchFamily="34" charset="0"/>
                        </a:rPr>
                        <a:t>SEMANA DEL </a:t>
                      </a:r>
                      <a:r>
                        <a:rPr b="1" dirty="0" sz="2000" lang="es-MX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 MARZO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AL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MARZO 2023</a:t>
                      </a:r>
                      <a:endParaRPr b="1" dirty="0" sz="20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676"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LUNES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lang="es-MX" smtClean="0">
                          <a:latin typeface="Arial" pitchFamily="34" charset="0"/>
                          <a:cs typeface="Arial" pitchFamily="34" charset="0"/>
                        </a:rPr>
                        <a:t>EXPLORACIÓN</a:t>
                      </a:r>
                      <a:r>
                        <a:rPr baseline="0" dirty="0" lang="es-MX" smtClean="0">
                          <a:latin typeface="Arial" pitchFamily="34" charset="0"/>
                          <a:cs typeface="Arial" pitchFamily="34" charset="0"/>
                        </a:rPr>
                        <a:t> Y COMPRENSIÓN DEL MUNDO NATURAL Y SOCIAL</a:t>
                      </a:r>
                      <a:endParaRPr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="0" dirty="0" sz="1200" lang="es-MX" smtClean="0">
                          <a:latin typeface="Arial" pitchFamily="34" charset="0"/>
                          <a:cs typeface="Arial" pitchFamily="34" charset="0"/>
                        </a:rPr>
                        <a:t>Bienvenida,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 saludo con canción</a:t>
                      </a:r>
                      <a:r>
                        <a:rPr b="0" dirty="0" sz="1200" lang="es-MX" smtClean="0">
                          <a:latin typeface="Arial" pitchFamily="34" charset="0"/>
                          <a:cs typeface="Arial" pitchFamily="34" charset="0"/>
                        </a:rPr>
                        <a:t> y pase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 de lista mencionándolos y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diciendo en voz alta “presente”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Obs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vide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del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  <a:endParaRPr baseline="0" b="1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Retomar ideas previas sobre si conocen que es un carnaval, donde se hacen, vestuarios, etc.</a:t>
                      </a:r>
                    </a:p>
                    <a:p>
                      <a:pPr algn="ctr"/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altLang="en-US" lang="zh-CN"/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Realizan un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altLang="en-US" lang="zh-CN"/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Realizan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Mencionan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que fue lo que les gusto y que no, que se aprendió el día de hoy.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*Hojas de maquina</a:t>
                      </a: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dirty="0" sz="1200" lang="es-MX" err="1" smtClean="0">
                          <a:latin typeface="Arial" pitchFamily="34" charset="0"/>
                          <a:cs typeface="Arial" pitchFamily="34" charset="0"/>
                        </a:rPr>
                        <a:t>Lapiz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*Crayolas</a:t>
                      </a: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*Video del carnaval</a:t>
                      </a: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*Antifaz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en cartulina</a:t>
                      </a:r>
                    </a:p>
                    <a:p>
                      <a:pPr algn="ctr"/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*Material para decorar(</a:t>
                      </a:r>
                      <a:r>
                        <a:rPr baseline="0" dirty="0" sz="1200" lang="es-MX" err="1" smtClean="0">
                          <a:latin typeface="Arial" pitchFamily="34" charset="0"/>
                          <a:cs typeface="Arial" pitchFamily="34" charset="0"/>
                        </a:rPr>
                        <a:t>foamy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, diamantina, </a:t>
                      </a:r>
                      <a:r>
                        <a:rPr baseline="0" dirty="0" sz="1200" lang="es-MX" err="1" smtClean="0">
                          <a:latin typeface="Arial" pitchFamily="34" charset="0"/>
                          <a:cs typeface="Arial" pitchFamily="34" charset="0"/>
                        </a:rPr>
                        <a:t>etc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ctr"/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*Pegamento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8612">
                <a:tc>
                  <a:txBody>
                    <a:bodyPr/>
                    <a:p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MARTES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MARZO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Bienvenida, saludo y pase de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lista.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Retomar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el tema del carnaval.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Construcción de 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baseline="0" b="0" dirty="0" sz="1200" lang="en-US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de material reciclado que traigan de casa.</a:t>
                      </a:r>
                      <a:endParaRPr altLang="en-US" lang="zh-CN"/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Juegan a encontrar la palabra correcta relacionada con el carnaval de manera grupal.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  <a:endParaRPr baseline="0" b="1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Mencionan que fue lo que les gusto y que no, que se aprendió el día de hoy.</a:t>
                      </a:r>
                    </a:p>
                    <a:p>
                      <a:pPr algn="ctr"/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>
                  <a:txBody>
                    <a:bodyPr/>
                    <a:p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*Material reciclado</a:t>
                      </a:r>
                    </a:p>
                    <a:p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*Tabloide con palabras e </a:t>
                      </a:r>
                      <a:r>
                        <a:rPr dirty="0" sz="1200" lang="es-MX" err="1" smtClean="0">
                          <a:latin typeface="Arial" pitchFamily="34" charset="0"/>
                          <a:cs typeface="Arial" pitchFamily="34" charset="0"/>
                        </a:rPr>
                        <a:t>imagenes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9" name="3 Tabla"/>
          <p:cNvGraphicFramePr>
            <a:graphicFrameLocks noGrp="1"/>
          </p:cNvGraphicFramePr>
          <p:nvPr/>
        </p:nvGraphicFramePr>
        <p:xfrm>
          <a:off x="285720" y="0"/>
          <a:ext cx="8429685" cy="6160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1000132"/>
                <a:gridCol w="1500198"/>
                <a:gridCol w="3671914"/>
                <a:gridCol w="1685937"/>
              </a:tblGrid>
              <a:tr h="3494614">
                <a:tc>
                  <a:txBody>
                    <a:bodyPr/>
                    <a:p>
                      <a:pPr algn="ctr"/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MIERCOLES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15 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b="0" dirty="0" sz="12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ARTES</a:t>
                      </a:r>
                      <a:endParaRPr b="0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Representa historias y personajes reales o imaginarios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con mímica, marionetas, en el juego simbólico, en dramatizaciones y con recursos de las artes visuales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Bienvenida y pase de lista , 2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niños pasan a escribir a cantidad de niñas y niños que asistieron el día de hoy. </a:t>
                      </a:r>
                    </a:p>
                    <a:p>
                      <a:pPr algn="ctr"/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Retomar el tema que se esta viendo.</a:t>
                      </a:r>
                      <a:endParaRPr baseline="0" b="0" dirty="0" sz="12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1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Realizan hoja de trabajo donde siguen la línea punteada para dibujar el payaso y posteriormente lo colorean</a:t>
                      </a:r>
                      <a:endParaRPr baseline="0" b="0" dirty="0" sz="12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1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  <a:endParaRPr baseline="0" b="1" dirty="0" sz="12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Jugar a ¿Quién soy? En donde en una caja se tienen distintos personajes de un carnaval y lo tendrán que representar a través de mímica.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Comentar 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que fue lo que les gusto y que no del día.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*Hoja de trabajo del payaso</a:t>
                      </a:r>
                    </a:p>
                    <a:p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*Crayolas</a:t>
                      </a:r>
                    </a:p>
                    <a:p>
                      <a:r>
                        <a:rPr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*Imágenes</a:t>
                      </a: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disfraces o personajes en tabloide</a:t>
                      </a:r>
                    </a:p>
                    <a:p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*Bolsa o caja para guardar las </a:t>
                      </a:r>
                      <a:r>
                        <a:rPr baseline="0" b="0" dirty="0" sz="1200" lang="es-MX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imagenes</a:t>
                      </a:r>
                      <a:endParaRPr b="0" dirty="0" sz="12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37348">
                <a:tc>
                  <a:txBody>
                    <a:bodyPr/>
                    <a:p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JUEVES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16 MARZO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p>
                      <a:pPr algn="ctr"/>
                      <a:endParaRPr b="1"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b="1"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1" dirty="0" lang="es-MX" smtClean="0">
                          <a:latin typeface="Arial" pitchFamily="34" charset="0"/>
                          <a:cs typeface="Arial" pitchFamily="34" charset="0"/>
                        </a:rPr>
                        <a:t>LIMPIEZA GENERAL DEL JARDÍN DE NIÑOS</a:t>
                      </a:r>
                      <a:endParaRPr b="1"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3878">
                <a:tc>
                  <a:txBody>
                    <a:bodyPr/>
                    <a:p>
                      <a:r>
                        <a:rPr dirty="0" sz="1050" lang="es-MX" smtClean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baseline="0" dirty="0" sz="1050" lang="es-MX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dirty="0" sz="1050" lang="es-MX" smtClean="0">
                          <a:latin typeface="Arial" pitchFamily="34" charset="0"/>
                          <a:cs typeface="Arial" pitchFamily="34" charset="0"/>
                        </a:rPr>
                        <a:t>17 MARZO</a:t>
                      </a:r>
                      <a:endParaRPr dirty="0" sz="105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p>
                      <a:pPr algn="ctr"/>
                      <a:endParaRPr dirty="0" lang="es-MX" smtClean="0"/>
                    </a:p>
                    <a:p>
                      <a:pPr algn="ctr"/>
                      <a:r>
                        <a:rPr b="1" dirty="0" sz="1800" lang="es-MX" smtClean="0">
                          <a:latin typeface="Arial" pitchFamily="34" charset="0"/>
                          <a:cs typeface="Arial" pitchFamily="34" charset="0"/>
                        </a:rPr>
                        <a:t>DESCARGA ADMINISTRATIVA</a:t>
                      </a:r>
                      <a:endParaRPr b="1" dirty="0" sz="18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pPr algn="ctr"/>
                      <a:endParaRPr dirty="0" sz="160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pPr algn="ctr"/>
                      <a:endParaRPr b="0"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0" name="3 Tabla"/>
          <p:cNvGraphicFramePr>
            <a:graphicFrameLocks noGrp="1"/>
          </p:cNvGraphicFramePr>
          <p:nvPr/>
        </p:nvGraphicFramePr>
        <p:xfrm>
          <a:off x="285720" y="428604"/>
          <a:ext cx="864399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370840"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ADECUACIONES CURRICULARES</a:t>
                      </a:r>
                    </a:p>
                    <a:p>
                      <a:pPr algn="ctr"/>
                      <a:endParaRPr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-Acomodar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los alumnos según características y necesidades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-Actividades matemáticas bajar el nivel al alumno Jesús Leonel</a:t>
                      </a:r>
                      <a:endParaRPr b="0" dirty="0" sz="16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r>
                        <a:rPr baseline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PERMANENTES</a:t>
                      </a:r>
                    </a:p>
                    <a:p>
                      <a:pPr algn="ctr"/>
                      <a:endParaRPr baseline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-Repaso 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abecedario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-Ensayo Carnaval</a:t>
                      </a:r>
                      <a:endParaRPr baseline="0"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-Uso del cuadernillo por parte de la educadora titular 1 vez a la semana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-Canciones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-Pausas activas</a:t>
                      </a:r>
                      <a:endParaRPr b="0" dirty="0" sz="16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1" name="2 Tabla"/>
          <p:cNvGraphicFramePr>
            <a:graphicFrameLocks noGrp="1"/>
          </p:cNvGraphicFramePr>
          <p:nvPr/>
        </p:nvGraphicFramePr>
        <p:xfrm>
          <a:off x="285720" y="2285992"/>
          <a:ext cx="864399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998"/>
              </a:tblGrid>
              <a:tr h="370840">
                <a:tc>
                  <a:txBody>
                    <a:bodyPr/>
                    <a:p>
                      <a:r>
                        <a:rPr b="1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OBSERVACIONES:</a:t>
                      </a: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2" name="3 Tabla"/>
          <p:cNvGraphicFramePr>
            <a:graphicFrameLocks noGrp="1"/>
          </p:cNvGraphicFramePr>
          <p:nvPr/>
        </p:nvGraphicFramePr>
        <p:xfrm>
          <a:off x="0" y="1"/>
          <a:ext cx="9144000" cy="494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160"/>
                <a:gridCol w="1529384"/>
                <a:gridCol w="1452915"/>
                <a:gridCol w="123001"/>
                <a:gridCol w="3685057"/>
                <a:gridCol w="1512483"/>
              </a:tblGrid>
              <a:tr h="479779"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FECHA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CAMPO/ÁREA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APRENDIZAJE ESPERADO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algn="ctr"/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MATERIALES A UTILIZAR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890">
                <a:tc gridSpan="6">
                  <a:txBody>
                    <a:bodyPr/>
                    <a:p>
                      <a:pPr algn="ctr"/>
                      <a:r>
                        <a:rPr b="1" dirty="0" sz="2000" lang="es-MX" smtClean="0">
                          <a:latin typeface="Arial" pitchFamily="34" charset="0"/>
                          <a:cs typeface="Arial" pitchFamily="34" charset="0"/>
                        </a:rPr>
                        <a:t>SEMANA DEL </a:t>
                      </a:r>
                      <a:r>
                        <a:rPr b="1" dirty="0" sz="2000" lang="es-MX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FEBRERO AL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24 </a:t>
                      </a:r>
                      <a:r>
                        <a:rPr baseline="0" b="1" dirty="0" sz="2000" lang="es-MX" smtClean="0">
                          <a:latin typeface="Arial" pitchFamily="34" charset="0"/>
                          <a:cs typeface="Arial" pitchFamily="34" charset="0"/>
                        </a:rPr>
                        <a:t>MARZO 2023</a:t>
                      </a:r>
                      <a:endParaRPr b="1" dirty="0" sz="20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4401">
                <a:tc>
                  <a:txBody>
                    <a:bodyPr/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LUNES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p>
                      <a:pPr algn="ctr"/>
                      <a:endParaRPr b="1"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1" dirty="0" lang="es-MX" smtClean="0">
                          <a:latin typeface="Arial" pitchFamily="34" charset="0"/>
                          <a:cs typeface="Arial" pitchFamily="34" charset="0"/>
                        </a:rPr>
                        <a:t>DÍA ASUETO. NATALICIO DE BENITO</a:t>
                      </a:r>
                      <a:r>
                        <a:rPr baseline="0" b="1" dirty="0" lang="es-MX" smtClean="0">
                          <a:latin typeface="Arial" pitchFamily="34" charset="0"/>
                          <a:cs typeface="Arial" pitchFamily="34" charset="0"/>
                        </a:rPr>
                        <a:t> JUÁREZ</a:t>
                      </a:r>
                      <a:endParaRPr b="1"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 hMerge="1">
                  <a:txBody>
                    <a:bodyPr/>
                    <a:p>
                      <a:endParaRPr dirty="0"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8612">
                <a:tc>
                  <a:txBody>
                    <a:bodyPr/>
                    <a:p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MARTES </a:t>
                      </a:r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baseline="0" dirty="0" sz="1200" lang="es-MX" smtClean="0">
                          <a:latin typeface="Arial" pitchFamily="34" charset="0"/>
                          <a:cs typeface="Arial" pitchFamily="34" charset="0"/>
                        </a:rPr>
                        <a:t> FMARZO</a:t>
                      </a:r>
                      <a:endParaRPr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lang="es-MX" smtClean="0">
                          <a:latin typeface="Arial" pitchFamily="34" charset="0"/>
                          <a:cs typeface="Arial" pitchFamily="34" charset="0"/>
                        </a:rPr>
                        <a:t>EXPLORACIÓN</a:t>
                      </a:r>
                      <a:r>
                        <a:rPr baseline="0" dirty="0" lang="es-MX" smtClean="0">
                          <a:latin typeface="Arial" pitchFamily="34" charset="0"/>
                          <a:cs typeface="Arial" pitchFamily="34" charset="0"/>
                        </a:rPr>
                        <a:t> Y COMPRENSIÓN DEL MUNDO NATURAL Y SOCIAL</a:t>
                      </a:r>
                      <a:endParaRPr dirty="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endParaRPr dirty="0" sz="16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dirty="0" sz="16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dirty="0" sz="1600" lang="es-MX" smtClean="0">
                          <a:latin typeface="Arial" pitchFamily="34" charset="0"/>
                          <a:cs typeface="Arial" pitchFamily="34" charset="0"/>
                        </a:rPr>
                        <a:t>Reconoce y valora costumbres y tradiciones que se manifiestan en los grupos sociales a los que pertenece</a:t>
                      </a:r>
                      <a:endParaRPr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="1" dirty="0" sz="1200" lang="es-MX" smtClean="0">
                          <a:latin typeface="Arial" pitchFamily="34" charset="0"/>
                          <a:cs typeface="Arial" pitchFamily="34" charset="0"/>
                        </a:rPr>
                        <a:t>INICIO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Bienvenida, saludo y pase de lista.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Retomar 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el tema del carnaval</a:t>
                      </a:r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DESARROLLO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Escuchan el cuento ”El disfraz de carnaval de los animales”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Colorean y pegan en una cartulina el rompecabezas de un payaso acomodándolo de la manera correcta.</a:t>
                      </a:r>
                    </a:p>
                    <a:p>
                      <a:pPr algn="ctr"/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1" dirty="0" sz="1200" lang="es-MX" smtClean="0">
                          <a:latin typeface="Arial" pitchFamily="34" charset="0"/>
                          <a:cs typeface="Arial" pitchFamily="34" charset="0"/>
                        </a:rPr>
                        <a:t>CIERRE</a:t>
                      </a: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Seguir con el juego ¿Quién soy? Para que la mayoría de los alumnos tenga participación.</a:t>
                      </a:r>
                    </a:p>
                    <a:p>
                      <a:pPr algn="ctr"/>
                      <a:r>
                        <a:rPr baseline="0" b="0" dirty="0" sz="12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Comentar que fue lo que les gusto y que no del día.</a:t>
                      </a:r>
                      <a:endParaRPr baseline="0" b="1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91440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Mencionan que fue lo que les gusto y que no, que se aprendió el día de hoy.</a:t>
                      </a:r>
                    </a:p>
                    <a:p>
                      <a:pPr algn="ctr"/>
                      <a:endParaRPr baseline="0" b="0" dirty="0" sz="1200" lang="es-MX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p>
                      <a:endParaRPr lang="es-MX"/>
                    </a:p>
                  </a:txBody>
                </a:tc>
                <a:tc>
                  <a:txBody>
                    <a:bodyPr/>
                    <a:p>
                      <a:r>
                        <a:rPr dirty="0" sz="1200" lang="es-MX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Cuento ”El disfraz de carnaval de los animales”</a:t>
                      </a:r>
                    </a:p>
                    <a:p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*Cartulina</a:t>
                      </a:r>
                    </a:p>
                    <a:p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*Rompecabezas en hoja</a:t>
                      </a:r>
                    </a:p>
                    <a:p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*Crayolas</a:t>
                      </a:r>
                    </a:p>
                    <a:p>
                      <a:r>
                        <a:rPr baseline="0" b="0" dirty="0" sz="1200" lang="es-MX" smtClean="0">
                          <a:latin typeface="Arial" pitchFamily="34" charset="0"/>
                          <a:cs typeface="Arial" pitchFamily="34" charset="0"/>
                        </a:rPr>
                        <a:t>*Personajes en tabloide</a:t>
                      </a:r>
                      <a:endParaRPr dirty="0" sz="12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13" name="2 Tabla"/>
          <p:cNvGraphicFramePr>
            <a:graphicFrameLocks noGrp="1"/>
          </p:cNvGraphicFramePr>
          <p:nvPr/>
        </p:nvGraphicFramePr>
        <p:xfrm>
          <a:off x="0" y="5029200"/>
          <a:ext cx="914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932"/>
                <a:gridCol w="8524068"/>
              </a:tblGrid>
              <a:tr h="480199">
                <a:tc>
                  <a:txBody>
                    <a:bodyPr/>
                    <a:p>
                      <a:pPr algn="ctr"/>
                      <a:r>
                        <a:rPr b="0" dirty="0" sz="105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MIERCOLES</a:t>
                      </a:r>
                      <a:r>
                        <a:rPr baseline="0" b="0" dirty="0" sz="105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22</a:t>
                      </a:r>
                    </a:p>
                    <a:p>
                      <a:pPr algn="ctr"/>
                      <a:r>
                        <a:rPr baseline="0" b="0" dirty="0" sz="105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MARZO</a:t>
                      </a:r>
                      <a:endParaRPr b="0" dirty="0" sz="105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dirty="0" sz="14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ENSAYO GENERAL.</a:t>
                      </a:r>
                      <a:r>
                        <a:rPr baseline="0" dirty="0" sz="14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CARNAVAL</a:t>
                      </a:r>
                      <a:endParaRPr dirty="0" sz="14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999">
                <a:tc>
                  <a:txBody>
                    <a:bodyPr/>
                    <a:p>
                      <a:r>
                        <a:rPr dirty="0" sz="1050" lang="es-MX" smtClean="0">
                          <a:latin typeface="Arial" pitchFamily="34" charset="0"/>
                          <a:cs typeface="Arial" pitchFamily="34" charset="0"/>
                        </a:rPr>
                        <a:t>JUEVES </a:t>
                      </a:r>
                      <a:r>
                        <a:rPr dirty="0" sz="1050" lang="es-MX" smtClean="0">
                          <a:latin typeface="Arial" pitchFamily="34" charset="0"/>
                          <a:cs typeface="Arial" pitchFamily="34" charset="0"/>
                        </a:rPr>
                        <a:t>23 MARZO</a:t>
                      </a:r>
                      <a:endParaRPr dirty="0" sz="105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b="1" dirty="0" sz="14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sz="1400" lang="es-MX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1" dirty="0" sz="1400" lang="es-MX" smtClean="0">
                          <a:latin typeface="Arial" pitchFamily="34" charset="0"/>
                          <a:cs typeface="Arial" pitchFamily="34" charset="0"/>
                        </a:rPr>
                        <a:t>EVENTO</a:t>
                      </a:r>
                      <a:r>
                        <a:rPr baseline="0" b="1" dirty="0" sz="1400" lang="es-MX" smtClean="0">
                          <a:latin typeface="Arial" pitchFamily="34" charset="0"/>
                          <a:cs typeface="Arial" pitchFamily="34" charset="0"/>
                        </a:rPr>
                        <a:t> DEL CARNAVAL. MAESTRA ROCÍO</a:t>
                      </a:r>
                      <a:endParaRPr b="1" dirty="0" sz="14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799">
                <a:tc>
                  <a:txBody>
                    <a:bodyPr/>
                    <a:p>
                      <a:r>
                        <a:rPr dirty="0" sz="900" lang="es-MX" smtClean="0"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r>
                        <a:rPr baseline="0" dirty="0" sz="900" lang="es-MX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baseline="0" dirty="0" sz="900" lang="es-MX" smtClean="0">
                          <a:latin typeface="Arial" pitchFamily="34" charset="0"/>
                          <a:cs typeface="Arial" pitchFamily="34" charset="0"/>
                        </a:rPr>
                        <a:t>24 MARZO</a:t>
                      </a:r>
                      <a:endParaRPr dirty="0" sz="9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endParaRPr dirty="0" sz="1400" lang="es-MX" smtClean="0"/>
                    </a:p>
                    <a:p>
                      <a:pPr algn="ctr"/>
                      <a:endParaRPr b="1" dirty="0" sz="1800" lang="es-MX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4" name="3 Tabla"/>
          <p:cNvGraphicFramePr>
            <a:graphicFrameLocks noGrp="1"/>
          </p:cNvGraphicFramePr>
          <p:nvPr/>
        </p:nvGraphicFramePr>
        <p:xfrm>
          <a:off x="285720" y="428604"/>
          <a:ext cx="864399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370840"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ADECUACIONES CURRICULARES</a:t>
                      </a:r>
                    </a:p>
                    <a:p>
                      <a:pPr algn="ctr"/>
                      <a:endParaRPr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-Acomodar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 los alumnos según características y necesidades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-Actividades matemáticas bajar el nivel al alumno Jesús Leonel</a:t>
                      </a:r>
                      <a:endParaRPr b="0" dirty="0" sz="16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</a:t>
                      </a:r>
                      <a:r>
                        <a:rPr baseline="0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PERMANENTES</a:t>
                      </a:r>
                    </a:p>
                    <a:p>
                      <a:pPr algn="ctr"/>
                      <a:endParaRPr baseline="0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-Repaso </a:t>
                      </a:r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abecedario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-Ensayo Carnaval</a:t>
                      </a:r>
                      <a:endParaRPr baseline="0" b="0" dirty="0" sz="160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-Uso del cuadernillo por parte de la educadora titular 1 vez a la semana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-Canciones</a:t>
                      </a:r>
                    </a:p>
                    <a:p>
                      <a:pPr algn="ctr"/>
                      <a:r>
                        <a:rPr baseline="0" b="0" dirty="0" sz="160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-Pausas activas</a:t>
                      </a:r>
                      <a:endParaRPr b="0" dirty="0" sz="160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5" name="2 Tabla"/>
          <p:cNvGraphicFramePr>
            <a:graphicFrameLocks noGrp="1"/>
          </p:cNvGraphicFramePr>
          <p:nvPr/>
        </p:nvGraphicFramePr>
        <p:xfrm>
          <a:off x="285720" y="2285992"/>
          <a:ext cx="864399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998"/>
              </a:tblGrid>
              <a:tr h="370840">
                <a:tc>
                  <a:txBody>
                    <a:bodyPr/>
                    <a:p>
                      <a:r>
                        <a:rPr b="1" dirty="0" lang="es-MX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OBSERVACIONES:</a:t>
                      </a: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b="1" dirty="0" lang="es-MX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Diapositiva 1</dc:title>
  <dc:creator>LENOVO</dc:creator>
  <cp:lastModifiedBy>LENOVO</cp:lastModifiedBy>
  <dcterms:created xsi:type="dcterms:W3CDTF">2023-02-13T05:36:14Z</dcterms:created>
  <dcterms:modified xsi:type="dcterms:W3CDTF">2023-03-01T17:54:37Z</dcterms:modified>
</cp:coreProperties>
</file>