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8" r:id="rId7"/>
    <p:sldId id="270" r:id="rId8"/>
    <p:sldId id="269" r:id="rId9"/>
    <p:sldId id="271" r:id="rId10"/>
    <p:sldId id="273" r:id="rId11"/>
    <p:sldId id="274" r:id="rId12"/>
    <p:sldId id="266" r:id="rId13"/>
    <p:sldId id="275" r:id="rId14"/>
    <p:sldId id="276" r:id="rId15"/>
    <p:sldId id="278" r:id="rId16"/>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07EC5F2B-65D6-469A-90FE-B1D4F663B6E8}" type="datetimeFigureOut">
              <a:rPr lang="es-MX" smtClean="0"/>
              <a:t>20/03/2023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260344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7EC5F2B-65D6-469A-90FE-B1D4F663B6E8}" type="datetimeFigureOut">
              <a:rPr lang="es-MX" smtClean="0"/>
              <a:t>20/03/2023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15063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7EC5F2B-65D6-469A-90FE-B1D4F663B6E8}" type="datetimeFigureOut">
              <a:rPr lang="es-MX" smtClean="0"/>
              <a:t>20/03/2023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5310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7EC5F2B-65D6-469A-90FE-B1D4F663B6E8}" type="datetimeFigureOut">
              <a:rPr lang="es-MX" smtClean="0"/>
              <a:t>20/03/2023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375304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7EC5F2B-65D6-469A-90FE-B1D4F663B6E8}" type="datetimeFigureOut">
              <a:rPr lang="es-MX" smtClean="0"/>
              <a:t>20/03/2023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91209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7EC5F2B-65D6-469A-90FE-B1D4F663B6E8}" type="datetimeFigureOut">
              <a:rPr lang="es-MX" smtClean="0"/>
              <a:t>20/03/2023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360959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7EC5F2B-65D6-469A-90FE-B1D4F663B6E8}" type="datetimeFigureOut">
              <a:rPr lang="es-MX" smtClean="0"/>
              <a:t>20/03/2023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162995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7EC5F2B-65D6-469A-90FE-B1D4F663B6E8}" type="datetimeFigureOut">
              <a:rPr lang="es-MX" smtClean="0"/>
              <a:t>20/03/2023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266602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EC5F2B-65D6-469A-90FE-B1D4F663B6E8}" type="datetimeFigureOut">
              <a:rPr lang="es-MX" smtClean="0"/>
              <a:t>20/03/2023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386244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7EC5F2B-65D6-469A-90FE-B1D4F663B6E8}" type="datetimeFigureOut">
              <a:rPr lang="es-MX" smtClean="0"/>
              <a:t>20/03/2023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318710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7EC5F2B-65D6-469A-90FE-B1D4F663B6E8}" type="datetimeFigureOut">
              <a:rPr lang="es-MX" smtClean="0"/>
              <a:t>20/03/2023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F32DB4E-06FF-43CE-9FF7-B3436469B0B0}" type="slidenum">
              <a:rPr lang="es-MX" smtClean="0"/>
              <a:t>‹Nº›</a:t>
            </a:fld>
            <a:endParaRPr lang="es-MX"/>
          </a:p>
        </p:txBody>
      </p:sp>
    </p:spTree>
    <p:extLst>
      <p:ext uri="{BB962C8B-B14F-4D97-AF65-F5344CB8AC3E}">
        <p14:creationId xmlns:p14="http://schemas.microsoft.com/office/powerpoint/2010/main" val="56203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C5F2B-65D6-469A-90FE-B1D4F663B6E8}" type="datetimeFigureOut">
              <a:rPr lang="es-MX" smtClean="0"/>
              <a:t>20/03/2023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2DB4E-06FF-43CE-9FF7-B3436469B0B0}" type="slidenum">
              <a:rPr lang="es-MX" smtClean="0"/>
              <a:t>‹Nº›</a:t>
            </a:fld>
            <a:endParaRPr lang="es-MX"/>
          </a:p>
        </p:txBody>
      </p:sp>
    </p:spTree>
    <p:extLst>
      <p:ext uri="{BB962C8B-B14F-4D97-AF65-F5344CB8AC3E}">
        <p14:creationId xmlns:p14="http://schemas.microsoft.com/office/powerpoint/2010/main" val="161315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bit.ly/3Fg5GR1" TargetMode="Externa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bit.ly/403hEVZ" TargetMode="Externa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bit.ly/3JzbyXW" TargetMode="Externa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20371" y="191069"/>
            <a:ext cx="7124131" cy="461665"/>
          </a:xfrm>
          <a:prstGeom prst="rect">
            <a:avLst/>
          </a:prstGeom>
          <a:noFill/>
        </p:spPr>
        <p:txBody>
          <a:bodyPr wrap="square" rtlCol="0">
            <a:spAutoFit/>
          </a:bodyPr>
          <a:lstStyle/>
          <a:p>
            <a:pPr algn="ctr"/>
            <a:r>
              <a:rPr lang="es-MX" sz="2400" b="1" dirty="0">
                <a:latin typeface="Arial" panose="020B0604020202020204" pitchFamily="34" charset="0"/>
                <a:cs typeface="Arial" panose="020B0604020202020204" pitchFamily="34" charset="0"/>
              </a:rPr>
              <a:t>Escuela Normal de Educación Preescolar </a:t>
            </a: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944451" y="800100"/>
            <a:ext cx="2166620" cy="1600200"/>
          </a:xfrm>
          <a:prstGeom prst="rect">
            <a:avLst/>
          </a:prstGeom>
          <a:noFill/>
        </p:spPr>
      </p:pic>
      <p:sp>
        <p:nvSpPr>
          <p:cNvPr id="6" name="Rectangle 8"/>
          <p:cNvSpPr>
            <a:spLocks noChangeArrowheads="1"/>
          </p:cNvSpPr>
          <p:nvPr/>
        </p:nvSpPr>
        <p:spPr bwMode="auto">
          <a:xfrm>
            <a:off x="416256" y="2425890"/>
            <a:ext cx="11223009"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Nombre del estudiante normalista: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María Guadalupe Morales Mendoza.</a:t>
            </a:r>
            <a:endParaRPr kumimoji="0" lang="es-MX" altLang="es-MX"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Grado: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4to</a:t>
            </a:r>
            <a:r>
              <a:rPr kumimoji="0" lang="es-MX" altLang="es-MX"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Sección:</a:t>
            </a:r>
            <a:r>
              <a:rPr kumimoji="0" lang="es-MX" altLang="es-MX"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“C”</a:t>
            </a:r>
            <a:r>
              <a:rPr kumimoji="0" lang="es-MX" altLang="es-MX"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Número de Lista: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17</a:t>
            </a:r>
            <a:endParaRPr kumimoji="0" lang="es-MX" altLang="es-MX"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Institución de Práctica: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Jardín de Niños “Juan Enrique Pestalozzi”</a:t>
            </a:r>
            <a:endParaRPr kumimoji="0" lang="es-MX" altLang="es-MX"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Clave:</a:t>
            </a:r>
            <a:r>
              <a:rPr kumimoji="0" lang="es-MX" altLang="es-MX"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Calibri" panose="020F0502020204030204" pitchFamily="34" charset="0"/>
              </a:rPr>
              <a:t>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05DJN0120O</a:t>
            </a:r>
            <a:r>
              <a:rPr kumimoji="0" lang="es-MX" altLang="es-MX"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Zona Escolar: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121</a:t>
            </a:r>
            <a:r>
              <a:rPr kumimoji="0" lang="es-MX" altLang="es-MX" sz="20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Grado en el que realiza su práctica: </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3ero “B”</a:t>
            </a:r>
            <a:endParaRPr kumimoji="0" lang="es-MX" altLang="es-MX" b="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Nombre del Profesor(a) Titular: </a:t>
            </a:r>
            <a:r>
              <a:rPr kumimoji="0" lang="es-MX" altLang="es-MX" sz="2000" b="0" i="0" u="sng" strike="noStrike" cap="none" normalizeH="0" baseline="0" dirty="0" err="1">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Zenia</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Esther </a:t>
            </a:r>
            <a:r>
              <a:rPr kumimoji="0" lang="es-MX" altLang="es-MX" sz="2000" b="0" i="0" u="sng" strike="noStrike" cap="none" normalizeH="0" baseline="0" dirty="0" err="1">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Zul</a:t>
            </a:r>
            <a:r>
              <a:rPr kumimoji="0" lang="es-MX" altLang="es-MX" sz="2000" b="0"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Varela</a:t>
            </a:r>
            <a:r>
              <a:rPr kumimoji="0" lang="es-MX" altLang="es-MX" sz="11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lvl="0" algn="ctr" eaLnBrk="0" fontAlgn="base" hangingPunct="0">
              <a:spcBef>
                <a:spcPct val="0"/>
              </a:spcBef>
              <a:spcAft>
                <a:spcPct val="0"/>
              </a:spcAft>
            </a:pPr>
            <a:r>
              <a:rPr lang="es-MX" altLang="es-MX" sz="2000" b="1" dirty="0">
                <a:latin typeface="Century Gothic" panose="020B0502020202020204" pitchFamily="34" charset="0"/>
                <a:ea typeface="Calibri" panose="020F0502020204030204" pitchFamily="34" charset="0"/>
                <a:cs typeface="Arial" panose="020B0604020202020204" pitchFamily="34" charset="0"/>
              </a:rPr>
              <a:t>Total de alumnos: </a:t>
            </a:r>
            <a:r>
              <a:rPr lang="es-MX" altLang="es-MX" sz="2000" dirty="0">
                <a:latin typeface="Century Gothic" panose="020B0502020202020204" pitchFamily="34" charset="0"/>
                <a:ea typeface="Calibri" panose="020F0502020204030204" pitchFamily="34" charset="0"/>
                <a:cs typeface="Arial" panose="020B0604020202020204" pitchFamily="34" charset="0"/>
              </a:rPr>
              <a:t>32   </a:t>
            </a:r>
            <a:r>
              <a:rPr lang="es-MX" altLang="es-MX" sz="2000" b="1" dirty="0">
                <a:latin typeface="Century Gothic" panose="020B0502020202020204" pitchFamily="34" charset="0"/>
                <a:ea typeface="Calibri" panose="020F0502020204030204" pitchFamily="34" charset="0"/>
                <a:cs typeface="Arial" panose="020B0604020202020204" pitchFamily="34" charset="0"/>
              </a:rPr>
              <a:t>Niños:</a:t>
            </a:r>
            <a:r>
              <a:rPr lang="es-MX" altLang="es-MX" sz="2000" dirty="0">
                <a:latin typeface="Century Gothic" panose="020B0502020202020204" pitchFamily="34" charset="0"/>
                <a:ea typeface="Calibri" panose="020F0502020204030204" pitchFamily="34" charset="0"/>
                <a:cs typeface="Arial" panose="020B0604020202020204" pitchFamily="34" charset="0"/>
              </a:rPr>
              <a:t> 15   </a:t>
            </a:r>
            <a:r>
              <a:rPr lang="es-MX" altLang="es-MX" sz="2000" b="1" dirty="0">
                <a:latin typeface="Century Gothic" panose="020B0502020202020204" pitchFamily="34" charset="0"/>
                <a:ea typeface="Calibri" panose="020F0502020204030204" pitchFamily="34" charset="0"/>
                <a:cs typeface="Arial" panose="020B0604020202020204" pitchFamily="34" charset="0"/>
              </a:rPr>
              <a:t>Niñas:  </a:t>
            </a:r>
            <a:r>
              <a:rPr lang="es-MX" altLang="es-MX" sz="2000" dirty="0">
                <a:latin typeface="Century Gothic" panose="020B0502020202020204" pitchFamily="34" charset="0"/>
                <a:ea typeface="Calibri" panose="020F0502020204030204" pitchFamily="34" charset="0"/>
                <a:cs typeface="Arial" panose="020B0604020202020204" pitchFamily="34" charset="0"/>
              </a:rPr>
              <a:t>17</a:t>
            </a:r>
          </a:p>
          <a:p>
            <a:pPr lvl="0" algn="ctr" eaLnBrk="0" fontAlgn="base" hangingPunct="0">
              <a:spcBef>
                <a:spcPct val="0"/>
              </a:spcBef>
              <a:spcAft>
                <a:spcPct val="0"/>
              </a:spcAft>
            </a:pPr>
            <a:r>
              <a:rPr lang="es-MX" altLang="es-MX" sz="2000" b="1" dirty="0">
                <a:latin typeface="Century Gothic" panose="020B0502020202020204" pitchFamily="34" charset="0"/>
                <a:ea typeface="Calibri" panose="020F0502020204030204" pitchFamily="34" charset="0"/>
                <a:cs typeface="Arial" panose="020B0604020202020204" pitchFamily="34" charset="0"/>
              </a:rPr>
              <a:t>Periodo de Práctica: </a:t>
            </a:r>
            <a:r>
              <a:rPr lang="es-MX" altLang="es-MX" sz="2000" dirty="0">
                <a:latin typeface="Century Gothic" panose="020B0502020202020204" pitchFamily="34" charset="0"/>
                <a:ea typeface="Calibri" panose="020F0502020204030204" pitchFamily="34" charset="0"/>
                <a:cs typeface="Arial" panose="020B0604020202020204" pitchFamily="34" charset="0"/>
              </a:rPr>
              <a:t>14 al 23 de Marzo 2023</a:t>
            </a:r>
            <a:endParaRPr kumimoji="0" lang="es-MX" altLang="es-MX" sz="11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1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spcBef>
                <a:spcPct val="0"/>
              </a:spcBef>
              <a:spcAft>
                <a:spcPct val="0"/>
              </a:spcAft>
            </a:pPr>
            <a:r>
              <a:rPr lang="es-MX" altLang="es-MX" sz="2000" b="1" dirty="0">
                <a:latin typeface="Century Gothic" panose="020B0502020202020204" pitchFamily="34" charset="0"/>
                <a:ea typeface="Calibri" panose="020F0502020204030204" pitchFamily="34" charset="0"/>
                <a:cs typeface="Arial" panose="020B0604020202020204" pitchFamily="34" charset="0"/>
              </a:rPr>
              <a:t>Modalidad:</a:t>
            </a:r>
            <a:r>
              <a:rPr lang="es-MX" altLang="es-MX" sz="2000" dirty="0">
                <a:latin typeface="Century Gothic" panose="020B0502020202020204" pitchFamily="34" charset="0"/>
                <a:ea typeface="Calibri" panose="020F0502020204030204" pitchFamily="34" charset="0"/>
                <a:cs typeface="Arial" panose="020B0604020202020204" pitchFamily="34" charset="0"/>
              </a:rPr>
              <a:t> Presencial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7" name="Imagen 6" descr="https://i.pinimg.com/564x/de/7d/ec/de7dece2d76f2a6bb71677fc9fdc2b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02" y="4007092"/>
            <a:ext cx="2237348" cy="2832488"/>
          </a:xfrm>
          <a:prstGeom prst="rect">
            <a:avLst/>
          </a:prstGeom>
          <a:noFill/>
          <a:ln>
            <a:noFill/>
          </a:ln>
        </p:spPr>
      </p:pic>
      <p:pic>
        <p:nvPicPr>
          <p:cNvPr id="8" name="Imagen 7" descr="https://i.pinimg.com/564x/09/7c/20/097c208a7b6025ad8521e5b8c4baf050.jpg"/>
          <p:cNvPicPr/>
          <p:nvPr/>
        </p:nvPicPr>
        <p:blipFill>
          <a:blip r:embed="rId4" cstate="print">
            <a:extLst>
              <a:ext uri="{BEBA8EAE-BF5A-486C-A8C5-ECC9F3942E4B}">
                <a14:imgProps xmlns:a14="http://schemas.microsoft.com/office/drawing/2010/main">
                  <a14:imgLayer r:embed="rId5">
                    <a14:imgEffect>
                      <a14:backgroundRemoval t="0" b="99271" l="0" r="97390"/>
                    </a14:imgEffect>
                  </a14:imgLayer>
                </a14:imgProps>
              </a:ext>
              <a:ext uri="{28A0092B-C50C-407E-A947-70E740481C1C}">
                <a14:useLocalDpi xmlns:a14="http://schemas.microsoft.com/office/drawing/2010/main" val="0"/>
              </a:ext>
            </a:extLst>
          </a:blip>
          <a:srcRect/>
          <a:stretch>
            <a:fillRect/>
          </a:stretch>
        </p:blipFill>
        <p:spPr bwMode="auto">
          <a:xfrm>
            <a:off x="10094846" y="3872981"/>
            <a:ext cx="1905198" cy="2966599"/>
          </a:xfrm>
          <a:prstGeom prst="rect">
            <a:avLst/>
          </a:prstGeom>
          <a:noFill/>
          <a:ln>
            <a:noFill/>
          </a:ln>
        </p:spPr>
      </p:pic>
      <p:pic>
        <p:nvPicPr>
          <p:cNvPr id="9" name="Imagen 8"/>
          <p:cNvPicPr>
            <a:picLocks noChangeAspect="1"/>
          </p:cNvPicPr>
          <p:nvPr/>
        </p:nvPicPr>
        <p:blipFill>
          <a:blip r:embed="rId6">
            <a:extLst>
              <a:ext uri="{BEBA8EAE-BF5A-486C-A8C5-ECC9F3942E4B}">
                <a14:imgProps xmlns:a14="http://schemas.microsoft.com/office/drawing/2010/main">
                  <a14:imgLayer r:embed="rId7">
                    <a14:imgEffect>
                      <a14:backgroundRemoval t="9596" b="89899" l="3020" r="97158">
                        <a14:foregroundMark x1="20249" y1="45202" x2="25222" y2="61869"/>
                        <a14:foregroundMark x1="10302" y1="77020" x2="26998" y2="81313"/>
                        <a14:foregroundMark x1="43517" y1="40404" x2="53819" y2="67172"/>
                      </a14:backgroundRemoval>
                    </a14:imgEffect>
                  </a14:imgLayer>
                </a14:imgProps>
              </a:ext>
            </a:extLst>
          </a:blip>
          <a:stretch>
            <a:fillRect/>
          </a:stretch>
        </p:blipFill>
        <p:spPr>
          <a:xfrm>
            <a:off x="2548277" y="4367285"/>
            <a:ext cx="7441242" cy="2601122"/>
          </a:xfrm>
          <a:prstGeom prst="rect">
            <a:avLst/>
          </a:prstGeom>
        </p:spPr>
      </p:pic>
    </p:spTree>
    <p:extLst>
      <p:ext uri="{BB962C8B-B14F-4D97-AF65-F5344CB8AC3E}">
        <p14:creationId xmlns:p14="http://schemas.microsoft.com/office/powerpoint/2010/main" val="190696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Recordar lo que estuvimos viendo el día de ayer</a:t>
            </a:r>
          </a:p>
          <a:p>
            <a:r>
              <a:rPr lang="es-MX" sz="2000" dirty="0">
                <a:solidFill>
                  <a:schemeClr val="tx1"/>
                </a:solidFill>
                <a:latin typeface="Century Gothic" panose="020B0502020202020204" pitchFamily="34" charset="0"/>
              </a:rPr>
              <a:t>Escucha con atención una breve historia sobre los cuidados que necesitan las plantas, responde a las siguientes preguntas ¿Que harías para poder recuperar a esa plantita?</a:t>
            </a:r>
          </a:p>
          <a:p>
            <a:pPr fontAlgn="base"/>
            <a:r>
              <a:rPr lang="es-MX" sz="2000" dirty="0">
                <a:solidFill>
                  <a:schemeClr val="tx1"/>
                </a:solidFill>
                <a:latin typeface="Century Gothic" panose="020B0502020202020204" pitchFamily="34" charset="0"/>
              </a:rPr>
              <a:t>¿Cuáles son los cuidados que debemos tener con las plantas? ¿Qué necesitan las plantas para poder crecer?</a:t>
            </a:r>
          </a:p>
          <a:p>
            <a:pPr marL="342900" indent="-342900">
              <a:buFont typeface="Wingdings" panose="05000000000000000000" pitchFamily="2" charset="2"/>
              <a:buChar char="Ø"/>
            </a:pPr>
            <a:r>
              <a:rPr lang="es-MX" sz="2000" dirty="0">
                <a:solidFill>
                  <a:schemeClr val="tx1"/>
                </a:solidFill>
                <a:latin typeface="Century Gothic" panose="020B0502020202020204" pitchFamily="34" charset="0"/>
              </a:rPr>
              <a:t>Observa el siguiente video Sésamo: Elmo y </a:t>
            </a:r>
            <a:r>
              <a:rPr lang="es-MX" sz="2000" dirty="0" err="1">
                <a:solidFill>
                  <a:schemeClr val="tx1"/>
                </a:solidFill>
                <a:latin typeface="Century Gothic" panose="020B0502020202020204" pitchFamily="34" charset="0"/>
              </a:rPr>
              <a:t>Abby</a:t>
            </a:r>
            <a:r>
              <a:rPr lang="es-MX" sz="2000" dirty="0">
                <a:solidFill>
                  <a:schemeClr val="tx1"/>
                </a:solidFill>
                <a:latin typeface="Century Gothic" panose="020B0502020202020204" pitchFamily="34" charset="0"/>
              </a:rPr>
              <a:t> riegan una planta  </a:t>
            </a:r>
            <a:r>
              <a:rPr lang="es-MX" sz="2000" dirty="0">
                <a:solidFill>
                  <a:schemeClr val="tx1"/>
                </a:solidFill>
                <a:latin typeface="Century Gothic" panose="020B0502020202020204" pitchFamily="34" charset="0"/>
                <a:hlinkClick r:id="rId2"/>
              </a:rPr>
              <a:t>https://bit.ly/3Fg5GR1</a:t>
            </a:r>
            <a:endParaRPr lang="es-MX" sz="2000" dirty="0">
              <a:solidFill>
                <a:schemeClr val="tx1"/>
              </a:solidFill>
              <a:latin typeface="Century Gothic" panose="020B0502020202020204" pitchFamily="34" charset="0"/>
            </a:endParaRPr>
          </a:p>
          <a:p>
            <a:pPr marL="342900" indent="-342900">
              <a:buFont typeface="Wingdings" panose="05000000000000000000" pitchFamily="2" charset="2"/>
              <a:buChar char="Ø"/>
            </a:pPr>
            <a:r>
              <a:rPr lang="es-MX" sz="2000" dirty="0">
                <a:solidFill>
                  <a:schemeClr val="tx1"/>
                </a:solidFill>
                <a:latin typeface="Century Gothic" panose="020B0502020202020204" pitchFamily="34" charset="0"/>
              </a:rPr>
              <a:t>Observa los dibujos del aire, tierra, agua y sol se menciona que estas son las principales cosas que necesitan las plantas para poder vivir. </a:t>
            </a:r>
          </a:p>
          <a:p>
            <a:pPr marL="342900" indent="-342900">
              <a:buFont typeface="Wingdings" panose="05000000000000000000" pitchFamily="2" charset="2"/>
              <a:buChar char="Ø"/>
            </a:pPr>
            <a:r>
              <a:rPr lang="es-MX" sz="2000" dirty="0">
                <a:solidFill>
                  <a:schemeClr val="tx1"/>
                </a:solidFill>
                <a:latin typeface="Century Gothic" panose="020B0502020202020204" pitchFamily="34" charset="0"/>
              </a:rPr>
              <a:t>Educación Física </a:t>
            </a:r>
          </a:p>
          <a:p>
            <a:pPr marL="342900" indent="-342900">
              <a:buFont typeface="Wingdings" panose="05000000000000000000" pitchFamily="2" charset="2"/>
              <a:buChar char="Ø"/>
            </a:pPr>
            <a:r>
              <a:rPr lang="es-MX" sz="2000" dirty="0">
                <a:solidFill>
                  <a:schemeClr val="tx1"/>
                </a:solidFill>
                <a:latin typeface="Century Gothic" panose="020B0502020202020204" pitchFamily="34" charset="0"/>
              </a:rPr>
              <a:t>Ensayo festival de la primavera </a:t>
            </a:r>
          </a:p>
          <a:p>
            <a:pPr marL="342900" indent="-342900">
              <a:buFont typeface="Wingdings" panose="05000000000000000000" pitchFamily="2" charset="2"/>
              <a:buChar char="Ø"/>
            </a:pPr>
            <a:r>
              <a:rPr lang="es-MX" sz="2000" dirty="0">
                <a:solidFill>
                  <a:schemeClr val="tx1"/>
                </a:solidFill>
                <a:latin typeface="Century Gothic" panose="020B0502020202020204" pitchFamily="34" charset="0"/>
              </a:rPr>
              <a:t>Elabora una planta con lo que necesita para poder crecer.</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 plenaria comenta con sus compañeros que fue lo que realizo durante el día y contesta ¿Cual de las actividades fue la que le gusto mas y porque?</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342900" indent="-342900">
              <a:buFont typeface="Wingdings" panose="05000000000000000000" pitchFamily="2" charset="2"/>
              <a:buChar char="Ø"/>
            </a:pPr>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br>
              <a:rPr lang="es-MX" sz="2000" dirty="0">
                <a:solidFill>
                  <a:schemeClr val="tx1"/>
                </a:solidFill>
                <a:latin typeface="Century Gothic" panose="020B0502020202020204" pitchFamily="34" charset="0"/>
              </a:rPr>
            </a:br>
            <a:r>
              <a:rPr lang="es-MX" sz="2000" dirty="0">
                <a:solidFill>
                  <a:schemeClr val="tx1"/>
                </a:solidFill>
                <a:latin typeface="Century Gothic" panose="020B0502020202020204" pitchFamily="34" charset="0"/>
              </a:rPr>
              <a:t>  </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Miércoles 22  de Marzo 2023</a:t>
            </a:r>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5">
            <a:extLst>
              <a:ext uri="{BEBA8EAE-BF5A-486C-A8C5-ECC9F3942E4B}">
                <a14:imgProps xmlns:a14="http://schemas.microsoft.com/office/drawing/2010/main">
                  <a14:imgLayer r:embed="rId6">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9"/>
          <a:stretch>
            <a:fillRect/>
          </a:stretch>
        </p:blipFill>
        <p:spPr>
          <a:xfrm>
            <a:off x="0" y="6237507"/>
            <a:ext cx="4262514" cy="620493"/>
          </a:xfrm>
          <a:prstGeom prst="rect">
            <a:avLst/>
          </a:prstGeom>
        </p:spPr>
      </p:pic>
    </p:spTree>
    <p:extLst>
      <p:ext uri="{BB962C8B-B14F-4D97-AF65-F5344CB8AC3E}">
        <p14:creationId xmlns:p14="http://schemas.microsoft.com/office/powerpoint/2010/main" val="66663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Elabora una pintura de la primavera en su cuaderno de artes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Realiza hoja de trabajo contando las flores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Observa el video LA MARIPOSA Y SU CICLO DE VIDA </a:t>
            </a:r>
            <a:r>
              <a:rPr lang="es-MX" sz="2000" dirty="0">
                <a:solidFill>
                  <a:schemeClr val="tx1"/>
                </a:solidFill>
                <a:latin typeface="Century Gothic" panose="020B0502020202020204" pitchFamily="34" charset="0"/>
                <a:hlinkClick r:id="rId2"/>
              </a:rPr>
              <a:t>https://bit.ly/403hEVZ</a:t>
            </a: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Ensayo festival de la primavera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Realiza su hoja de trabajo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 plenaria comenta con sus compañeros que fue lo que realizo durante el día y contesta ¿Cual de las actividades fue la que le gusto mas y porque?</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pPr marL="342900" indent="-342900">
              <a:buFont typeface="Wingdings" panose="05000000000000000000" pitchFamily="2" charset="2"/>
              <a:buChar char="Ø"/>
            </a:pPr>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br>
              <a:rPr lang="es-MX" sz="2000" dirty="0">
                <a:solidFill>
                  <a:schemeClr val="tx1"/>
                </a:solidFill>
                <a:latin typeface="Century Gothic" panose="020B0502020202020204" pitchFamily="34" charset="0"/>
              </a:rPr>
            </a:br>
            <a:r>
              <a:rPr lang="es-MX" sz="2000" dirty="0">
                <a:solidFill>
                  <a:schemeClr val="tx1"/>
                </a:solidFill>
                <a:latin typeface="Century Gothic" panose="020B0502020202020204" pitchFamily="34" charset="0"/>
              </a:rPr>
              <a:t>  </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Jueves 23 de Marzo 2023</a:t>
            </a:r>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5">
            <a:extLst>
              <a:ext uri="{BEBA8EAE-BF5A-486C-A8C5-ECC9F3942E4B}">
                <a14:imgProps xmlns:a14="http://schemas.microsoft.com/office/drawing/2010/main">
                  <a14:imgLayer r:embed="rId6">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9"/>
          <a:stretch>
            <a:fillRect/>
          </a:stretch>
        </p:blipFill>
        <p:spPr>
          <a:xfrm>
            <a:off x="0" y="6237507"/>
            <a:ext cx="4262514" cy="620493"/>
          </a:xfrm>
          <a:prstGeom prst="rect">
            <a:avLst/>
          </a:prstGeom>
        </p:spPr>
      </p:pic>
    </p:spTree>
    <p:extLst>
      <p:ext uri="{BB962C8B-B14F-4D97-AF65-F5344CB8AC3E}">
        <p14:creationId xmlns:p14="http://schemas.microsoft.com/office/powerpoint/2010/main" val="209026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50768807"/>
              </p:ext>
            </p:extLst>
          </p:nvPr>
        </p:nvGraphicFramePr>
        <p:xfrm>
          <a:off x="232012" y="122830"/>
          <a:ext cx="11791667" cy="6490062"/>
        </p:xfrm>
        <a:graphic>
          <a:graphicData uri="http://schemas.openxmlformats.org/drawingml/2006/table">
            <a:tbl>
              <a:tblPr firstRow="1" firstCol="1" bandRow="1">
                <a:tableStyleId>{2D5ABB26-0587-4C30-8999-92F81FD0307C}</a:tableStyleId>
              </a:tblPr>
              <a:tblGrid>
                <a:gridCol w="4106229">
                  <a:extLst>
                    <a:ext uri="{9D8B030D-6E8A-4147-A177-3AD203B41FA5}">
                      <a16:colId xmlns:a16="http://schemas.microsoft.com/office/drawing/2014/main" val="3442876555"/>
                    </a:ext>
                  </a:extLst>
                </a:gridCol>
                <a:gridCol w="1705488">
                  <a:extLst>
                    <a:ext uri="{9D8B030D-6E8A-4147-A177-3AD203B41FA5}">
                      <a16:colId xmlns:a16="http://schemas.microsoft.com/office/drawing/2014/main" val="853915563"/>
                    </a:ext>
                  </a:extLst>
                </a:gridCol>
                <a:gridCol w="1988692">
                  <a:extLst>
                    <a:ext uri="{9D8B030D-6E8A-4147-A177-3AD203B41FA5}">
                      <a16:colId xmlns:a16="http://schemas.microsoft.com/office/drawing/2014/main" val="3364677452"/>
                    </a:ext>
                  </a:extLst>
                </a:gridCol>
                <a:gridCol w="3991258">
                  <a:extLst>
                    <a:ext uri="{9D8B030D-6E8A-4147-A177-3AD203B41FA5}">
                      <a16:colId xmlns:a16="http://schemas.microsoft.com/office/drawing/2014/main" val="3733691562"/>
                    </a:ext>
                  </a:extLst>
                </a:gridCol>
              </a:tblGrid>
              <a:tr h="928315">
                <a:tc gridSpan="4">
                  <a:txBody>
                    <a:bodyPr/>
                    <a:lstStyle/>
                    <a:p>
                      <a:pPr marR="22225" algn="ctr">
                        <a:lnSpc>
                          <a:spcPct val="107000"/>
                        </a:lnSpc>
                        <a:spcAft>
                          <a:spcPts val="0"/>
                        </a:spcAft>
                      </a:pPr>
                      <a:r>
                        <a:rPr lang="es-MX" sz="2400" b="1" dirty="0">
                          <a:effectLst/>
                          <a:latin typeface="Century Gothic" panose="020B0502020202020204" pitchFamily="34" charset="0"/>
                        </a:rPr>
                        <a:t>Rubrica de evaluación del 13 al 23 de Marzo 2023</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01614180"/>
                  </a:ext>
                </a:extLst>
              </a:tr>
              <a:tr h="750454">
                <a:tc>
                  <a:txBody>
                    <a:bodyPr/>
                    <a:lstStyle/>
                    <a:p>
                      <a:pPr marR="20955" algn="ctr">
                        <a:lnSpc>
                          <a:spcPct val="107000"/>
                        </a:lnSpc>
                        <a:spcAft>
                          <a:spcPts val="0"/>
                        </a:spcAft>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Campo</a:t>
                      </a:r>
                      <a:r>
                        <a:rPr lang="es-MX" sz="1800" baseline="0" dirty="0">
                          <a:effectLst/>
                          <a:latin typeface="Century Gothic" panose="020B0502020202020204" pitchFamily="34" charset="0"/>
                          <a:ea typeface="Calibri" panose="020F0502020204030204" pitchFamily="34" charset="0"/>
                          <a:cs typeface="Times New Roman" panose="02020603050405020304" pitchFamily="18" charset="0"/>
                        </a:rPr>
                        <a:t> / Área </a:t>
                      </a:r>
                      <a:endParaRPr lang="es-MX"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O.C.1</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 2</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87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8375340"/>
                  </a:ext>
                </a:extLst>
              </a:tr>
              <a:tr h="1190691">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Exploración y Comprensión del Mundo Natural y Social</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Mundo</a:t>
                      </a:r>
                      <a:r>
                        <a:rPr lang="es-MX" sz="1800" kern="1200"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Natural</a:t>
                      </a:r>
                      <a:endPar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Exploración</a:t>
                      </a:r>
                      <a:r>
                        <a:rPr lang="es-MX" sz="1800" kern="1200"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de la Naturaleza</a:t>
                      </a:r>
                      <a:endPar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0955" lvl="0" indent="0" algn="ctr" defTabSz="914400" rtl="0" eaLnBrk="1" fontAlgn="auto" latinLnBrk="0" hangingPunct="1">
                        <a:lnSpc>
                          <a:spcPct val="107000"/>
                        </a:lnSpc>
                        <a:spcBef>
                          <a:spcPts val="0"/>
                        </a:spcBef>
                        <a:spcAft>
                          <a:spcPts val="0"/>
                        </a:spcAft>
                        <a:buClrTx/>
                        <a:buSzTx/>
                        <a:buFontTx/>
                        <a:buNone/>
                        <a:tabLst/>
                        <a:defRPr/>
                      </a:pPr>
                      <a:r>
                        <a:rPr lang="es-MX" sz="1400" kern="1200" dirty="0">
                          <a:solidFill>
                            <a:schemeClr val="tx1"/>
                          </a:solidFill>
                          <a:latin typeface="Century Gothic" panose="020B0502020202020204" pitchFamily="34" charset="0"/>
                          <a:ea typeface="+mn-ea"/>
                          <a:cs typeface="+mn-cs"/>
                        </a:rPr>
                        <a:t>Describe y explica las características comunes que identifica entre seres vivos y elementos que observa en la naturaleza.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940741"/>
                  </a:ext>
                </a:extLst>
              </a:tr>
              <a:tr h="657130">
                <a:tc>
                  <a:txBody>
                    <a:bodyPr/>
                    <a:lstStyle/>
                    <a:p>
                      <a:pPr marL="708660" marR="68516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Logrado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 proceso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Requiere apoyo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712303"/>
                  </a:ext>
                </a:extLst>
              </a:tr>
              <a:tr h="1059058">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Logra expresar características de animales, platas y objetos de la naturaleza, identifica semejanzas y diferencias, así como lo relaciona con su actuar diario.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Logra expresar algunas características de los seres vivos, y platica un suceso que lo asocie.</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Aun se le dificulta expresar características de los seres vivos, solo logra mencionar el nombre o lugar del ser vivo.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251345"/>
                  </a:ext>
                </a:extLst>
              </a:tr>
              <a:tr h="1904414">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708660" marR="685165" algn="just">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013415"/>
                  </a:ext>
                </a:extLst>
              </a:tr>
            </a:tbl>
          </a:graphicData>
        </a:graphic>
      </p:graphicFrame>
    </p:spTree>
    <p:extLst>
      <p:ext uri="{BB962C8B-B14F-4D97-AF65-F5344CB8AC3E}">
        <p14:creationId xmlns:p14="http://schemas.microsoft.com/office/powerpoint/2010/main" val="291787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26194458"/>
              </p:ext>
            </p:extLst>
          </p:nvPr>
        </p:nvGraphicFramePr>
        <p:xfrm>
          <a:off x="232012" y="122830"/>
          <a:ext cx="11791667" cy="6490062"/>
        </p:xfrm>
        <a:graphic>
          <a:graphicData uri="http://schemas.openxmlformats.org/drawingml/2006/table">
            <a:tbl>
              <a:tblPr firstRow="1" firstCol="1" bandRow="1">
                <a:tableStyleId>{2D5ABB26-0587-4C30-8999-92F81FD0307C}</a:tableStyleId>
              </a:tblPr>
              <a:tblGrid>
                <a:gridCol w="4106229">
                  <a:extLst>
                    <a:ext uri="{9D8B030D-6E8A-4147-A177-3AD203B41FA5}">
                      <a16:colId xmlns:a16="http://schemas.microsoft.com/office/drawing/2014/main" val="3442876555"/>
                    </a:ext>
                  </a:extLst>
                </a:gridCol>
                <a:gridCol w="1705488">
                  <a:extLst>
                    <a:ext uri="{9D8B030D-6E8A-4147-A177-3AD203B41FA5}">
                      <a16:colId xmlns:a16="http://schemas.microsoft.com/office/drawing/2014/main" val="853915563"/>
                    </a:ext>
                  </a:extLst>
                </a:gridCol>
                <a:gridCol w="1988692">
                  <a:extLst>
                    <a:ext uri="{9D8B030D-6E8A-4147-A177-3AD203B41FA5}">
                      <a16:colId xmlns:a16="http://schemas.microsoft.com/office/drawing/2014/main" val="3364677452"/>
                    </a:ext>
                  </a:extLst>
                </a:gridCol>
                <a:gridCol w="3991258">
                  <a:extLst>
                    <a:ext uri="{9D8B030D-6E8A-4147-A177-3AD203B41FA5}">
                      <a16:colId xmlns:a16="http://schemas.microsoft.com/office/drawing/2014/main" val="3733691562"/>
                    </a:ext>
                  </a:extLst>
                </a:gridCol>
              </a:tblGrid>
              <a:tr h="928315">
                <a:tc gridSpan="4">
                  <a:txBody>
                    <a:bodyPr/>
                    <a:lstStyle/>
                    <a:p>
                      <a:pPr marR="22225" algn="ctr">
                        <a:lnSpc>
                          <a:spcPct val="107000"/>
                        </a:lnSpc>
                        <a:spcAft>
                          <a:spcPts val="0"/>
                        </a:spcAft>
                      </a:pPr>
                      <a:r>
                        <a:rPr lang="es-MX" sz="2400" b="1" dirty="0">
                          <a:effectLst/>
                          <a:latin typeface="Century Gothic" panose="020B0502020202020204" pitchFamily="34" charset="0"/>
                        </a:rPr>
                        <a:t>Rubrica de evaluación del 13 al 23 de Marzo 2023</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01614180"/>
                  </a:ext>
                </a:extLst>
              </a:tr>
              <a:tr h="750454">
                <a:tc>
                  <a:txBody>
                    <a:bodyPr/>
                    <a:lstStyle/>
                    <a:p>
                      <a:pPr marR="20955" algn="ctr">
                        <a:lnSpc>
                          <a:spcPct val="107000"/>
                        </a:lnSpc>
                        <a:spcAft>
                          <a:spcPts val="0"/>
                        </a:spcAft>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Campo</a:t>
                      </a:r>
                      <a:r>
                        <a:rPr lang="es-MX" sz="1800" baseline="0" dirty="0">
                          <a:effectLst/>
                          <a:latin typeface="Century Gothic" panose="020B0502020202020204" pitchFamily="34" charset="0"/>
                          <a:ea typeface="Calibri" panose="020F0502020204030204" pitchFamily="34" charset="0"/>
                          <a:cs typeface="Times New Roman" panose="02020603050405020304" pitchFamily="18" charset="0"/>
                        </a:rPr>
                        <a:t> / Área </a:t>
                      </a:r>
                      <a:endParaRPr lang="es-MX"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O.C.1</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 2</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87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8375340"/>
                  </a:ext>
                </a:extLst>
              </a:tr>
              <a:tr h="1190691">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Lenguaje y Comunicación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Oralidad</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Conversación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0955" lvl="0" indent="0" algn="ctr" defTabSz="914400" rtl="0" eaLnBrk="1" fontAlgn="auto" latinLnBrk="0" hangingPunct="1">
                        <a:lnSpc>
                          <a:spcPct val="107000"/>
                        </a:lnSpc>
                        <a:spcBef>
                          <a:spcPts val="0"/>
                        </a:spcBef>
                        <a:spcAft>
                          <a:spcPts val="0"/>
                        </a:spcAft>
                        <a:buClrTx/>
                        <a:buSzTx/>
                        <a:buFontTx/>
                        <a:buNone/>
                        <a:tabLst/>
                        <a:defRPr/>
                      </a:pPr>
                      <a:r>
                        <a:rPr lang="es-MX" sz="1400" kern="1200" dirty="0">
                          <a:solidFill>
                            <a:schemeClr val="tx1"/>
                          </a:solidFill>
                          <a:latin typeface="Century Gothic" panose="020B0502020202020204" pitchFamily="34" charset="0"/>
                          <a:ea typeface="+mn-ea"/>
                          <a:cs typeface="+mn-cs"/>
                        </a:rPr>
                        <a:t>Expresa con eficacia sus ideas acerca de diversos temas y atiende lo que se dice en interacción con otras personas</a:t>
                      </a:r>
                      <a:r>
                        <a:rPr lang="es-MX" sz="1200" dirty="0"/>
                        <a:t>. </a:t>
                      </a:r>
                    </a:p>
                    <a:p>
                      <a:pPr marL="0" marR="20955" lvl="0" indent="0" algn="ctr" defTabSz="914400" rtl="0" eaLnBrk="1" fontAlgn="auto" latinLnBrk="0" hangingPunct="1">
                        <a:lnSpc>
                          <a:spcPct val="107000"/>
                        </a:lnSpc>
                        <a:spcBef>
                          <a:spcPts val="0"/>
                        </a:spcBef>
                        <a:spcAft>
                          <a:spcPts val="0"/>
                        </a:spcAft>
                        <a:buClrTx/>
                        <a:buSzTx/>
                        <a:buFontTx/>
                        <a:buNone/>
                        <a:tabLst/>
                        <a:defRPr/>
                      </a:pPr>
                      <a:endParaRPr lang="es-MX" sz="1400" kern="1200" dirty="0">
                        <a:solidFill>
                          <a:schemeClr val="tx1"/>
                        </a:solidFill>
                        <a:latin typeface="Century Gothic" panose="020B0502020202020204" pitchFamily="34" charset="0"/>
                        <a:ea typeface="+mn-ea"/>
                        <a:cs typeface="+mn-cs"/>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940741"/>
                  </a:ext>
                </a:extLst>
              </a:tr>
              <a:tr h="657130">
                <a:tc>
                  <a:txBody>
                    <a:bodyPr/>
                    <a:lstStyle/>
                    <a:p>
                      <a:pPr marL="708660" marR="68516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Logrado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 proceso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Requiere apoyo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712303"/>
                  </a:ext>
                </a:extLst>
              </a:tr>
              <a:tr h="1059058">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Es expresiva y logra compartir ideas y puntos de vista de manera clara y concisa, sigue la lógica de las conversaciones e interacciones con sus compañeros.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Expresa ideas sobre diferentes temas que se le cuestionan, está en proceso de confrontar ideas con sus compañeros.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Se muestra atento a los temas y aportaciones de sus compañeros, está en proceso de expresar sus ideas y puntos de vista.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251345"/>
                  </a:ext>
                </a:extLst>
              </a:tr>
              <a:tr h="1904414">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708660" marR="685165" algn="just">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013415"/>
                  </a:ext>
                </a:extLst>
              </a:tr>
            </a:tbl>
          </a:graphicData>
        </a:graphic>
      </p:graphicFrame>
    </p:spTree>
    <p:extLst>
      <p:ext uri="{BB962C8B-B14F-4D97-AF65-F5344CB8AC3E}">
        <p14:creationId xmlns:p14="http://schemas.microsoft.com/office/powerpoint/2010/main" val="4000695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11908666"/>
              </p:ext>
            </p:extLst>
          </p:nvPr>
        </p:nvGraphicFramePr>
        <p:xfrm>
          <a:off x="232012" y="122830"/>
          <a:ext cx="11791667" cy="6312641"/>
        </p:xfrm>
        <a:graphic>
          <a:graphicData uri="http://schemas.openxmlformats.org/drawingml/2006/table">
            <a:tbl>
              <a:tblPr firstRow="1" firstCol="1" bandRow="1">
                <a:tableStyleId>{2D5ABB26-0587-4C30-8999-92F81FD0307C}</a:tableStyleId>
              </a:tblPr>
              <a:tblGrid>
                <a:gridCol w="4106229">
                  <a:extLst>
                    <a:ext uri="{9D8B030D-6E8A-4147-A177-3AD203B41FA5}">
                      <a16:colId xmlns:a16="http://schemas.microsoft.com/office/drawing/2014/main" val="3442876555"/>
                    </a:ext>
                  </a:extLst>
                </a:gridCol>
                <a:gridCol w="1705488">
                  <a:extLst>
                    <a:ext uri="{9D8B030D-6E8A-4147-A177-3AD203B41FA5}">
                      <a16:colId xmlns:a16="http://schemas.microsoft.com/office/drawing/2014/main" val="853915563"/>
                    </a:ext>
                  </a:extLst>
                </a:gridCol>
                <a:gridCol w="1988692">
                  <a:extLst>
                    <a:ext uri="{9D8B030D-6E8A-4147-A177-3AD203B41FA5}">
                      <a16:colId xmlns:a16="http://schemas.microsoft.com/office/drawing/2014/main" val="3364677452"/>
                    </a:ext>
                  </a:extLst>
                </a:gridCol>
                <a:gridCol w="3991258">
                  <a:extLst>
                    <a:ext uri="{9D8B030D-6E8A-4147-A177-3AD203B41FA5}">
                      <a16:colId xmlns:a16="http://schemas.microsoft.com/office/drawing/2014/main" val="3733691562"/>
                    </a:ext>
                  </a:extLst>
                </a:gridCol>
              </a:tblGrid>
              <a:tr h="928315">
                <a:tc gridSpan="4">
                  <a:txBody>
                    <a:bodyPr/>
                    <a:lstStyle/>
                    <a:p>
                      <a:pPr marR="22225" algn="ctr">
                        <a:lnSpc>
                          <a:spcPct val="107000"/>
                        </a:lnSpc>
                        <a:spcAft>
                          <a:spcPts val="0"/>
                        </a:spcAft>
                      </a:pPr>
                      <a:r>
                        <a:rPr lang="es-MX" sz="2400" b="1" dirty="0">
                          <a:effectLst/>
                          <a:latin typeface="Century Gothic" panose="020B0502020202020204" pitchFamily="34" charset="0"/>
                        </a:rPr>
                        <a:t>Rubrica de evaluación del 13 al 23 de Marzo 2023</a:t>
                      </a:r>
                      <a:endParaRPr lang="es-MX" sz="12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701614180"/>
                  </a:ext>
                </a:extLst>
              </a:tr>
              <a:tr h="750454">
                <a:tc>
                  <a:txBody>
                    <a:bodyPr/>
                    <a:lstStyle/>
                    <a:p>
                      <a:pPr marR="20955" algn="ctr">
                        <a:lnSpc>
                          <a:spcPct val="107000"/>
                        </a:lnSpc>
                        <a:spcAft>
                          <a:spcPts val="0"/>
                        </a:spcAft>
                      </a:pPr>
                      <a:r>
                        <a:rPr lang="es-MX" sz="1800" dirty="0">
                          <a:effectLst/>
                          <a:latin typeface="Century Gothic" panose="020B0502020202020204" pitchFamily="34" charset="0"/>
                          <a:ea typeface="Calibri" panose="020F0502020204030204" pitchFamily="34" charset="0"/>
                          <a:cs typeface="Times New Roman" panose="02020603050405020304" pitchFamily="18" charset="0"/>
                        </a:rPr>
                        <a:t>Campo</a:t>
                      </a:r>
                      <a:r>
                        <a:rPr lang="es-MX" sz="1800" baseline="0" dirty="0">
                          <a:effectLst/>
                          <a:latin typeface="Century Gothic" panose="020B0502020202020204" pitchFamily="34" charset="0"/>
                          <a:ea typeface="Calibri" panose="020F0502020204030204" pitchFamily="34" charset="0"/>
                          <a:cs typeface="Times New Roman" panose="02020603050405020304" pitchFamily="18" charset="0"/>
                        </a:rPr>
                        <a:t> / Área </a:t>
                      </a:r>
                      <a:endParaRPr lang="es-MX" sz="1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O.C.1</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14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O.C 2</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87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Aprendizaje esperado: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8375340"/>
                  </a:ext>
                </a:extLst>
              </a:tr>
              <a:tr h="1190691">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Pensamiento Matemático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Número, Algebra y Variación </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95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Número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0955" lvl="0" indent="0" algn="ctr" defTabSz="914400" rtl="0" eaLnBrk="1" fontAlgn="auto" latinLnBrk="0" hangingPunct="1">
                        <a:lnSpc>
                          <a:spcPct val="107000"/>
                        </a:lnSpc>
                        <a:spcBef>
                          <a:spcPts val="0"/>
                        </a:spcBef>
                        <a:spcAft>
                          <a:spcPts val="0"/>
                        </a:spcAft>
                        <a:buClrTx/>
                        <a:buSzTx/>
                        <a:buFontTx/>
                        <a:buNone/>
                        <a:tabLst/>
                        <a:defRPr/>
                      </a:pPr>
                      <a:r>
                        <a:rPr lang="es-MX" sz="1200" dirty="0"/>
                        <a:t>. </a:t>
                      </a:r>
                    </a:p>
                    <a:p>
                      <a:pPr marL="0" marR="20955" lvl="0" indent="0" algn="ctr" defTabSz="914400" rtl="0" eaLnBrk="1" fontAlgn="auto" latinLnBrk="0" hangingPunct="1">
                        <a:lnSpc>
                          <a:spcPct val="107000"/>
                        </a:lnSpc>
                        <a:spcBef>
                          <a:spcPts val="0"/>
                        </a:spcBef>
                        <a:spcAft>
                          <a:spcPts val="0"/>
                        </a:spcAft>
                        <a:buClrTx/>
                        <a:buSzTx/>
                        <a:buFontTx/>
                        <a:buNone/>
                        <a:tabLst/>
                        <a:defRPr/>
                      </a:pPr>
                      <a:r>
                        <a:rPr lang="es-MX" sz="1400" dirty="0">
                          <a:latin typeface="Century Gothic" panose="020B0502020202020204" pitchFamily="34" charset="0"/>
                        </a:rPr>
                        <a:t>Compara, iguala y clasifica colecciones con base en la cantidad de elementos. </a:t>
                      </a:r>
                    </a:p>
                    <a:p>
                      <a:pPr marL="0" marR="20955" lvl="0" indent="0" algn="ctr" defTabSz="914400" rtl="0" eaLnBrk="1" fontAlgn="auto" latinLnBrk="0" hangingPunct="1">
                        <a:lnSpc>
                          <a:spcPct val="107000"/>
                        </a:lnSpc>
                        <a:spcBef>
                          <a:spcPts val="0"/>
                        </a:spcBef>
                        <a:spcAft>
                          <a:spcPts val="0"/>
                        </a:spcAft>
                        <a:buClrTx/>
                        <a:buSzTx/>
                        <a:buFontTx/>
                        <a:buNone/>
                        <a:tabLst/>
                        <a:defRPr/>
                      </a:pPr>
                      <a:endParaRPr lang="es-MX" sz="1400" kern="1200" dirty="0">
                        <a:solidFill>
                          <a:schemeClr val="tx1"/>
                        </a:solidFill>
                        <a:latin typeface="Century Gothic" panose="020B0502020202020204" pitchFamily="34" charset="0"/>
                        <a:ea typeface="+mn-ea"/>
                        <a:cs typeface="+mn-cs"/>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940741"/>
                  </a:ext>
                </a:extLst>
              </a:tr>
              <a:tr h="657130">
                <a:tc>
                  <a:txBody>
                    <a:bodyPr/>
                    <a:lstStyle/>
                    <a:p>
                      <a:pPr marL="708660" marR="68516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Logrado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En proceso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18415" algn="ctr">
                        <a:lnSpc>
                          <a:spcPct val="107000"/>
                        </a:lnSpc>
                        <a:spcAft>
                          <a:spcPts val="0"/>
                        </a:spcAft>
                      </a:pPr>
                      <a:r>
                        <a:rPr lang="es-MX" sz="18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Requiere apoyo</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712303"/>
                  </a:ext>
                </a:extLst>
              </a:tr>
              <a:tr h="881637">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Logra agrupar objetos y cantidades de acuerdo a las cantidades propuestas y las compara e iguala</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Logra comparar cantidades de objetos, aun esta en proceso de clasificar e igualar.</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R="20955" algn="ctr">
                        <a:lnSpc>
                          <a:spcPct val="107000"/>
                        </a:lnSpc>
                        <a:spcAft>
                          <a:spcPts val="0"/>
                        </a:spcAft>
                      </a:pPr>
                      <a:r>
                        <a:rPr lang="es-MX" sz="1400" kern="1200" dirty="0">
                          <a:solidFill>
                            <a:schemeClr val="tx1"/>
                          </a:solidFill>
                          <a:latin typeface="Century Gothic" panose="020B0502020202020204" pitchFamily="34" charset="0"/>
                          <a:ea typeface="+mn-ea"/>
                          <a:cs typeface="+mn-cs"/>
                        </a:rPr>
                        <a:t>Agrupa objetos por color y tamaño, sin embargo, no logra clasificar o igualar por cantidades propuestas</a:t>
                      </a: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3251345"/>
                  </a:ext>
                </a:extLst>
              </a:tr>
              <a:tr h="1904414">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MX"/>
                    </a:p>
                  </a:txBody>
                  <a:tcPr/>
                </a:tc>
                <a:tc>
                  <a:txBody>
                    <a:bodyPr/>
                    <a:lstStyle/>
                    <a:p>
                      <a:pPr marL="708660" marR="685165" algn="just">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74930" marB="444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0013415"/>
                  </a:ext>
                </a:extLst>
              </a:tr>
            </a:tbl>
          </a:graphicData>
        </a:graphic>
      </p:graphicFrame>
    </p:spTree>
    <p:extLst>
      <p:ext uri="{BB962C8B-B14F-4D97-AF65-F5344CB8AC3E}">
        <p14:creationId xmlns:p14="http://schemas.microsoft.com/office/powerpoint/2010/main" val="278273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13"/>
            </a:pPr>
            <a:endParaRPr lang="es-MX" sz="2000" dirty="0">
              <a:solidFill>
                <a:schemeClr val="tx1"/>
              </a:solidFill>
              <a:latin typeface="Century Gothic" panose="020B0502020202020204" pitchFamily="34" charset="0"/>
            </a:endParaRPr>
          </a:p>
          <a:p>
            <a:pPr marL="457200" indent="-457200">
              <a:buFont typeface="+mj-lt"/>
              <a:buAutoNum type="arabicPeriod" startAt="13"/>
            </a:pPr>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endParaRPr lang="es-MX" sz="2000" dirty="0">
              <a:solidFill>
                <a:schemeClr val="tx1"/>
              </a:solidFill>
              <a:latin typeface="Century Gothic" panose="020B0502020202020204" pitchFamily="34" charset="0"/>
            </a:endParaRPr>
          </a:p>
          <a:p>
            <a:pPr marL="457200" indent="-457200">
              <a:buFont typeface="+mj-lt"/>
              <a:buAutoNum type="arabicPeriod" startAt="23"/>
            </a:pPr>
            <a:endParaRPr lang="es-MX" sz="2000" dirty="0">
              <a:solidFill>
                <a:schemeClr val="tx1"/>
              </a:solidFill>
              <a:latin typeface="Century Gothic" panose="020B0502020202020204" pitchFamily="34" charset="0"/>
            </a:endParaRPr>
          </a:p>
          <a:p>
            <a:pPr marL="457200" indent="-457200">
              <a:buFont typeface="+mj-lt"/>
              <a:buAutoNum type="arabicPeriod" startAt="23"/>
            </a:pPr>
            <a:endParaRPr lang="es-MX" sz="2000" dirty="0">
              <a:solidFill>
                <a:schemeClr val="tx1"/>
              </a:solidFill>
              <a:latin typeface="Century Gothic" panose="020B0502020202020204" pitchFamily="34" charset="0"/>
            </a:endParaRPr>
          </a:p>
          <a:p>
            <a:pPr marL="342900" indent="-342900" algn="ctr">
              <a:buFont typeface="+mj-lt"/>
              <a:buAutoNum type="arabicPeriod" startAt="13"/>
            </a:pPr>
            <a:endParaRPr lang="es-MX" dirty="0"/>
          </a:p>
        </p:txBody>
      </p:sp>
      <p:sp>
        <p:nvSpPr>
          <p:cNvPr id="3" name="Rectángulo 2"/>
          <p:cNvSpPr/>
          <p:nvPr/>
        </p:nvSpPr>
        <p:spPr>
          <a:xfrm>
            <a:off x="532263" y="573205"/>
            <a:ext cx="10849970" cy="1815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r>
              <a:rPr lang="es-MX" sz="2000" b="1" dirty="0">
                <a:solidFill>
                  <a:schemeClr val="tx1"/>
                </a:solidFill>
                <a:latin typeface="Century Gothic" panose="020B0502020202020204" pitchFamily="34" charset="0"/>
              </a:rPr>
              <a:t>Adecuaciones: </a:t>
            </a:r>
            <a:r>
              <a:rPr lang="es-MX" sz="1600" dirty="0">
                <a:solidFill>
                  <a:schemeClr val="tx1"/>
                </a:solidFill>
                <a:latin typeface="Century Gothic" panose="020B0502020202020204" pitchFamily="34" charset="0"/>
              </a:rPr>
              <a:t>A los alumnos, Regina, Andrea, Angela, Montse se les da la indicación de que lean las indicaciones del juego interactivo.</a:t>
            </a:r>
          </a:p>
          <a:p>
            <a:r>
              <a:rPr lang="es-MX" sz="1600" dirty="0">
                <a:solidFill>
                  <a:schemeClr val="tx1"/>
                </a:solidFill>
                <a:latin typeface="Century Gothic" panose="020B0502020202020204" pitchFamily="34" charset="0"/>
              </a:rPr>
              <a:t>En la actividad de contar flores se adecua la actividad: 1 al 10 a los alumnos, Juan Daniel, Oliver, Marijose, Emilio, Carlos, Ximena, Maria Fernanda, </a:t>
            </a:r>
            <a:r>
              <a:rPr lang="es-MX" sz="1600" dirty="0" err="1">
                <a:solidFill>
                  <a:schemeClr val="tx1"/>
                </a:solidFill>
                <a:latin typeface="Century Gothic" panose="020B0502020202020204" pitchFamily="34" charset="0"/>
              </a:rPr>
              <a:t>Angel</a:t>
            </a:r>
            <a:endParaRPr lang="es-MX" sz="1600" dirty="0">
              <a:solidFill>
                <a:schemeClr val="tx1"/>
              </a:solidFill>
              <a:latin typeface="Century Gothic" panose="020B0502020202020204" pitchFamily="34" charset="0"/>
            </a:endParaRPr>
          </a:p>
          <a:p>
            <a:r>
              <a:rPr lang="es-MX" sz="1600" dirty="0">
                <a:solidFill>
                  <a:schemeClr val="tx1"/>
                </a:solidFill>
                <a:latin typeface="Century Gothic" panose="020B0502020202020204" pitchFamily="34" charset="0"/>
              </a:rPr>
              <a:t>1 al 20 a los alumnos: Olivia, </a:t>
            </a:r>
            <a:r>
              <a:rPr lang="es-MX" sz="1600" dirty="0" err="1">
                <a:solidFill>
                  <a:schemeClr val="tx1"/>
                </a:solidFill>
                <a:latin typeface="Century Gothic" panose="020B0502020202020204" pitchFamily="34" charset="0"/>
              </a:rPr>
              <a:t>Fatima</a:t>
            </a:r>
            <a:r>
              <a:rPr lang="es-MX" sz="1600" dirty="0">
                <a:solidFill>
                  <a:schemeClr val="tx1"/>
                </a:solidFill>
                <a:latin typeface="Century Gothic" panose="020B0502020202020204" pitchFamily="34" charset="0"/>
              </a:rPr>
              <a:t>, Fernanda, Iker, Mateo </a:t>
            </a:r>
            <a:r>
              <a:rPr lang="es-MX" sz="1600" dirty="0" err="1">
                <a:solidFill>
                  <a:schemeClr val="tx1"/>
                </a:solidFill>
                <a:latin typeface="Century Gothic" panose="020B0502020202020204" pitchFamily="34" charset="0"/>
              </a:rPr>
              <a:t>Fco</a:t>
            </a:r>
            <a:r>
              <a:rPr lang="es-MX" sz="1600" dirty="0">
                <a:solidFill>
                  <a:schemeClr val="tx1"/>
                </a:solidFill>
                <a:latin typeface="Century Gothic" panose="020B0502020202020204" pitchFamily="34" charset="0"/>
              </a:rPr>
              <a:t>, Job, Paulo, </a:t>
            </a:r>
            <a:r>
              <a:rPr lang="es-MX" sz="1600" dirty="0" err="1">
                <a:solidFill>
                  <a:schemeClr val="tx1"/>
                </a:solidFill>
                <a:latin typeface="Century Gothic" panose="020B0502020202020204" pitchFamily="34" charset="0"/>
              </a:rPr>
              <a:t>Nicolle</a:t>
            </a:r>
            <a:r>
              <a:rPr lang="es-MX" sz="1600" dirty="0">
                <a:solidFill>
                  <a:schemeClr val="tx1"/>
                </a:solidFill>
                <a:latin typeface="Century Gothic" panose="020B0502020202020204" pitchFamily="34" charset="0"/>
              </a:rPr>
              <a:t>, Máximo, </a:t>
            </a:r>
            <a:r>
              <a:rPr lang="es-MX" sz="1600" dirty="0" err="1">
                <a:solidFill>
                  <a:schemeClr val="tx1"/>
                </a:solidFill>
                <a:latin typeface="Century Gothic" panose="020B0502020202020204" pitchFamily="34" charset="0"/>
              </a:rPr>
              <a:t>Hector</a:t>
            </a:r>
            <a:r>
              <a:rPr lang="es-MX" sz="1600" dirty="0">
                <a:solidFill>
                  <a:schemeClr val="tx1"/>
                </a:solidFill>
                <a:latin typeface="Century Gothic" panose="020B0502020202020204" pitchFamily="34" charset="0"/>
              </a:rPr>
              <a:t>, </a:t>
            </a:r>
            <a:r>
              <a:rPr lang="es-MX" sz="1600" dirty="0" err="1">
                <a:solidFill>
                  <a:schemeClr val="tx1"/>
                </a:solidFill>
                <a:latin typeface="Century Gothic" panose="020B0502020202020204" pitchFamily="34" charset="0"/>
              </a:rPr>
              <a:t>Maleny</a:t>
            </a:r>
            <a:r>
              <a:rPr lang="es-MX" sz="1600" dirty="0">
                <a:solidFill>
                  <a:schemeClr val="tx1"/>
                </a:solidFill>
                <a:latin typeface="Century Gothic" panose="020B0502020202020204" pitchFamily="34" charset="0"/>
              </a:rPr>
              <a:t>, Harley</a:t>
            </a:r>
          </a:p>
          <a:p>
            <a:r>
              <a:rPr lang="es-MX" sz="1600" dirty="0">
                <a:solidFill>
                  <a:schemeClr val="tx1"/>
                </a:solidFill>
                <a:latin typeface="Century Gothic" panose="020B0502020202020204" pitchFamily="34" charset="0"/>
              </a:rPr>
              <a:t>1 al 30: Regina, Andrea, Monse, Eduardo, </a:t>
            </a:r>
            <a:r>
              <a:rPr lang="es-MX" sz="1600" dirty="0" err="1">
                <a:solidFill>
                  <a:schemeClr val="tx1"/>
                </a:solidFill>
                <a:latin typeface="Century Gothic" panose="020B0502020202020204" pitchFamily="34" charset="0"/>
              </a:rPr>
              <a:t>Karol</a:t>
            </a:r>
            <a:r>
              <a:rPr lang="es-MX" sz="1600" dirty="0">
                <a:solidFill>
                  <a:schemeClr val="tx1"/>
                </a:solidFill>
                <a:latin typeface="Century Gothic" panose="020B0502020202020204" pitchFamily="34" charset="0"/>
              </a:rPr>
              <a:t>, Cristian, Carla, Abraham, Angela, Ana Sofia</a:t>
            </a:r>
          </a:p>
          <a:p>
            <a:endParaRPr lang="es-MX" sz="2000" dirty="0">
              <a:solidFill>
                <a:schemeClr val="tx1"/>
              </a:solidFill>
              <a:latin typeface="Century Gothic" panose="020B0502020202020204" pitchFamily="34" charset="0"/>
            </a:endParaRPr>
          </a:p>
          <a:p>
            <a:endParaRPr lang="es-MX" dirty="0"/>
          </a:p>
          <a:p>
            <a:endParaRPr lang="es-MX" dirty="0"/>
          </a:p>
          <a:p>
            <a:endParaRPr lang="es-MX" dirty="0"/>
          </a:p>
          <a:p>
            <a:endParaRPr lang="es-MX" dirty="0"/>
          </a:p>
          <a:p>
            <a:endParaRPr lang="es-MX" dirty="0"/>
          </a:p>
          <a:p>
            <a:endParaRPr lang="es-MX" dirty="0"/>
          </a:p>
          <a:p>
            <a:endParaRPr lang="es-MX" dirty="0"/>
          </a:p>
        </p:txBody>
      </p:sp>
      <p:sp>
        <p:nvSpPr>
          <p:cNvPr id="4" name="Rectángulo 3"/>
          <p:cNvSpPr/>
          <p:nvPr/>
        </p:nvSpPr>
        <p:spPr>
          <a:xfrm>
            <a:off x="532263" y="2497536"/>
            <a:ext cx="10849970" cy="1596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000" b="1" dirty="0">
              <a:solidFill>
                <a:schemeClr val="tx1"/>
              </a:solidFill>
              <a:latin typeface="Century Gothic" panose="020B0502020202020204" pitchFamily="34" charset="0"/>
            </a:endParaRPr>
          </a:p>
          <a:p>
            <a:endParaRPr lang="es-MX" sz="2000" b="1" dirty="0">
              <a:solidFill>
                <a:schemeClr val="tx1"/>
              </a:solidFill>
              <a:latin typeface="Century Gothic" panose="020B0502020202020204" pitchFamily="34" charset="0"/>
            </a:endParaRPr>
          </a:p>
          <a:p>
            <a:r>
              <a:rPr lang="es-MX" sz="2000" b="1" dirty="0">
                <a:solidFill>
                  <a:schemeClr val="tx1"/>
                </a:solidFill>
                <a:latin typeface="Century Gothic" panose="020B0502020202020204" pitchFamily="34" charset="0"/>
              </a:rPr>
              <a:t>Observaciones</a:t>
            </a:r>
          </a:p>
          <a:p>
            <a:endParaRPr lang="es-MX" dirty="0"/>
          </a:p>
          <a:p>
            <a:endParaRPr lang="es-MX" dirty="0"/>
          </a:p>
          <a:p>
            <a:endParaRPr lang="es-MX" dirty="0"/>
          </a:p>
          <a:p>
            <a:endParaRPr lang="es-MX" dirty="0"/>
          </a:p>
          <a:p>
            <a:endParaRPr lang="es-MX" dirty="0"/>
          </a:p>
          <a:p>
            <a:endParaRPr lang="es-MX" dirty="0"/>
          </a:p>
          <a:p>
            <a:endParaRPr lang="es-MX" dirty="0"/>
          </a:p>
        </p:txBody>
      </p:sp>
      <p:sp>
        <p:nvSpPr>
          <p:cNvPr id="5" name="Rectángulo 4"/>
          <p:cNvSpPr/>
          <p:nvPr/>
        </p:nvSpPr>
        <p:spPr>
          <a:xfrm>
            <a:off x="675564" y="3735023"/>
            <a:ext cx="10208525" cy="2954655"/>
          </a:xfrm>
          <a:prstGeom prst="rect">
            <a:avLst/>
          </a:prstGeom>
        </p:spPr>
        <p:txBody>
          <a:bodyPr wrap="square">
            <a:spAutoFit/>
          </a:bodyPr>
          <a:lstStyle/>
          <a:p>
            <a:pPr fontAlgn="base"/>
            <a:endParaRPr lang="es-MX" sz="2000" dirty="0">
              <a:solidFill>
                <a:schemeClr val="tx1"/>
              </a:solidFill>
              <a:latin typeface="Century Gothic" panose="020B0502020202020204" pitchFamily="34" charset="0"/>
            </a:endParaRPr>
          </a:p>
          <a:p>
            <a:pPr fontAlgn="base"/>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algn="ctr"/>
            <a:r>
              <a:rPr lang="es-MX" u="sng" dirty="0">
                <a:solidFill>
                  <a:schemeClr val="tx1"/>
                </a:solidFill>
              </a:rPr>
              <a:t>María </a:t>
            </a:r>
            <a:r>
              <a:rPr lang="es-MX" u="sng" dirty="0" err="1">
                <a:solidFill>
                  <a:schemeClr val="tx1"/>
                </a:solidFill>
              </a:rPr>
              <a:t>Gpe</a:t>
            </a:r>
            <a:r>
              <a:rPr lang="es-MX" u="sng" dirty="0">
                <a:solidFill>
                  <a:schemeClr val="tx1"/>
                </a:solidFill>
              </a:rPr>
              <a:t> Morales Mendoza</a:t>
            </a:r>
            <a:r>
              <a:rPr lang="es-MX" dirty="0">
                <a:solidFill>
                  <a:schemeClr val="tx1"/>
                </a:solidFill>
              </a:rPr>
              <a:t>                                                                                      </a:t>
            </a:r>
            <a:r>
              <a:rPr lang="es-MX" u="sng" dirty="0" err="1">
                <a:solidFill>
                  <a:schemeClr val="tx1"/>
                </a:solidFill>
              </a:rPr>
              <a:t>Zenia</a:t>
            </a:r>
            <a:r>
              <a:rPr lang="es-MX" u="sng" dirty="0">
                <a:solidFill>
                  <a:schemeClr val="tx1"/>
                </a:solidFill>
              </a:rPr>
              <a:t> Esther </a:t>
            </a:r>
            <a:r>
              <a:rPr lang="es-MX" u="sng" dirty="0" err="1">
                <a:solidFill>
                  <a:schemeClr val="tx1"/>
                </a:solidFill>
              </a:rPr>
              <a:t>Zul</a:t>
            </a:r>
            <a:r>
              <a:rPr lang="es-MX" u="sng" dirty="0">
                <a:solidFill>
                  <a:schemeClr val="tx1"/>
                </a:solidFill>
              </a:rPr>
              <a:t> Varela</a:t>
            </a:r>
            <a:endParaRPr lang="es-MX" dirty="0">
              <a:solidFill>
                <a:schemeClr val="tx1"/>
              </a:solidFill>
            </a:endParaRPr>
          </a:p>
          <a:p>
            <a:r>
              <a:rPr lang="es-MX" b="1" dirty="0">
                <a:solidFill>
                  <a:schemeClr val="tx1"/>
                </a:solidFill>
              </a:rPr>
              <a:t> Firma del estudiante normalista                                                                                       Firma del profesor titular                                                     </a:t>
            </a:r>
            <a:endParaRPr lang="es-MX" dirty="0">
              <a:solidFill>
                <a:schemeClr val="tx1"/>
              </a:solidFill>
            </a:endParaRPr>
          </a:p>
          <a:p>
            <a:pPr algn="ctr"/>
            <a:r>
              <a:rPr lang="es-MX" b="1" dirty="0">
                <a:solidFill>
                  <a:schemeClr val="tx1"/>
                </a:solidFill>
              </a:rPr>
              <a:t> </a:t>
            </a:r>
            <a:endParaRPr lang="es-MX" dirty="0">
              <a:solidFill>
                <a:schemeClr val="tx1"/>
              </a:solidFill>
            </a:endParaRPr>
          </a:p>
          <a:p>
            <a:pPr algn="ctr"/>
            <a:r>
              <a:rPr lang="es-MX" b="1" dirty="0">
                <a:solidFill>
                  <a:schemeClr val="tx1"/>
                </a:solidFill>
              </a:rPr>
              <a:t> </a:t>
            </a:r>
            <a:r>
              <a:rPr lang="es-MX" u="sng" dirty="0">
                <a:solidFill>
                  <a:schemeClr val="tx1"/>
                </a:solidFill>
              </a:rPr>
              <a:t>Elena Monserrat Gámez Cepeda </a:t>
            </a:r>
            <a:endParaRPr lang="es-MX" dirty="0">
              <a:solidFill>
                <a:schemeClr val="tx1"/>
              </a:solidFill>
            </a:endParaRPr>
          </a:p>
          <a:p>
            <a:pPr algn="ctr"/>
            <a:r>
              <a:rPr lang="es-MX" b="1" dirty="0">
                <a:solidFill>
                  <a:schemeClr val="tx1"/>
                </a:solidFill>
              </a:rPr>
              <a:t>Firma del docente de la normal</a:t>
            </a:r>
            <a:endParaRPr lang="es-MX" dirty="0">
              <a:solidFill>
                <a:schemeClr val="tx1"/>
              </a:solidFill>
            </a:endParaRPr>
          </a:p>
          <a:p>
            <a:pPr algn="ctr"/>
            <a:r>
              <a:rPr lang="es-MX" b="1" dirty="0">
                <a:solidFill>
                  <a:schemeClr val="tx1"/>
                </a:solidFill>
              </a:rPr>
              <a:t>Trayecto formativo de Práctica profesional</a:t>
            </a:r>
            <a:endParaRPr lang="es-MX" dirty="0">
              <a:solidFill>
                <a:schemeClr val="tx1"/>
              </a:solidFill>
            </a:endParaRPr>
          </a:p>
          <a:p>
            <a:pPr algn="ctr"/>
            <a:r>
              <a:rPr lang="es-MX" dirty="0">
                <a:solidFill>
                  <a:schemeClr val="tx1"/>
                </a:solidFill>
              </a:rPr>
              <a:t> </a:t>
            </a:r>
          </a:p>
        </p:txBody>
      </p:sp>
    </p:spTree>
    <p:extLst>
      <p:ext uri="{BB962C8B-B14F-4D97-AF65-F5344CB8AC3E}">
        <p14:creationId xmlns:p14="http://schemas.microsoft.com/office/powerpoint/2010/main" val="164214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3" name="Rectángulo redondeado 2"/>
          <p:cNvSpPr/>
          <p:nvPr/>
        </p:nvSpPr>
        <p:spPr>
          <a:xfrm>
            <a:off x="6096000" y="1435576"/>
            <a:ext cx="6182434" cy="182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solidFill>
                  <a:schemeClr val="tx1"/>
                </a:solidFill>
                <a:latin typeface="Bodo Amat" pitchFamily="50" charset="0"/>
              </a:rPr>
              <a:t>Bienvenida</a:t>
            </a:r>
          </a:p>
          <a:p>
            <a:pPr algn="ctr"/>
            <a:r>
              <a:rPr lang="es-MX" sz="6600" dirty="0">
                <a:solidFill>
                  <a:schemeClr val="tx1"/>
                </a:solidFill>
                <a:latin typeface="Bodo Amat" pitchFamily="50" charset="0"/>
              </a:rPr>
              <a:t>Primavera </a:t>
            </a:r>
          </a:p>
        </p:txBody>
      </p:sp>
      <p:sp>
        <p:nvSpPr>
          <p:cNvPr id="4" name="Rectángulo redondeado 3"/>
          <p:cNvSpPr/>
          <p:nvPr/>
        </p:nvSpPr>
        <p:spPr>
          <a:xfrm>
            <a:off x="6009566" y="116007"/>
            <a:ext cx="6182434" cy="182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a:solidFill>
                  <a:schemeClr val="tx1"/>
                </a:solidFill>
                <a:latin typeface="Bodo Amat" pitchFamily="50" charset="0"/>
              </a:rPr>
              <a:t>Situación Didáctica</a:t>
            </a:r>
          </a:p>
        </p:txBody>
      </p:sp>
      <p:sp>
        <p:nvSpPr>
          <p:cNvPr id="5" name="Rectángulo redondeado 4"/>
          <p:cNvSpPr/>
          <p:nvPr/>
        </p:nvSpPr>
        <p:spPr>
          <a:xfrm>
            <a:off x="7349321" y="2514600"/>
            <a:ext cx="6182434" cy="182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Bodo Amat" pitchFamily="50" charset="0"/>
              </a:rPr>
              <a:t>13 al 23 de Marzo 2023</a:t>
            </a:r>
          </a:p>
        </p:txBody>
      </p:sp>
    </p:spTree>
    <p:extLst>
      <p:ext uri="{BB962C8B-B14F-4D97-AF65-F5344CB8AC3E}">
        <p14:creationId xmlns:p14="http://schemas.microsoft.com/office/powerpoint/2010/main" val="101053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9AD978F5-1AD7-4CEF-A6A9-02C3CB2DF60A}"/>
              </a:ext>
            </a:extLst>
          </p:cNvPr>
          <p:cNvGraphicFramePr>
            <a:graphicFrameLocks noGrp="1"/>
          </p:cNvGraphicFramePr>
          <p:nvPr>
            <p:extLst>
              <p:ext uri="{D42A27DB-BD31-4B8C-83A1-F6EECF244321}">
                <p14:modId xmlns:p14="http://schemas.microsoft.com/office/powerpoint/2010/main" val="1387267363"/>
              </p:ext>
            </p:extLst>
          </p:nvPr>
        </p:nvGraphicFramePr>
        <p:xfrm>
          <a:off x="222916" y="873457"/>
          <a:ext cx="11828059" cy="4891982"/>
        </p:xfrm>
        <a:graphic>
          <a:graphicData uri="http://schemas.openxmlformats.org/drawingml/2006/table">
            <a:tbl>
              <a:tblPr firstRow="1" bandRow="1">
                <a:tableStyleId>{2D5ABB26-0587-4C30-8999-92F81FD0307C}</a:tableStyleId>
              </a:tblPr>
              <a:tblGrid>
                <a:gridCol w="2046883">
                  <a:extLst>
                    <a:ext uri="{9D8B030D-6E8A-4147-A177-3AD203B41FA5}">
                      <a16:colId xmlns:a16="http://schemas.microsoft.com/office/drawing/2014/main" val="41383122"/>
                    </a:ext>
                  </a:extLst>
                </a:gridCol>
                <a:gridCol w="7686794">
                  <a:extLst>
                    <a:ext uri="{9D8B030D-6E8A-4147-A177-3AD203B41FA5}">
                      <a16:colId xmlns:a16="http://schemas.microsoft.com/office/drawing/2014/main" val="3197066363"/>
                    </a:ext>
                  </a:extLst>
                </a:gridCol>
                <a:gridCol w="2094382">
                  <a:extLst>
                    <a:ext uri="{9D8B030D-6E8A-4147-A177-3AD203B41FA5}">
                      <a16:colId xmlns:a16="http://schemas.microsoft.com/office/drawing/2014/main" val="2540267674"/>
                    </a:ext>
                  </a:extLst>
                </a:gridCol>
              </a:tblGrid>
              <a:tr h="584707">
                <a:tc>
                  <a:txBody>
                    <a:bodyPr/>
                    <a:lstStyle/>
                    <a:p>
                      <a:pPr algn="ctr"/>
                      <a:r>
                        <a:rPr lang="es-MX" sz="1800" b="1" kern="1200" dirty="0">
                          <a:solidFill>
                            <a:schemeClr val="tx1"/>
                          </a:solidFill>
                          <a:latin typeface="Century Gothic" panose="020B0502020202020204" pitchFamily="34" charset="0"/>
                          <a:ea typeface="+mn-ea"/>
                          <a:cs typeface="+mn-cs"/>
                        </a:rPr>
                        <a:t>Campo/área de desarrollo.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kern="1200" dirty="0">
                          <a:solidFill>
                            <a:schemeClr val="tx1"/>
                          </a:solidFill>
                          <a:latin typeface="Century Gothic" panose="020B0502020202020204" pitchFamily="34" charset="0"/>
                          <a:ea typeface="+mn-ea"/>
                          <a:cs typeface="+mn-cs"/>
                        </a:rPr>
                        <a:t>Aprendizajes fundamentales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800" b="1" kern="1200" dirty="0">
                          <a:solidFill>
                            <a:schemeClr val="tx1"/>
                          </a:solidFill>
                          <a:latin typeface="Century Gothic" panose="020B0502020202020204" pitchFamily="34" charset="0"/>
                          <a:ea typeface="+mn-ea"/>
                          <a:cs typeface="+mn-cs"/>
                        </a:rPr>
                        <a:t>Materiales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547534"/>
                  </a:ext>
                </a:extLst>
              </a:tr>
              <a:tr h="584707">
                <a:tc>
                  <a:txBody>
                    <a:bodyPr/>
                    <a:lstStyle/>
                    <a:p>
                      <a:pPr algn="ctr"/>
                      <a:r>
                        <a:rPr lang="es-ES" sz="1800" kern="1200" dirty="0">
                          <a:solidFill>
                            <a:schemeClr val="tx1"/>
                          </a:solidFill>
                          <a:latin typeface="Century Gothic" panose="020B0502020202020204" pitchFamily="34" charset="0"/>
                          <a:ea typeface="+mn-ea"/>
                          <a:cs typeface="+mn-cs"/>
                        </a:rPr>
                        <a:t>Lenguaje y comunicación </a:t>
                      </a:r>
                      <a:endParaRPr lang="es-MX" sz="1800"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marR="0" lvl="0" indent="0" algn="l" defTabSz="685800" rtl="0" eaLnBrk="1" fontAlgn="auto" latinLnBrk="0" hangingPunct="1">
                        <a:lnSpc>
                          <a:spcPts val="1379"/>
                        </a:lnSpc>
                        <a:spcBef>
                          <a:spcPts val="9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Expresa con eficacia sus ideas acerca de diversos temas y atiende lo que se dice en interacción con otras personas</a:t>
                      </a:r>
                      <a:r>
                        <a:rPr lang="es-MX" sz="12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Cartulina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Plastilina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Libro de apoyo</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Presentación de </a:t>
                      </a:r>
                      <a:r>
                        <a:rPr lang="es-MX" sz="1800" kern="1200" baseline="0" dirty="0" err="1">
                          <a:solidFill>
                            <a:schemeClr val="tx1"/>
                          </a:solidFill>
                          <a:latin typeface="Century Gothic" panose="020B0502020202020204" pitchFamily="34" charset="0"/>
                          <a:ea typeface="+mn-ea"/>
                          <a:cs typeface="+mn-cs"/>
                        </a:rPr>
                        <a:t>power</a:t>
                      </a:r>
                      <a:r>
                        <a:rPr lang="es-MX" sz="1800" kern="1200" baseline="0" dirty="0">
                          <a:solidFill>
                            <a:schemeClr val="tx1"/>
                          </a:solidFill>
                          <a:latin typeface="Century Gothic" panose="020B0502020202020204" pitchFamily="34" charset="0"/>
                          <a:ea typeface="+mn-ea"/>
                          <a:cs typeface="+mn-cs"/>
                        </a:rPr>
                        <a:t> </a:t>
                      </a:r>
                      <a:r>
                        <a:rPr lang="es-MX" sz="1800" kern="1200" baseline="0" dirty="0" err="1">
                          <a:solidFill>
                            <a:schemeClr val="tx1"/>
                          </a:solidFill>
                          <a:latin typeface="Century Gothic" panose="020B0502020202020204" pitchFamily="34" charset="0"/>
                          <a:ea typeface="+mn-ea"/>
                          <a:cs typeface="+mn-cs"/>
                        </a:rPr>
                        <a:t>point</a:t>
                      </a:r>
                      <a:endParaRPr lang="es-MX" sz="1800" kern="1200" baseline="0" dirty="0">
                        <a:solidFill>
                          <a:schemeClr val="tx1"/>
                        </a:solidFill>
                        <a:latin typeface="Century Gothic" panose="020B0502020202020204" pitchFamily="34" charset="0"/>
                        <a:ea typeface="+mn-ea"/>
                        <a:cs typeface="+mn-cs"/>
                      </a:endParaRP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Juego interactivo</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Bocina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Computadora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Proyector </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Videos</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Colores</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Palo de madera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Vasos </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Pintura</a:t>
                      </a:r>
                    </a:p>
                    <a:p>
                      <a:pPr marL="12700" algn="ctr">
                        <a:lnSpc>
                          <a:spcPts val="1379"/>
                        </a:lnSpc>
                        <a:spcBef>
                          <a:spcPts val="219"/>
                        </a:spcBef>
                      </a:pPr>
                      <a:r>
                        <a:rPr lang="es-MX" sz="1800" kern="1200" baseline="0" dirty="0">
                          <a:solidFill>
                            <a:schemeClr val="tx1"/>
                          </a:solidFill>
                          <a:latin typeface="Century Gothic" panose="020B0502020202020204" pitchFamily="34" charset="0"/>
                          <a:ea typeface="+mn-ea"/>
                          <a:cs typeface="+mn-cs"/>
                        </a:rPr>
                        <a:t>Pincel</a:t>
                      </a:r>
                    </a:p>
                    <a:p>
                      <a:pPr marL="12700" algn="ctr">
                        <a:lnSpc>
                          <a:spcPts val="1379"/>
                        </a:lnSpc>
                        <a:spcBef>
                          <a:spcPts val="219"/>
                        </a:spcBef>
                      </a:pPr>
                      <a:endParaRPr lang="es-MX" sz="1800" kern="1200" baseline="0" dirty="0">
                        <a:solidFill>
                          <a:schemeClr val="tx1"/>
                        </a:solidFill>
                        <a:latin typeface="Century Gothic" panose="020B0502020202020204" pitchFamily="34" charset="0"/>
                        <a:ea typeface="+mn-ea"/>
                        <a:cs typeface="+mn-cs"/>
                      </a:endParaRPr>
                    </a:p>
                    <a:p>
                      <a:pPr marL="12700">
                        <a:lnSpc>
                          <a:spcPts val="1379"/>
                        </a:lnSpc>
                        <a:spcBef>
                          <a:spcPts val="219"/>
                        </a:spcBef>
                      </a:pPr>
                      <a:endParaRPr lang="es-MX" sz="1300" baseline="0" dirty="0">
                        <a:solidFill>
                          <a:schemeClr val="tx1"/>
                        </a:solidFill>
                        <a:latin typeface="Century Gothic" panose="020B0502020202020204" pitchFamily="34" charset="0"/>
                        <a:cs typeface="Times New Roman"/>
                      </a:endParaRPr>
                    </a:p>
                    <a:p>
                      <a:pPr marL="12700">
                        <a:lnSpc>
                          <a:spcPts val="1379"/>
                        </a:lnSpc>
                        <a:spcBef>
                          <a:spcPts val="219"/>
                        </a:spcBef>
                      </a:pPr>
                      <a:endParaRPr lang="es-MX" sz="1300" dirty="0">
                        <a:solidFill>
                          <a:schemeClr val="tx1"/>
                        </a:solidFill>
                        <a:latin typeface="Century Gothic" panose="020B050202020202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003797"/>
                  </a:ext>
                </a:extLst>
              </a:tr>
              <a:tr h="648289">
                <a:tc>
                  <a:txBody>
                    <a:bodyPr/>
                    <a:lstStyle/>
                    <a:p>
                      <a:pPr algn="ctr"/>
                      <a:r>
                        <a:rPr lang="es-MX" sz="1800" kern="1200" dirty="0">
                          <a:solidFill>
                            <a:schemeClr val="tx1"/>
                          </a:solidFill>
                          <a:latin typeface="Century Gothic" panose="020B0502020202020204" pitchFamily="34" charset="0"/>
                          <a:ea typeface="+mn-ea"/>
                          <a:cs typeface="+mn-cs"/>
                        </a:rPr>
                        <a:t>Pensamiento matemático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marR="0" lvl="0" indent="0" algn="l" defTabSz="685800" rtl="0" eaLnBrk="1" fontAlgn="auto" latinLnBrk="0" hangingPunct="1">
                        <a:lnSpc>
                          <a:spcPts val="1379"/>
                        </a:lnSpc>
                        <a:spcBef>
                          <a:spcPts val="90"/>
                        </a:spcBef>
                        <a:spcAft>
                          <a:spcPts val="0"/>
                        </a:spcAft>
                        <a:buClrTx/>
                        <a:buSzTx/>
                        <a:buFont typeface="Arial" panose="020B0604020202020204" pitchFamily="34" charset="0"/>
                        <a:buNone/>
                        <a:tabLst/>
                        <a:defRPr/>
                      </a:pPr>
                      <a:r>
                        <a:rPr lang="es-MX" sz="1400" dirty="0">
                          <a:latin typeface="Century Gothic" panose="020B0502020202020204" pitchFamily="34" charset="0"/>
                        </a:rPr>
                        <a:t>Compara, iguala y clasifica colecciones con base en la cantidad de elementos. </a:t>
                      </a:r>
                    </a:p>
                    <a:p>
                      <a:pPr marL="12700" marR="0" lvl="0" indent="0" algn="l" defTabSz="685800" rtl="0" eaLnBrk="1" fontAlgn="auto" latinLnBrk="0" hangingPunct="1">
                        <a:lnSpc>
                          <a:spcPts val="1379"/>
                        </a:lnSpc>
                        <a:spcBef>
                          <a:spcPts val="9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Relaciona el número de elementos de una colección con la sucesión numérica escrita, del 1 al 30.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1527176500"/>
                  </a:ext>
                </a:extLst>
              </a:tr>
              <a:tr h="584707">
                <a:tc>
                  <a:txBody>
                    <a:bodyPr/>
                    <a:lstStyle/>
                    <a:p>
                      <a:pPr algn="ctr"/>
                      <a:r>
                        <a:rPr lang="es-ES" sz="1800" kern="1200" dirty="0">
                          <a:solidFill>
                            <a:schemeClr val="tx1"/>
                          </a:solidFill>
                          <a:latin typeface="Century Gothic" panose="020B0502020202020204" pitchFamily="34" charset="0"/>
                          <a:ea typeface="+mn-ea"/>
                          <a:cs typeface="+mn-cs"/>
                        </a:rPr>
                        <a:t>Educación socioemocional </a:t>
                      </a:r>
                      <a:endParaRPr lang="es-MX" sz="1800"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Convive, juega y trabaja con distintos compañeros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Reconoce cuando alguien necesita ayuda y la proporciona.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3623014077"/>
                  </a:ext>
                </a:extLst>
              </a:tr>
              <a:tr h="5847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800" kern="1200" dirty="0">
                          <a:solidFill>
                            <a:schemeClr val="tx1"/>
                          </a:solidFill>
                          <a:latin typeface="Century Gothic" panose="020B0502020202020204" pitchFamily="34" charset="0"/>
                          <a:ea typeface="+mn-ea"/>
                          <a:cs typeface="+mn-cs"/>
                        </a:rPr>
                        <a:t>Educación física </a:t>
                      </a:r>
                    </a:p>
                    <a:p>
                      <a:pPr algn="ctr"/>
                      <a:endParaRPr lang="es-MX" sz="1800" kern="1200" dirty="0">
                        <a:solidFill>
                          <a:schemeClr val="tx1"/>
                        </a:solidFill>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Reconoce las características que lo identifican y diferencian de los demás en actividades y juegos.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dirty="0">
                        <a:solidFill>
                          <a:schemeClr val="tx1"/>
                        </a:solidFill>
                        <a:latin typeface="Century Gothic" panose="020B0502020202020204" pitchFamily="34" charset="0"/>
                        <a:ea typeface="AGShowYourDangWork"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1879893608"/>
                  </a:ext>
                </a:extLst>
              </a:tr>
              <a:tr h="751766">
                <a:tc>
                  <a:txBody>
                    <a:bodyPr/>
                    <a:lstStyle/>
                    <a:p>
                      <a:pPr algn="ctr"/>
                      <a:r>
                        <a:rPr lang="es-MX" sz="1600" kern="1200" dirty="0">
                          <a:solidFill>
                            <a:schemeClr val="tx1"/>
                          </a:solidFill>
                          <a:latin typeface="Century Gothic" panose="020B0502020202020204" pitchFamily="34" charset="0"/>
                          <a:ea typeface="+mn-ea"/>
                          <a:cs typeface="+mn-cs"/>
                        </a:rPr>
                        <a:t>Exploración y conocimiento del mundo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Describe y explica las características comunes que identifica entre seres vivos y elementos que observa en la naturaleza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086362048"/>
                  </a:ext>
                </a:extLst>
              </a:tr>
              <a:tr h="86041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1800" kern="1200" dirty="0">
                          <a:solidFill>
                            <a:schemeClr val="tx1"/>
                          </a:solidFill>
                          <a:latin typeface="Century Gothic" panose="020B0502020202020204" pitchFamily="34" charset="0"/>
                          <a:ea typeface="+mn-ea"/>
                          <a:cs typeface="+mn-cs"/>
                        </a:rPr>
                        <a:t>Artes </a:t>
                      </a:r>
                    </a:p>
                    <a:p>
                      <a:pPr algn="ctr"/>
                      <a:endParaRPr lang="es-MX" sz="1800" kern="120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400" kern="1200" dirty="0">
                          <a:solidFill>
                            <a:schemeClr val="tx1"/>
                          </a:solidFill>
                          <a:latin typeface="Century Gothic" panose="020B0502020202020204" pitchFamily="34" charset="0"/>
                          <a:ea typeface="+mn-ea"/>
                          <a:cs typeface="+mn-cs"/>
                        </a:rPr>
                        <a:t>Reproduce esculturas y pinturas que haya observado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dirty="0">
                        <a:solidFill>
                          <a:schemeClr val="tx1"/>
                        </a:solidFill>
                        <a:latin typeface="Century Gothic" panose="020B0502020202020204" pitchFamily="34" charset="0"/>
                        <a:ea typeface="AGShowYourDangWork" panose="02000603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2959642774"/>
                  </a:ext>
                </a:extLst>
              </a:tr>
            </a:tbl>
          </a:graphicData>
        </a:graphic>
      </p:graphicFrame>
    </p:spTree>
    <p:extLst>
      <p:ext uri="{BB962C8B-B14F-4D97-AF65-F5344CB8AC3E}">
        <p14:creationId xmlns:p14="http://schemas.microsoft.com/office/powerpoint/2010/main" val="277173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46054111"/>
              </p:ext>
            </p:extLst>
          </p:nvPr>
        </p:nvGraphicFramePr>
        <p:xfrm>
          <a:off x="191068" y="108058"/>
          <a:ext cx="11737074" cy="6749942"/>
        </p:xfrm>
        <a:graphic>
          <a:graphicData uri="http://schemas.openxmlformats.org/drawingml/2006/table">
            <a:tbl>
              <a:tblPr firstRow="1" bandRow="1">
                <a:tableStyleId>{2D5ABB26-0587-4C30-8999-92F81FD0307C}</a:tableStyleId>
              </a:tblPr>
              <a:tblGrid>
                <a:gridCol w="2336238">
                  <a:extLst>
                    <a:ext uri="{9D8B030D-6E8A-4147-A177-3AD203B41FA5}">
                      <a16:colId xmlns:a16="http://schemas.microsoft.com/office/drawing/2014/main" val="4021028265"/>
                    </a:ext>
                  </a:extLst>
                </a:gridCol>
                <a:gridCol w="2350209">
                  <a:extLst>
                    <a:ext uri="{9D8B030D-6E8A-4147-A177-3AD203B41FA5}">
                      <a16:colId xmlns:a16="http://schemas.microsoft.com/office/drawing/2014/main" val="2885264396"/>
                    </a:ext>
                  </a:extLst>
                </a:gridCol>
                <a:gridCol w="2350209">
                  <a:extLst>
                    <a:ext uri="{9D8B030D-6E8A-4147-A177-3AD203B41FA5}">
                      <a16:colId xmlns:a16="http://schemas.microsoft.com/office/drawing/2014/main" val="2727267227"/>
                    </a:ext>
                  </a:extLst>
                </a:gridCol>
                <a:gridCol w="2350209">
                  <a:extLst>
                    <a:ext uri="{9D8B030D-6E8A-4147-A177-3AD203B41FA5}">
                      <a16:colId xmlns:a16="http://schemas.microsoft.com/office/drawing/2014/main" val="917781292"/>
                    </a:ext>
                  </a:extLst>
                </a:gridCol>
                <a:gridCol w="2350209">
                  <a:extLst>
                    <a:ext uri="{9D8B030D-6E8A-4147-A177-3AD203B41FA5}">
                      <a16:colId xmlns:a16="http://schemas.microsoft.com/office/drawing/2014/main" val="3538278414"/>
                    </a:ext>
                  </a:extLst>
                </a:gridCol>
              </a:tblGrid>
              <a:tr h="687844">
                <a:tc>
                  <a:txBody>
                    <a:bodyPr/>
                    <a:lstStyle/>
                    <a:p>
                      <a:pPr algn="ctr"/>
                      <a:r>
                        <a:rPr lang="es-MX" sz="2000" b="1" dirty="0">
                          <a:latin typeface="Century Gothic" panose="020B0502020202020204" pitchFamily="34" charset="0"/>
                        </a:rPr>
                        <a:t>Lunes</a:t>
                      </a:r>
                    </a:p>
                    <a:p>
                      <a:pPr algn="ctr"/>
                      <a:r>
                        <a:rPr lang="es-MX" sz="1600" b="1" dirty="0">
                          <a:latin typeface="Century Gothic" panose="020B0502020202020204" pitchFamily="34" charset="0"/>
                        </a:rPr>
                        <a:t>13 de Marzo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2000" b="1" dirty="0">
                          <a:latin typeface="Century Gothic" panose="020B0502020202020204" pitchFamily="34" charset="0"/>
                        </a:rPr>
                        <a:t>Martes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14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s-MX" sz="2000" b="1" dirty="0">
                          <a:latin typeface="Century Gothic" panose="020B0502020202020204" pitchFamily="34" charset="0"/>
                        </a:rPr>
                        <a:t>Miércoles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15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s-MX" sz="2000" b="1" dirty="0">
                          <a:latin typeface="Century Gothic" panose="020B0502020202020204" pitchFamily="34" charset="0"/>
                        </a:rPr>
                        <a:t>Jueves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16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s-MX" sz="2000" b="1" dirty="0">
                          <a:latin typeface="Century Gothic" panose="020B0502020202020204" pitchFamily="34" charset="0"/>
                        </a:rPr>
                        <a:t>Viernes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17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74540327"/>
                  </a:ext>
                </a:extLst>
              </a:tr>
              <a:tr h="5805062">
                <a:tc>
                  <a:txBody>
                    <a:bodyPr/>
                    <a:lstStyle/>
                    <a:p>
                      <a:pPr algn="ctr"/>
                      <a:r>
                        <a:rPr lang="es-MX" sz="1800" kern="1200" dirty="0">
                          <a:solidFill>
                            <a:schemeClr val="tx1"/>
                          </a:solidFill>
                          <a:latin typeface="Century Gothic" panose="020B0502020202020204" pitchFamily="34" charset="0"/>
                          <a:ea typeface="+mn-ea"/>
                          <a:cs typeface="+mn-cs"/>
                        </a:rPr>
                        <a:t>Suspensión de labores</a:t>
                      </a:r>
                    </a:p>
                    <a:p>
                      <a:pPr algn="ctr"/>
                      <a:r>
                        <a:rPr lang="es-MX" sz="1800" kern="1200" dirty="0">
                          <a:solidFill>
                            <a:schemeClr val="tx1"/>
                          </a:solidFill>
                          <a:latin typeface="Century Gothic" panose="020B0502020202020204" pitchFamily="34" charset="0"/>
                          <a:ea typeface="+mn-ea"/>
                          <a:cs typeface="+mn-cs"/>
                        </a:rPr>
                        <a:t>junta sindical </a:t>
                      </a:r>
                    </a:p>
                    <a:p>
                      <a:pPr algn="ctr"/>
                      <a:endParaRPr lang="es-MX" sz="1600" kern="1200" baseline="0" dirty="0">
                        <a:solidFill>
                          <a:schemeClr val="tx1"/>
                        </a:solidFill>
                        <a:latin typeface="Century Gothic" panose="020B0502020202020204" pitchFamily="34" charset="0"/>
                        <a:ea typeface="+mn-ea"/>
                        <a:cs typeface="+mn-cs"/>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kern="1200" baseline="0" dirty="0">
                          <a:solidFill>
                            <a:schemeClr val="tx1"/>
                          </a:solidFill>
                          <a:latin typeface="Century Gothic" panose="020B0502020202020204" pitchFamily="34" charset="0"/>
                          <a:ea typeface="+mn-ea"/>
                          <a:cs typeface="+mn-cs"/>
                        </a:rPr>
                        <a:t>Rutina de activación</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la primavera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baseline="0" dirty="0">
                          <a:solidFill>
                            <a:schemeClr val="tx1"/>
                          </a:solidFill>
                          <a:latin typeface="Century Gothic" panose="020B0502020202020204" pitchFamily="34" charset="0"/>
                          <a:ea typeface="+mn-ea"/>
                          <a:cs typeface="+mn-cs"/>
                        </a:rPr>
                        <a:t>Música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Actividades de la primavera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algn="ctr"/>
                      <a:endParaRPr lang="es-MX" sz="1600" kern="1200" baseline="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kern="1200" baseline="0" dirty="0">
                          <a:solidFill>
                            <a:schemeClr val="tx1"/>
                          </a:solidFill>
                          <a:latin typeface="Century Gothic" panose="020B0502020202020204" pitchFamily="34" charset="0"/>
                          <a:ea typeface="+mn-ea"/>
                          <a:cs typeface="+mn-cs"/>
                        </a:rPr>
                        <a:t>Rutina de activación</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la primavera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baseline="0" dirty="0">
                          <a:solidFill>
                            <a:schemeClr val="tx1"/>
                          </a:solidFill>
                          <a:latin typeface="Century Gothic" panose="020B0502020202020204" pitchFamily="34" charset="0"/>
                          <a:ea typeface="+mn-ea"/>
                          <a:cs typeface="+mn-cs"/>
                        </a:rPr>
                        <a:t>Educación Física</a:t>
                      </a: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 Actividades de la primavera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dirty="0">
                          <a:latin typeface="Century Gothic" panose="020B0502020202020204" pitchFamily="34" charset="0"/>
                        </a:rPr>
                        <a:t>Rutina</a:t>
                      </a:r>
                      <a:r>
                        <a:rPr lang="es-MX" sz="1600" baseline="0" dirty="0">
                          <a:latin typeface="Century Gothic" panose="020B0502020202020204" pitchFamily="34" charset="0"/>
                        </a:rPr>
                        <a:t> de activación </a:t>
                      </a:r>
                    </a:p>
                    <a:p>
                      <a:pPr algn="ctr"/>
                      <a:endParaRPr lang="es-MX" sz="1600" baseline="0" dirty="0">
                        <a:latin typeface="Century Gothic" panose="020B0502020202020204" pitchFamily="34" charset="0"/>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baseline="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Actividades de la primavera</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algn="ct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Actividades de la primavera</a:t>
                      </a:r>
                    </a:p>
                    <a:p>
                      <a:pPr algn="ctr"/>
                      <a:endParaRPr lang="es-MX" sz="1600" kern="1200" baseline="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a:latin typeface="Century Gothic" panose="020B0502020202020204" pitchFamily="34" charset="0"/>
                        </a:rPr>
                        <a:t>Asesoría de Titulación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952741"/>
                  </a:ext>
                </a:extLst>
              </a:tr>
            </a:tbl>
          </a:graphicData>
        </a:graphic>
      </p:graphicFrame>
    </p:spTree>
    <p:extLst>
      <p:ext uri="{BB962C8B-B14F-4D97-AF65-F5344CB8AC3E}">
        <p14:creationId xmlns:p14="http://schemas.microsoft.com/office/powerpoint/2010/main" val="33246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Responde las siguientes preguntas ¿Cómo esta el clima hoy? ¿hace frio, calor? ¿Cómo se ven los arboles? ¿Cómo se ven sus ramas? ¿Qué son las estaciones del año? Se le hace mención que la naturaleza cambia de acuerdo a cada estación del año.</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Responde las siguientes preguntas de las estaciones del año ¿Cómo son los arboles? ¿las flores? ¿Que pasa en la naturaleza en cada estación? ¿Cómo se visten las personas según la estación del año?</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Observa con atención el video “El año y las 4 estaciones. el movimiento de traslación” </a:t>
            </a:r>
            <a:r>
              <a:rPr lang="es-MX" sz="2000" dirty="0">
                <a:solidFill>
                  <a:schemeClr val="tx1"/>
                </a:solidFill>
                <a:latin typeface="Century Gothic" panose="020B0502020202020204" pitchFamily="34" charset="0"/>
                <a:hlinkClick r:id="rId2"/>
              </a:rPr>
              <a:t>https://bit.ly/3JzbyXW</a:t>
            </a:r>
            <a:r>
              <a:rPr lang="es-MX" sz="2000" dirty="0">
                <a:solidFill>
                  <a:schemeClr val="tx1"/>
                </a:solidFill>
                <a:latin typeface="Century Gothic" panose="020B0502020202020204" pitchFamily="34" charset="0"/>
              </a:rPr>
              <a:t>, platica sobre lo que trato el video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 cuatro equipos realiza un dibujo según la estación que le allá tocado y platica con el resto de sus compañeros sobre la estación que realizo</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Platica sobre la estación en la que estamos y la que esta por iniciar</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Ensayo para el evento de la primavera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 plenaria comenta con sus compañeros que fue lo que realizo durante el día y contesta ¿Cual de las actividades fue la que le gusto mas y porque?</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Martes 14 de Marzo 2023</a:t>
            </a:r>
          </a:p>
        </p:txBody>
      </p:sp>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5">
            <a:extLst>
              <a:ext uri="{BEBA8EAE-BF5A-486C-A8C5-ECC9F3942E4B}">
                <a14:imgProps xmlns:a14="http://schemas.microsoft.com/office/drawing/2010/main">
                  <a14:imgLayer r:embed="rId6">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9"/>
          <a:stretch>
            <a:fillRect/>
          </a:stretch>
        </p:blipFill>
        <p:spPr>
          <a:xfrm>
            <a:off x="0" y="6237507"/>
            <a:ext cx="4262514" cy="620493"/>
          </a:xfrm>
          <a:prstGeom prst="rect">
            <a:avLst/>
          </a:prstGeom>
        </p:spPr>
      </p:pic>
    </p:spTree>
    <p:extLst>
      <p:ext uri="{BB962C8B-B14F-4D97-AF65-F5344CB8AC3E}">
        <p14:creationId xmlns:p14="http://schemas.microsoft.com/office/powerpoint/2010/main" val="27503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Contesta las siguientes preguntas ¿Qué hay en la primavera? ¿Que sucede con las flores y frutas? ¿Qué colores ven en la primavera? ¿Cómo es el clima en la primavera? ¿Qué ropa utilizamos en primavera?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Observa el video La primavera y comenta lo que observo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Escucha con atención el cuento del </a:t>
            </a:r>
            <a:r>
              <a:rPr lang="es-MX" sz="2000" dirty="0" err="1">
                <a:solidFill>
                  <a:schemeClr val="tx1"/>
                </a:solidFill>
                <a:latin typeface="Century Gothic" panose="020B0502020202020204" pitchFamily="34" charset="0"/>
              </a:rPr>
              <a:t>cuerpoespin</a:t>
            </a:r>
            <a:r>
              <a:rPr lang="es-MX" sz="2000" dirty="0">
                <a:solidFill>
                  <a:schemeClr val="tx1"/>
                </a:solidFill>
                <a:latin typeface="Century Gothic" panose="020B0502020202020204" pitchFamily="34" charset="0"/>
              </a:rPr>
              <a:t> primavera y contesta preguntas referente a el, elabora dibujo sobre el cuento</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Clase de Educación Física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Ensayo del evento de la primavera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Moldea con ayuda de imágenes personajes de la primavera con plastilina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Canta la canción de las galletas y al que le toque menciona lo que se estuvo realizando en el y contesta ¿Cual de las actividades fue la que le gusto mas y porque?</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Miércoles 15 de Marzo 2023</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8"/>
          <a:stretch>
            <a:fillRect/>
          </a:stretch>
        </p:blipFill>
        <p:spPr>
          <a:xfrm>
            <a:off x="0" y="6237507"/>
            <a:ext cx="4262514" cy="620493"/>
          </a:xfrm>
          <a:prstGeom prst="rect">
            <a:avLst/>
          </a:prstGeom>
        </p:spPr>
      </p:pic>
    </p:spTree>
    <p:extLst>
      <p:ext uri="{BB962C8B-B14F-4D97-AF65-F5344CB8AC3E}">
        <p14:creationId xmlns:p14="http://schemas.microsoft.com/office/powerpoint/2010/main" val="308163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Cuestionar a los alumnos si saben lo que son las adivinanzas ¿ Preguntar a los alumnos si les gustaría jugar a las adivinanzas?</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Observa la presentación y juega a las adivinanzas</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Realiza la hoja de trabajo uniendo el dibujo con la adivinanza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Ensayo del evento de la primavera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Resuelve problemas de comparaciones y clasifica colecciones</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Participa en el juego interactivo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Contesta la pagina 47 de su libro Preescolar 3 Libro de actividades </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 plenaria comenta con sus compañeros que fue lo que realizo durante el día y contesta ¿Cual de las actividades fue la que le gusto mas y porque?</a:t>
            </a: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Jueves 16 de Marzo 2023</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8"/>
          <a:stretch>
            <a:fillRect/>
          </a:stretch>
        </p:blipFill>
        <p:spPr>
          <a:xfrm>
            <a:off x="0" y="6237507"/>
            <a:ext cx="4262514" cy="620493"/>
          </a:xfrm>
          <a:prstGeom prst="rect">
            <a:avLst/>
          </a:prstGeom>
        </p:spPr>
      </p:pic>
    </p:spTree>
    <p:extLst>
      <p:ext uri="{BB962C8B-B14F-4D97-AF65-F5344CB8AC3E}">
        <p14:creationId xmlns:p14="http://schemas.microsoft.com/office/powerpoint/2010/main" val="186819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7892379"/>
              </p:ext>
            </p:extLst>
          </p:nvPr>
        </p:nvGraphicFramePr>
        <p:xfrm>
          <a:off x="272955" y="108058"/>
          <a:ext cx="11464119" cy="6644640"/>
        </p:xfrm>
        <a:graphic>
          <a:graphicData uri="http://schemas.openxmlformats.org/drawingml/2006/table">
            <a:tbl>
              <a:tblPr firstRow="1" bandRow="1">
                <a:tableStyleId>{2D5ABB26-0587-4C30-8999-92F81FD0307C}</a:tableStyleId>
              </a:tblPr>
              <a:tblGrid>
                <a:gridCol w="2281907">
                  <a:extLst>
                    <a:ext uri="{9D8B030D-6E8A-4147-A177-3AD203B41FA5}">
                      <a16:colId xmlns:a16="http://schemas.microsoft.com/office/drawing/2014/main" val="4021028265"/>
                    </a:ext>
                  </a:extLst>
                </a:gridCol>
                <a:gridCol w="2295553">
                  <a:extLst>
                    <a:ext uri="{9D8B030D-6E8A-4147-A177-3AD203B41FA5}">
                      <a16:colId xmlns:a16="http://schemas.microsoft.com/office/drawing/2014/main" val="2885264396"/>
                    </a:ext>
                  </a:extLst>
                </a:gridCol>
                <a:gridCol w="2295553">
                  <a:extLst>
                    <a:ext uri="{9D8B030D-6E8A-4147-A177-3AD203B41FA5}">
                      <a16:colId xmlns:a16="http://schemas.microsoft.com/office/drawing/2014/main" val="2727267227"/>
                    </a:ext>
                  </a:extLst>
                </a:gridCol>
                <a:gridCol w="2295553">
                  <a:extLst>
                    <a:ext uri="{9D8B030D-6E8A-4147-A177-3AD203B41FA5}">
                      <a16:colId xmlns:a16="http://schemas.microsoft.com/office/drawing/2014/main" val="917781292"/>
                    </a:ext>
                  </a:extLst>
                </a:gridCol>
                <a:gridCol w="2295553">
                  <a:extLst>
                    <a:ext uri="{9D8B030D-6E8A-4147-A177-3AD203B41FA5}">
                      <a16:colId xmlns:a16="http://schemas.microsoft.com/office/drawing/2014/main" val="3538278414"/>
                    </a:ext>
                  </a:extLst>
                </a:gridCol>
              </a:tblGrid>
              <a:tr h="927832">
                <a:tc>
                  <a:txBody>
                    <a:bodyPr/>
                    <a:lstStyle/>
                    <a:p>
                      <a:pPr algn="ctr"/>
                      <a:r>
                        <a:rPr lang="es-MX" sz="2000" b="1" dirty="0">
                          <a:latin typeface="Century Gothic" panose="020B0502020202020204" pitchFamily="34" charset="0"/>
                        </a:rPr>
                        <a:t>Lunes</a:t>
                      </a:r>
                    </a:p>
                    <a:p>
                      <a:pPr algn="ctr"/>
                      <a:r>
                        <a:rPr lang="es-MX" sz="1600" b="1" dirty="0">
                          <a:latin typeface="Century Gothic" panose="020B0502020202020204" pitchFamily="34" charset="0"/>
                        </a:rPr>
                        <a:t>20 de Marzo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2000" b="1" dirty="0">
                          <a:latin typeface="Century Gothic" panose="020B0502020202020204" pitchFamily="34" charset="0"/>
                        </a:rPr>
                        <a:t>Martes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21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s-MX" sz="2000" b="1" dirty="0">
                          <a:latin typeface="Century Gothic" panose="020B0502020202020204" pitchFamily="34" charset="0"/>
                        </a:rPr>
                        <a:t>Miércoles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22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s-MX" sz="2000" b="1" dirty="0">
                          <a:latin typeface="Century Gothic" panose="020B0502020202020204" pitchFamily="34" charset="0"/>
                        </a:rPr>
                        <a:t>Jueves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23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a:txBody>
                    <a:bodyPr/>
                    <a:lstStyle/>
                    <a:p>
                      <a:pPr algn="ctr"/>
                      <a:r>
                        <a:rPr lang="es-MX" sz="2000" b="1" dirty="0">
                          <a:latin typeface="Century Gothic" panose="020B0502020202020204" pitchFamily="34" charset="0"/>
                        </a:rPr>
                        <a:t>Viernes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dirty="0">
                          <a:solidFill>
                            <a:schemeClr val="tx1"/>
                          </a:solidFill>
                          <a:latin typeface="Century Gothic" panose="020B0502020202020204" pitchFamily="34" charset="0"/>
                          <a:ea typeface="+mn-ea"/>
                          <a:cs typeface="+mn-cs"/>
                        </a:rPr>
                        <a:t>24 de Marzo 2023</a:t>
                      </a:r>
                    </a:p>
                    <a:p>
                      <a:pPr algn="ctr"/>
                      <a:endParaRPr lang="es-MX" sz="2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74540327"/>
                  </a:ext>
                </a:extLst>
              </a:tr>
              <a:tr h="5596922">
                <a:tc>
                  <a:txBody>
                    <a:bodyPr/>
                    <a:lstStyle/>
                    <a:p>
                      <a:pPr algn="ctr"/>
                      <a:r>
                        <a:rPr lang="es-MX" sz="1800" kern="1200" dirty="0">
                          <a:solidFill>
                            <a:schemeClr val="tx1"/>
                          </a:solidFill>
                          <a:latin typeface="Century Gothic" panose="020B0502020202020204" pitchFamily="34" charset="0"/>
                          <a:ea typeface="+mn-ea"/>
                          <a:cs typeface="+mn-cs"/>
                        </a:rPr>
                        <a:t>Suspensión programada de labores</a:t>
                      </a:r>
                    </a:p>
                    <a:p>
                      <a:pPr algn="ctr"/>
                      <a:endParaRPr lang="es-MX" sz="1600" kern="1200" baseline="0" dirty="0">
                        <a:solidFill>
                          <a:schemeClr val="tx1"/>
                        </a:solidFill>
                        <a:latin typeface="Century Gothic" panose="020B0502020202020204" pitchFamily="34" charset="0"/>
                        <a:ea typeface="+mn-ea"/>
                        <a:cs typeface="+mn-cs"/>
                      </a:endParaRP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kern="1200" baseline="0" dirty="0">
                          <a:solidFill>
                            <a:schemeClr val="tx1"/>
                          </a:solidFill>
                          <a:latin typeface="Century Gothic" panose="020B0502020202020204" pitchFamily="34" charset="0"/>
                          <a:ea typeface="+mn-ea"/>
                          <a:cs typeface="+mn-cs"/>
                        </a:rPr>
                        <a:t>Rutina de activación</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Benito Juárez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baseline="0" dirty="0">
                          <a:solidFill>
                            <a:schemeClr val="tx1"/>
                          </a:solidFill>
                          <a:latin typeface="Century Gothic" panose="020B0502020202020204" pitchFamily="34" charset="0"/>
                          <a:ea typeface="+mn-ea"/>
                          <a:cs typeface="+mn-cs"/>
                        </a:rPr>
                        <a:t>Música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Actividades de la primavera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algn="ctr"/>
                      <a:endParaRPr lang="es-MX" sz="1600" kern="1200" baseline="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kern="1200" baseline="0" dirty="0">
                          <a:solidFill>
                            <a:schemeClr val="tx1"/>
                          </a:solidFill>
                          <a:latin typeface="Century Gothic" panose="020B0502020202020204" pitchFamily="34" charset="0"/>
                          <a:ea typeface="+mn-ea"/>
                          <a:cs typeface="+mn-cs"/>
                        </a:rPr>
                        <a:t>Rutina de activación</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Actividades de la primavera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1200" baseline="0" dirty="0">
                          <a:solidFill>
                            <a:schemeClr val="tx1"/>
                          </a:solidFill>
                          <a:latin typeface="Century Gothic" panose="020B0502020202020204" pitchFamily="34" charset="0"/>
                          <a:ea typeface="+mn-ea"/>
                          <a:cs typeface="+mn-cs"/>
                        </a:rPr>
                        <a:t>Educación Física</a:t>
                      </a: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algn="ctr"/>
                      <a:endParaRPr lang="es-MX" sz="1600" kern="1200" baseline="0" dirty="0">
                        <a:solidFill>
                          <a:schemeClr val="tx1"/>
                        </a:solidFill>
                        <a:latin typeface="Century Gothic" panose="020B0502020202020204" pitchFamily="34" charset="0"/>
                        <a:ea typeface="+mn-ea"/>
                        <a:cs typeface="+mn-cs"/>
                      </a:endParaRPr>
                    </a:p>
                    <a:p>
                      <a:pPr algn="ctr"/>
                      <a:r>
                        <a:rPr lang="es-MX" sz="1600" kern="1200" baseline="0" dirty="0">
                          <a:solidFill>
                            <a:schemeClr val="tx1"/>
                          </a:solidFill>
                          <a:latin typeface="Century Gothic" panose="020B0502020202020204" pitchFamily="34" charset="0"/>
                          <a:ea typeface="+mn-ea"/>
                          <a:cs typeface="+mn-cs"/>
                        </a:rPr>
                        <a:t> Actividades de la primavera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600" dirty="0">
                          <a:latin typeface="Century Gothic" panose="020B0502020202020204" pitchFamily="34" charset="0"/>
                        </a:rPr>
                        <a:t>Rutina</a:t>
                      </a:r>
                      <a:r>
                        <a:rPr lang="es-MX" sz="1600" baseline="0" dirty="0">
                          <a:latin typeface="Century Gothic" panose="020B0502020202020204" pitchFamily="34" charset="0"/>
                        </a:rPr>
                        <a:t> de activación </a:t>
                      </a:r>
                    </a:p>
                    <a:p>
                      <a:pPr algn="ctr"/>
                      <a:endParaRPr lang="es-MX" sz="1600" baseline="0" dirty="0">
                        <a:latin typeface="Century Gothic" panose="020B0502020202020204" pitchFamily="34" charset="0"/>
                      </a:endParaRPr>
                    </a:p>
                    <a:p>
                      <a:pPr algn="ctr"/>
                      <a:r>
                        <a:rPr lang="es-MX" sz="1600" kern="1200" baseline="0" dirty="0">
                          <a:solidFill>
                            <a:schemeClr val="tx1"/>
                          </a:solidFill>
                          <a:latin typeface="Century Gothic" panose="020B0502020202020204" pitchFamily="34" charset="0"/>
                          <a:ea typeface="+mn-ea"/>
                          <a:cs typeface="+mn-cs"/>
                        </a:rPr>
                        <a:t>Actividades de registro de fecha de asistencia conteo y juegos matemáticos con la asistencia </a:t>
                      </a:r>
                    </a:p>
                    <a:p>
                      <a:pPr algn="ctr"/>
                      <a:endParaRPr lang="es-MX" sz="1600" baseline="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 </a:t>
                      </a:r>
                    </a:p>
                    <a:p>
                      <a:pPr algn="ctr"/>
                      <a:r>
                        <a:rPr lang="es-MX" sz="1600" kern="1200" baseline="0" dirty="0">
                          <a:solidFill>
                            <a:schemeClr val="tx1"/>
                          </a:solidFill>
                          <a:latin typeface="Century Gothic" panose="020B0502020202020204" pitchFamily="34" charset="0"/>
                          <a:ea typeface="+mn-ea"/>
                          <a:cs typeface="+mn-cs"/>
                        </a:rPr>
                        <a:t>Actividades de la primavera</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r>
                        <a:rPr lang="es-MX" sz="1600" kern="1200" baseline="0" dirty="0">
                          <a:solidFill>
                            <a:schemeClr val="tx1"/>
                          </a:solidFill>
                          <a:latin typeface="Century Gothic" panose="020B0502020202020204" pitchFamily="34" charset="0"/>
                          <a:ea typeface="+mn-ea"/>
                          <a:cs typeface="+mn-cs"/>
                        </a:rPr>
                        <a:t>Ensayo para el evento de la primavera</a:t>
                      </a:r>
                    </a:p>
                    <a:p>
                      <a:pPr algn="ctr"/>
                      <a:endParaRPr lang="es-MX" sz="1600" kern="1200" baseline="0" dirty="0">
                        <a:solidFill>
                          <a:schemeClr val="tx1"/>
                        </a:solidFill>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kern="1200" baseline="0" dirty="0">
                          <a:solidFill>
                            <a:schemeClr val="tx1"/>
                          </a:solidFill>
                          <a:latin typeface="Century Gothic" panose="020B0502020202020204" pitchFamily="34" charset="0"/>
                          <a:ea typeface="+mn-ea"/>
                          <a:cs typeface="+mn-cs"/>
                        </a:rPr>
                        <a:t>Actividades de la primavera</a:t>
                      </a:r>
                    </a:p>
                    <a:p>
                      <a:pPr algn="ctr"/>
                      <a:endParaRPr lang="es-MX" sz="1600" kern="1200" baseline="0" dirty="0">
                        <a:solidFill>
                          <a:schemeClr val="tx1"/>
                        </a:solidFill>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dirty="0">
                          <a:latin typeface="Century Gothic" panose="020B0502020202020204" pitchFamily="34" charset="0"/>
                        </a:rPr>
                        <a:t>Asesoría de Titulación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952741"/>
                  </a:ext>
                </a:extLst>
              </a:tr>
            </a:tbl>
          </a:graphicData>
        </a:graphic>
      </p:graphicFrame>
    </p:spTree>
    <p:extLst>
      <p:ext uri="{BB962C8B-B14F-4D97-AF65-F5344CB8AC3E}">
        <p14:creationId xmlns:p14="http://schemas.microsoft.com/office/powerpoint/2010/main" val="264640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54673" y="97809"/>
            <a:ext cx="11914495" cy="659186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Rutina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Registro de fecha y asistencia</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Cuestionar a los alumnos si saben porque no asistieron el día de ayer, platicar acerca de Don Benito Juárez</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Escucha un cuento sobre Benito Juárez y platica lo que paso en el cuento</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Realiza la Hoja de Don Benito Juárez</a:t>
            </a:r>
          </a:p>
          <a:p>
            <a:pPr marL="285750" indent="-285750">
              <a:buFont typeface="Wingdings" panose="05000000000000000000" pitchFamily="2" charset="2"/>
              <a:buChar char="Ø"/>
            </a:pPr>
            <a:r>
              <a:rPr lang="es-MX" sz="2000" dirty="0">
                <a:solidFill>
                  <a:schemeClr val="tx1"/>
                </a:solidFill>
                <a:latin typeface="Century Gothic" panose="020B0502020202020204" pitchFamily="34" charset="0"/>
              </a:rPr>
              <a:t>Ensayo festival de la primavera </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Contesta las siguientes preguntas conocen las flores?,¿Qué tipo de flores conoces?</a:t>
            </a:r>
          </a:p>
          <a:p>
            <a:pPr fontAlgn="base"/>
            <a:r>
              <a:rPr lang="es-MX" sz="2000" dirty="0">
                <a:solidFill>
                  <a:schemeClr val="tx1"/>
                </a:solidFill>
                <a:latin typeface="Century Gothic" panose="020B0502020202020204" pitchFamily="34" charset="0"/>
              </a:rPr>
              <a:t>¿Cómo son las flores?,¿En dónde encuentras flores?,¿En nuestro kínder podemos encontrar flores? ¿en dónde?</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Observa el video “Partes de una planta”</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Pasa al pizarrón a señalar y colocar el nombre de cada parte de la planta </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Realiza la hoja de trabajo de las partes de la planta </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Participa en el Juego interactivo </a:t>
            </a:r>
          </a:p>
          <a:p>
            <a:pPr marL="342900" indent="-342900" fontAlgn="base">
              <a:buFont typeface="Wingdings" panose="05000000000000000000" pitchFamily="2" charset="2"/>
              <a:buChar char="Ø"/>
            </a:pPr>
            <a:r>
              <a:rPr lang="es-MX" sz="2000" dirty="0">
                <a:solidFill>
                  <a:schemeClr val="tx1"/>
                </a:solidFill>
                <a:latin typeface="Century Gothic" panose="020B0502020202020204" pitchFamily="34" charset="0"/>
              </a:rPr>
              <a:t>Canta la canción de las galletas y al que le toque menciona lo que se estuvo realizando en el y contesta ¿Cual de las actividades fue la que le gusto mas y porque?</a:t>
            </a:r>
          </a:p>
          <a:p>
            <a:pPr marL="342900" indent="-342900" fontAlgn="base">
              <a:buFont typeface="Wingdings" panose="05000000000000000000" pitchFamily="2" charset="2"/>
              <a:buChar char="Ø"/>
            </a:pPr>
            <a:endParaRPr lang="es-MX" sz="2000" dirty="0">
              <a:solidFill>
                <a:schemeClr val="tx1"/>
              </a:solidFill>
              <a:latin typeface="Century Gothic" panose="020B0502020202020204" pitchFamily="34" charset="0"/>
            </a:endParaRPr>
          </a:p>
          <a:p>
            <a:pPr fontAlgn="base"/>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es-MX" sz="2000" dirty="0">
              <a:solidFill>
                <a:schemeClr val="tx1"/>
              </a:solidFill>
              <a:latin typeface="Century Gothic" panose="020B0502020202020204" pitchFamily="34" charset="0"/>
            </a:endParaRPr>
          </a:p>
          <a:p>
            <a:r>
              <a:rPr lang="es-MX" sz="2000" dirty="0">
                <a:solidFill>
                  <a:schemeClr val="tx1"/>
                </a:solidFill>
                <a:latin typeface="Century Gothic" panose="020B0502020202020204" pitchFamily="34" charset="0"/>
              </a:rPr>
              <a:t> </a:t>
            </a:r>
          </a:p>
          <a:p>
            <a:r>
              <a:rPr lang="es-MX" sz="2000" dirty="0">
                <a:solidFill>
                  <a:schemeClr val="tx1"/>
                </a:solidFill>
                <a:latin typeface="Century Gothic" panose="020B0502020202020204" pitchFamily="34" charset="0"/>
              </a:rPr>
              <a:t> </a:t>
            </a:r>
          </a:p>
          <a:p>
            <a:pPr algn="ctr"/>
            <a:endParaRPr lang="es-MX" dirty="0"/>
          </a:p>
        </p:txBody>
      </p:sp>
      <p:sp>
        <p:nvSpPr>
          <p:cNvPr id="3" name="Rectángulo 2"/>
          <p:cNvSpPr/>
          <p:nvPr/>
        </p:nvSpPr>
        <p:spPr>
          <a:xfrm>
            <a:off x="1228298" y="258667"/>
            <a:ext cx="8966579" cy="887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tx1"/>
                </a:solidFill>
                <a:effectLst>
                  <a:outerShdw blurRad="38100" dist="38100" dir="2700000" algn="tl">
                    <a:srgbClr val="000000">
                      <a:alpha val="43137"/>
                    </a:srgbClr>
                  </a:outerShdw>
                </a:effectLst>
                <a:latin typeface="Century Gothic" panose="020B0502020202020204" pitchFamily="34" charset="0"/>
              </a:rPr>
              <a:t>Martes 21 de Marzo 2023</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0" b="92868" l="1241" r="96454"/>
                    </a14:imgEffect>
                  </a14:imgLayer>
                </a14:imgProps>
              </a:ext>
            </a:extLst>
          </a:blip>
          <a:stretch>
            <a:fillRect/>
          </a:stretch>
        </p:blipFill>
        <p:spPr>
          <a:xfrm>
            <a:off x="10089524" y="0"/>
            <a:ext cx="934105" cy="1068258"/>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a14:imgLayer r:embed="rId5">
                    <a14:imgEffect>
                      <a14:backgroundRemoval t="6206" b="92908" l="4610" r="94504"/>
                    </a14:imgEffect>
                  </a14:imgLayer>
                </a14:imgProps>
              </a:ext>
            </a:extLst>
          </a:blip>
          <a:stretch>
            <a:fillRect/>
          </a:stretch>
        </p:blipFill>
        <p:spPr>
          <a:xfrm>
            <a:off x="11237361" y="76337"/>
            <a:ext cx="824416" cy="824416"/>
          </a:xfrm>
          <a:prstGeom prst="rect">
            <a:avLst/>
          </a:prstGeom>
        </p:spPr>
      </p:pic>
      <p:pic>
        <p:nvPicPr>
          <p:cNvPr id="6" name="Imagen 5"/>
          <p:cNvPicPr>
            <a:picLocks noChangeAspect="1"/>
          </p:cNvPicPr>
          <p:nvPr/>
        </p:nvPicPr>
        <p:blipFill>
          <a:blip r:embed="rId6">
            <a:extLst>
              <a:ext uri="{BEBA8EAE-BF5A-486C-A8C5-ECC9F3942E4B}">
                <a14:imgProps xmlns:a14="http://schemas.microsoft.com/office/drawing/2010/main">
                  <a14:imgLayer r:embed="rId7">
                    <a14:imgEffect>
                      <a14:backgroundRemoval t="2305" b="93085" l="5142" r="96986"/>
                    </a14:imgEffect>
                  </a14:imgLayer>
                </a14:imgProps>
              </a:ext>
            </a:extLst>
          </a:blip>
          <a:stretch>
            <a:fillRect/>
          </a:stretch>
        </p:blipFill>
        <p:spPr>
          <a:xfrm>
            <a:off x="10684524" y="702219"/>
            <a:ext cx="951002" cy="951002"/>
          </a:xfrm>
          <a:prstGeom prst="rect">
            <a:avLst/>
          </a:prstGeom>
        </p:spPr>
      </p:pic>
      <p:pic>
        <p:nvPicPr>
          <p:cNvPr id="7" name="Imagen 6">
            <a:extLst>
              <a:ext uri="{FF2B5EF4-FFF2-40B4-BE49-F238E27FC236}">
                <a16:creationId xmlns:a16="http://schemas.microsoft.com/office/drawing/2014/main" id="{B70D93D6-720D-78B4-BEAE-CBDA3CB068EE}"/>
              </a:ext>
            </a:extLst>
          </p:cNvPr>
          <p:cNvPicPr>
            <a:picLocks noChangeAspect="1"/>
          </p:cNvPicPr>
          <p:nvPr/>
        </p:nvPicPr>
        <p:blipFill>
          <a:blip r:embed="rId8"/>
          <a:stretch>
            <a:fillRect/>
          </a:stretch>
        </p:blipFill>
        <p:spPr>
          <a:xfrm>
            <a:off x="0" y="6237507"/>
            <a:ext cx="4262514" cy="620493"/>
          </a:xfrm>
          <a:prstGeom prst="rect">
            <a:avLst/>
          </a:prstGeom>
        </p:spPr>
      </p:pic>
    </p:spTree>
    <p:extLst>
      <p:ext uri="{BB962C8B-B14F-4D97-AF65-F5344CB8AC3E}">
        <p14:creationId xmlns:p14="http://schemas.microsoft.com/office/powerpoint/2010/main" val="815262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1959</Words>
  <Application>Microsoft Office PowerPoint</Application>
  <PresentationFormat>Panorámica</PresentationFormat>
  <Paragraphs>414</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Bodo Amat</vt:lpstr>
      <vt:lpstr>Calibri</vt:lpstr>
      <vt:lpstr>Calibri Light</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Morales</dc:creator>
  <cp:lastModifiedBy>MARIA GUADALUPE MORALES MENDOZA</cp:lastModifiedBy>
  <cp:revision>44</cp:revision>
  <cp:lastPrinted>2023-03-14T07:21:24Z</cp:lastPrinted>
  <dcterms:created xsi:type="dcterms:W3CDTF">2023-03-12T06:53:52Z</dcterms:created>
  <dcterms:modified xsi:type="dcterms:W3CDTF">2023-03-21T05:42:59Z</dcterms:modified>
</cp:coreProperties>
</file>