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30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527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924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13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6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62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829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32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115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97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97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6EE41-5814-42E6-82D0-F730C41660DB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4028-5365-407B-9E38-CC9C9959D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27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6317" y="227605"/>
            <a:ext cx="1134628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 </a:t>
            </a:r>
          </a:p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Ciclo escolar 2022-2023</a:t>
            </a:r>
          </a:p>
          <a:p>
            <a:pPr algn="ctr"/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Curso: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de trabajo docente</a:t>
            </a:r>
          </a:p>
          <a:p>
            <a:pPr algn="ctr"/>
            <a:r>
              <a:rPr lang="es-MX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Docente: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Samantha Reyna Ramos </a:t>
            </a:r>
          </a:p>
          <a:p>
            <a:pPr algn="ctr"/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I.</a:t>
            </a:r>
          </a:p>
          <a:p>
            <a:pPr algn="ctr"/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Diseño, intervención y evaluación en el aula</a:t>
            </a:r>
          </a:p>
          <a:p>
            <a:pPr algn="ctr"/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Detecta los procesos de aprendizaje de sus alumnos para favorecer su desarrollo cognitivo y socioemocional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 el plan y programas par alcanzar los propósitos educativos y contribuir a pleno desenvolvimiento de las capacidades de sus alumnos.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Actúa de manera ética ante la diversidad de situaciones que se presentan en la práctica profesional. </a:t>
            </a:r>
          </a:p>
          <a:p>
            <a:pPr algn="ctr"/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EVIDENCIA UNIDAD I. </a:t>
            </a:r>
          </a:p>
          <a:p>
            <a:pPr algn="ctr"/>
            <a:r>
              <a:rPr lang="es-MX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PLANEACIÓN </a:t>
            </a:r>
          </a:p>
          <a:p>
            <a:pPr algn="ctr"/>
            <a:endParaRPr lang="es-MX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Alumna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Dania Alejandra Cepeda Rocamontes </a:t>
            </a:r>
          </a:p>
          <a:p>
            <a:pPr algn="ctr"/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Saltillo, Coahuila                                                                                                                                                               25 de abril de 2023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27" y="227605"/>
            <a:ext cx="1988146" cy="14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2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44693" y="2225971"/>
          <a:ext cx="11578105" cy="3918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indicaciones para salir al patio y buscar “Los huevos de pascua” que estarán escondidos alrededor. </a:t>
                      </a: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-Indicaciones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Miércoles 22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características de las imágenes que se encuentran dentro de los huevos y responde cuestionamientos:¿Qué observan?,¿Qué pasa en la primavera?.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-huevos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pascua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-imágenes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en el pizarrón una palabra referente a la primavera, de acuerdo a la ruleta con los nombres de alumnos.   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-ruleta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-marcador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54928" y="228600"/>
            <a:ext cx="8757633" cy="252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BUSQUEDA DE LOS HEVOS DE PASCUA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600" b="1" dirty="0" smtClean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endParaRPr lang="es-MX" sz="3600" b="1" dirty="0">
              <a:latin typeface="Bahnschrift SemiBold" panose="020B0502040204020203" pitchFamily="34" charset="0"/>
            </a:endParaRPr>
          </a:p>
        </p:txBody>
      </p:sp>
      <p:pic>
        <p:nvPicPr>
          <p:cNvPr id="7" name="Imagen 6" descr="Niño, De Dibujos Animados, La Escuela imagen png - imagen transparente  descarga gratuit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r="53496"/>
          <a:stretch/>
        </p:blipFill>
        <p:spPr bwMode="auto">
          <a:xfrm>
            <a:off x="10643235" y="1263743"/>
            <a:ext cx="1647825" cy="5236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906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90042" y="2946414"/>
          <a:ext cx="11578105" cy="367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Responde</a:t>
                      </a:r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 cuestionamientos para activar saberes previos: ¿Conocen las flores?, ¿Les gustan?,¿Dónde viven las flores? Y escucha indicaciones de lo que se realizara.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Jueves 23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Escucha y observa el cuento “Las flores”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-cuento</a:t>
                      </a: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Responde :</a:t>
                      </a:r>
                    </a:p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¿Cómo era el lugar en donde vivían las flores?,   ¿ Y cómo eran las flores?, ¿Por qué estaban tristes?, ¿Qué las hizo ponerse felices?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00279" y="161749"/>
            <a:ext cx="87576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LAS FLORES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600" b="1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Lenguaje y comunicación </a:t>
            </a:r>
            <a:endParaRPr lang="es-MX" sz="3600" b="1" dirty="0">
              <a:latin typeface="Bahnschrift SemiBold" panose="020B0502040204020203" pitchFamily="34" charset="0"/>
            </a:endParaRP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Oralidad Oc2. Descripción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esperado: </a:t>
            </a:r>
            <a:r>
              <a:rPr lang="es-MX" sz="1600" dirty="0">
                <a:latin typeface="Bahnschrift SemiBold" panose="020B0502040204020203" pitchFamily="34" charset="0"/>
              </a:rPr>
              <a:t>Menciona características de objetos y personas que conoce y observa</a:t>
            </a:r>
            <a:endParaRPr lang="es-MX" sz="1600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3600" b="1" dirty="0" smtClean="0">
              <a:latin typeface="Bahnschrift SemiBold" panose="020B0502040204020203" pitchFamily="34" charset="0"/>
            </a:endParaRPr>
          </a:p>
          <a:p>
            <a:pPr algn="ctr"/>
            <a:endParaRPr lang="es-MX" sz="3600" b="1" dirty="0">
              <a:latin typeface="Bahnschrift SemiBold" panose="020B0502040204020203" pitchFamily="34" charset="0"/>
            </a:endParaRPr>
          </a:p>
        </p:txBody>
      </p:sp>
      <p:pic>
        <p:nvPicPr>
          <p:cNvPr id="10248" name="Picture 8" descr="Pin en Ir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4" y="161749"/>
            <a:ext cx="1438185" cy="13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n en Ir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0" y="1780836"/>
            <a:ext cx="962059" cy="9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in en Ir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89" y="548640"/>
            <a:ext cx="779007" cy="7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in en Ir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962" y="234706"/>
            <a:ext cx="1438185" cy="13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in en Ir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912" y="1836175"/>
            <a:ext cx="779007" cy="7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in en Ir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925" y="234706"/>
            <a:ext cx="962059" cy="9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5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67555" y="2463702"/>
          <a:ext cx="11578105" cy="367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Observa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las flores que estarán en el piso y escucha indicaciones de como será la organización y colocación de las flores en el tendedero.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-tendedero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flores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Jueves 23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Coloca el numero de flores según corresponda la hoja que elige (números del 1 al 15), cada alumno tendrá la oportunidad de participar.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-flores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-tendedero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flores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Cuenta si el total de flores corresponde al numero que se encuentra colgado en el tendedero, de no ser así se corregirá entre todos.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-tendedero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flores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7790" y="901439"/>
            <a:ext cx="8757633" cy="1402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TENDEDERO DE FLORES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Oc1. Número, algebra y variación Oc2. Número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Cuenta colecciones no mayores a 20</a:t>
            </a: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13314" name="Picture 2" descr="Download Flores Animadas Png Sin Fondo Clipart (#5685656) - PinClipart |  Flores de dibujos animados, Flores kawaii, Manualida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115">
            <a:off x="9199225" y="68583"/>
            <a:ext cx="2013148" cy="23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wnload Flores Animadas Png Sin Fondo Clipart (#5685656) - PinClipart |  Flores de dibujos animados, Flores kawaii, Manualida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115">
            <a:off x="1122025" y="187071"/>
            <a:ext cx="2013148" cy="23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67555" y="2463702"/>
          <a:ext cx="11578105" cy="4162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Relaciona el total de pétalos de la flor con el número que corresponde en el pizarrón con ayuda del marcador.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-flores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-marcador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Jueves 23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Coloca el numero de pétalos de las flores según corresponda al número que se encuentra en el centro.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-pegamento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-pétalos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Cuenta si el total de flores corresponde al numero que se encuentra en el centro, de no ser así se corregirá entre todos.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-flor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7790" y="901439"/>
            <a:ext cx="8757633" cy="1402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PONIENDOLE LOS PETALOS A LA FLOR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Oc1. Número, algebra y variación Oc2. Número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Cuenta colecciones no mayores a 20</a:t>
            </a: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11266" name="Picture 2" descr="Flowers - Macetero Con Flores Animado - Free Transparent PNG Clipart Images 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r="21412"/>
          <a:stretch/>
        </p:blipFill>
        <p:spPr bwMode="auto">
          <a:xfrm>
            <a:off x="-154604" y="-12799"/>
            <a:ext cx="2159673" cy="23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owers - Macetero Con Flores Animado - Free Transparent PNG Clipart Images 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r="21412"/>
          <a:stretch/>
        </p:blipFill>
        <p:spPr bwMode="auto">
          <a:xfrm>
            <a:off x="10032327" y="4498159"/>
            <a:ext cx="2159673" cy="23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4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67553" y="2760882"/>
          <a:ext cx="11578105" cy="3430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Escucha indicaciones para salir al patio a buscar y observar distintas flores.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Jueves 23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e individual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y patio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Escribe 5 características de la flor en la hoja de trabajo (anexo 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-hoja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trabajo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-lápiz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Comenta en plenaria: </a:t>
                      </a:r>
                    </a:p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¿Cómo era la flor que vieron?, ¿De que colores era?, ¿Qué les pareció la actividad? 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7788" y="535679"/>
            <a:ext cx="87576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DESCRIBIENDO LA FLOR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600" b="1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Mundo natural Oc2.Exploración de la naturaleza </a:t>
            </a:r>
            <a:endParaRPr lang="es-MX" sz="1600" b="1" dirty="0" smtClean="0">
              <a:latin typeface="Bahnschrift SemiBold" panose="020B0502040204020203" pitchFamily="34" charset="0"/>
            </a:endParaRP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  <a:p>
            <a:pPr algn="ctr"/>
            <a:endParaRPr lang="es-MX" sz="3600" b="1" dirty="0" smtClean="0">
              <a:latin typeface="Bahnschrift SemiBold" panose="020B0502040204020203" pitchFamily="34" charset="0"/>
            </a:endParaRP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6" name="Picture 8" descr="Pin en Ir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1" y="160021"/>
            <a:ext cx="194400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in en Ir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656" y="51006"/>
            <a:ext cx="194400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8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73480" y="2686184"/>
          <a:ext cx="11578105" cy="4075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cuestionamientos para activar sus saberes previos: ¿Saben lo que son las plantas?, ¿Las conocen?, ¿Han tenido una planta?</a:t>
                      </a: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Viernes 25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 el cuento “Las plantas”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-cuento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las características de las plantas que se mostraban en el cuento.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83717" y="-45709"/>
            <a:ext cx="87576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CUENTO DE LAS PLANTAS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600" b="1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Lenguaje y comunicación </a:t>
            </a:r>
            <a:endParaRPr lang="es-MX" sz="3600" b="1" dirty="0">
              <a:latin typeface="Bahnschrift SemiBold" panose="020B0502040204020203" pitchFamily="34" charset="0"/>
            </a:endParaRP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Oralidad Oc2. Descripción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esperado: </a:t>
            </a:r>
            <a:r>
              <a:rPr lang="es-MX" sz="1600" dirty="0">
                <a:latin typeface="Bahnschrift SemiBold" panose="020B0502040204020203" pitchFamily="34" charset="0"/>
              </a:rPr>
              <a:t>Menciona características de objetos y personas que conoce y observa</a:t>
            </a:r>
            <a:endParaRPr lang="es-MX" sz="1600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 </a:t>
            </a:r>
            <a:endParaRPr lang="es-MX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8194" name="Picture 2" descr="De Dibujos Animados De Plantas descarga gratuita de png - Etiqueta De La  Etiqueta De Logotipo De - De Dibujos Animados De Plantas De La Naturaleza  De La Etiqueta imagen png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88" y="477854"/>
            <a:ext cx="1876751" cy="18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e Dibujos Animados De Plantas descarga gratuita de png - Etiqueta De La  Etiqueta De Logotipo De - De Dibujos Animados De Plantas De La Naturaleza  De La Etiqueta imagen png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5" y="477854"/>
            <a:ext cx="1876751" cy="18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4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73482" y="2621521"/>
          <a:ext cx="11578105" cy="367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cuestionamientos para activar sus saberes previos: ¿Cómo crees que crecen las plantas?, ¿Cómo creen que se cuidan?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, ¿Alguna vez han tenido una?</a:t>
                      </a: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Viernes 25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individual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 el ciclo de la planta por medio del cartel y colorea los dibujos.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60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-cartel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con el ciclo de la planta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-hoja impresa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-colores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Recorta las etapas del ciclo y arma la secuencia del ciclo de la planta. (ANEXO 1) </a:t>
                      </a:r>
                      <a:endParaRPr lang="es-MX" sz="160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-hoja impresa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-tijeras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-pegamento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83722" y="535510"/>
            <a:ext cx="87576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CONOCIENDO LAS PLANTAS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600" b="1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  </a:t>
            </a:r>
            <a:endParaRPr lang="es-MX" sz="3600" b="1" dirty="0">
              <a:latin typeface="Bahnschrift SemiBold" panose="020B0502040204020203" pitchFamily="34" charset="0"/>
            </a:endParaRPr>
          </a:p>
        </p:txBody>
      </p:sp>
      <p:pic>
        <p:nvPicPr>
          <p:cNvPr id="7170" name="Picture 2" descr="Hierba verde, dibujos animados, dibujo, hoja, animación, cómics, planta,  tallo de la planta, dibujos animados, animación, historietas png | PNGW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r="20645"/>
          <a:stretch/>
        </p:blipFill>
        <p:spPr bwMode="auto">
          <a:xfrm rot="11603367">
            <a:off x="9878871" y="225487"/>
            <a:ext cx="1839769" cy="22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ierba verde, dibujos animados, dibujo, hoja, animación, cómics, planta,  tallo de la planta, dibujos animados, animación, historietas png | PNGW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r="20645"/>
          <a:stretch/>
        </p:blipFill>
        <p:spPr bwMode="auto">
          <a:xfrm rot="1719086">
            <a:off x="614392" y="203899"/>
            <a:ext cx="1839769" cy="22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4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73482" y="2601087"/>
          <a:ext cx="11578105" cy="3679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planta que esta al frente y responde </a:t>
                      </a: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cuestionamientos: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¿Las plantas necesitan alimento?, ¿agua?, ¿sol?, ¿Cómo nace una planta?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Viernes 25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individual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el experimento sobre el crecimiento de la planta de un frijol, prestando atención a las indicaciones y siguiendo los pasos.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-frijol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-algodón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-frasco de vidrio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-agua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Comenta, ¿Cómo deberán cuidar las plantas?, ¿Qué debemos evitar en su cuidado?, ¿cada cuando necesitará agua?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83717" y="450997"/>
            <a:ext cx="87576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HACIENDO MI PLANTA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600" b="1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  </a:t>
            </a:r>
            <a:endParaRPr lang="es-MX" sz="3600" b="1" dirty="0">
              <a:latin typeface="Bahnschrift SemiBold" panose="020B0502040204020203" pitchFamily="34" charset="0"/>
            </a:endParaRPr>
          </a:p>
        </p:txBody>
      </p:sp>
      <p:pic>
        <p:nvPicPr>
          <p:cNvPr id="6146" name="Picture 2" descr="Flores Frescas Y Elementos De Dibujos Animados De Plantas PNG Imágenes  Gratis - Lovep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20635"/>
          <a:stretch/>
        </p:blipFill>
        <p:spPr bwMode="auto">
          <a:xfrm>
            <a:off x="8827170" y="4911338"/>
            <a:ext cx="3428360" cy="18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ores Frescas Y Elementos De Dibujos Animados De Plantas PNG Imágenes  Gratis - Lovep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20635"/>
          <a:stretch/>
        </p:blipFill>
        <p:spPr bwMode="auto">
          <a:xfrm>
            <a:off x="5809969" y="4995400"/>
            <a:ext cx="3428360" cy="18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5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497114" y="3097910"/>
          <a:ext cx="11330839" cy="3760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524"/>
                <a:gridCol w="4501968"/>
                <a:gridCol w="1852763"/>
                <a:gridCol w="1814952"/>
                <a:gridCol w="2079632"/>
              </a:tblGrid>
              <a:tr h="249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24675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características de lo aprendido de la primavera trabajado durante la semana, responde: ¿Qué es la primavera?, ¿Qué sucede en la primavera?. ¿Qué es lo que mas te gusta de la primavera?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Viernes 25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17388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un mural con ayuda de todos su compañeros, dibujando y escribiendo acerca de lo mas significativo que fue para ellos la primavera. 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-pellón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-colores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-acuarelas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-lápiz </a:t>
                      </a:r>
                    </a:p>
                    <a:p>
                      <a:pPr algn="ctr"/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9321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Cuelga el mural fuera del salón y comenta en plenaria que fue lo que mas les gusto.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-mural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la primavera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04918" y="-45720"/>
            <a:ext cx="105152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MURAL DE LA PRIMAVERA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200" b="1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Aprendizaje esperado. </a:t>
            </a:r>
            <a:r>
              <a:rPr lang="es-MX" sz="14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Campo: Lenguaje y comunicación </a:t>
            </a:r>
            <a:endParaRPr lang="es-MX" sz="3200" b="1" dirty="0">
              <a:latin typeface="Bahnschrift SemiBold" panose="020B0502040204020203" pitchFamily="34" charset="0"/>
            </a:endParaRP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Oc1. Oralidad Oc2. Descripción 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Aprendizaje esperado: </a:t>
            </a:r>
            <a:r>
              <a:rPr lang="es-MX" sz="1400" dirty="0">
                <a:latin typeface="Bahnschrift SemiBold" panose="020B0502040204020203" pitchFamily="34" charset="0"/>
              </a:rPr>
              <a:t>Menciona características de objetos y personas que conoce y </a:t>
            </a:r>
            <a:r>
              <a:rPr lang="es-MX" sz="1400" dirty="0" smtClean="0">
                <a:latin typeface="Bahnschrift SemiBold" panose="020B0502040204020203" pitchFamily="34" charset="0"/>
              </a:rPr>
              <a:t>observa</a:t>
            </a:r>
            <a:endParaRPr lang="es-MX" sz="1400" dirty="0" smtClean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400" b="1" dirty="0" smtClean="0">
                <a:latin typeface="Bahnschrift SemiBold" panose="020B0502040204020203" pitchFamily="34" charset="0"/>
              </a:rPr>
              <a:t>Área</a:t>
            </a:r>
            <a:r>
              <a:rPr lang="es-MX" sz="1400" b="1" dirty="0">
                <a:latin typeface="Bahnschrift SemiBold" panose="020B0502040204020203" pitchFamily="34" charset="0"/>
              </a:rPr>
              <a:t>: Artes 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Oc1. Expresión artística  Oc2.</a:t>
            </a:r>
            <a:r>
              <a:rPr lang="es-MX" sz="1400" dirty="0">
                <a:latin typeface="Bahnschrift SemiBold" panose="020B0502040204020203" pitchFamily="34" charset="0"/>
              </a:rPr>
              <a:t>Familiarización con los elementos básicos de las artes</a:t>
            </a:r>
          </a:p>
          <a:p>
            <a:pPr algn="ctr"/>
            <a:r>
              <a:rPr lang="es-MX" sz="14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esperado. </a:t>
            </a:r>
            <a:r>
              <a:rPr lang="es-MX" sz="1400" dirty="0">
                <a:latin typeface="Bahnschrift SemiBold" panose="020B0502040204020203" pitchFamily="34" charset="0"/>
              </a:rPr>
              <a:t>Reproduce esculturas y pinturas que haya observado.</a:t>
            </a:r>
            <a:endParaRPr lang="es-MX" sz="1400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3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endParaRPr lang="es-MX" sz="6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ctr"/>
            <a:endParaRPr lang="es-MX" sz="3600" b="1" dirty="0" smtClean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1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9" y="1117092"/>
            <a:ext cx="3759377" cy="43007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65025" y="437400"/>
            <a:ext cx="281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latin typeface="Bahnschrift SemiBold" panose="020B0502040204020203" pitchFamily="34" charset="0"/>
              </a:rPr>
              <a:t>ANEXO </a:t>
            </a:r>
            <a:r>
              <a:rPr lang="es-MX" sz="4000" b="1" dirty="0">
                <a:latin typeface="Bahnschrift SemiBold" panose="020B0502040204020203" pitchFamily="34" charset="0"/>
              </a:rPr>
              <a:t>2</a:t>
            </a:r>
          </a:p>
        </p:txBody>
      </p:sp>
      <p:pic>
        <p:nvPicPr>
          <p:cNvPr id="6" name="Picture 2" descr="Primavera PNG Imágenes Transparentes -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0"/>
          <a:stretch/>
        </p:blipFill>
        <p:spPr bwMode="auto">
          <a:xfrm>
            <a:off x="0" y="5417821"/>
            <a:ext cx="351519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imavera PNG Imágenes Transparentes -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0"/>
          <a:stretch/>
        </p:blipFill>
        <p:spPr bwMode="auto">
          <a:xfrm>
            <a:off x="3352705" y="5417820"/>
            <a:ext cx="351519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imavera PNG Imágenes Transparentes -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0"/>
          <a:stretch/>
        </p:blipFill>
        <p:spPr bwMode="auto">
          <a:xfrm>
            <a:off x="6507480" y="5417819"/>
            <a:ext cx="351519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imavera PNG Imágenes Transparentes -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0"/>
          <a:stretch/>
        </p:blipFill>
        <p:spPr bwMode="auto">
          <a:xfrm>
            <a:off x="8676805" y="5417821"/>
            <a:ext cx="351519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855815" y="437400"/>
            <a:ext cx="281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latin typeface="Bahnschrift SemiBold" panose="020B0502040204020203" pitchFamily="34" charset="0"/>
              </a:rPr>
              <a:t>ANEXO 1 </a:t>
            </a:r>
            <a:endParaRPr lang="es-MX" sz="4000" b="1" dirty="0">
              <a:latin typeface="Bahnschrift SemiBold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24" y="1207891"/>
            <a:ext cx="5723305" cy="41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3"/>
          <a:stretch/>
        </p:blipFill>
        <p:spPr bwMode="auto">
          <a:xfrm>
            <a:off x="0" y="3231515"/>
            <a:ext cx="12192000" cy="3626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CuadroTexto 46"/>
          <p:cNvSpPr txBox="1"/>
          <p:nvPr/>
        </p:nvSpPr>
        <p:spPr>
          <a:xfrm>
            <a:off x="38637" y="862885"/>
            <a:ext cx="12114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Gill Sans Ultra Bold" panose="020B0A02020104020203" pitchFamily="34" charset="0"/>
              </a:rPr>
              <a:t>PLANEACIÓN DEL 20 AL 31 DE MARZO </a:t>
            </a:r>
            <a:endParaRPr lang="es-MX" sz="66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35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59864" y="437881"/>
            <a:ext cx="740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latin typeface="Gill Sans Ultra Bold" panose="020B0A02020104020203" pitchFamily="34" charset="0"/>
              </a:rPr>
              <a:t>CRONOGRAMA</a:t>
            </a:r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560231" y="1685364"/>
          <a:ext cx="11146665" cy="4856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631"/>
                <a:gridCol w="2125014"/>
                <a:gridCol w="1884143"/>
                <a:gridCol w="1858385"/>
                <a:gridCol w="2027574"/>
                <a:gridCol w="1776918"/>
              </a:tblGrid>
              <a:tr h="67350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Hora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 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Gill Sans Ultra Bold" panose="020B0A02020104020203" pitchFamily="34" charset="0"/>
                        </a:rPr>
                        <a:t>LUNES 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AA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Gill Sans Ultra Bold" panose="020B0A02020104020203" pitchFamily="34" charset="0"/>
                        </a:rPr>
                        <a:t>MARTES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Gill Sans Ultra Bold" panose="020B0A02020104020203" pitchFamily="34" charset="0"/>
                        </a:rPr>
                        <a:t>MIÉRCOLES 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Gill Sans Ultra Bold" panose="020B0A02020104020203" pitchFamily="34" charset="0"/>
                        </a:rPr>
                        <a:t>JUEVES 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39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Gill Sans Ultra Bold" panose="020B0A02020104020203" pitchFamily="34" charset="0"/>
                        </a:rPr>
                        <a:t>VIERNES 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385C4"/>
                    </a:solidFill>
                  </a:tcPr>
                </a:tc>
              </a:tr>
              <a:tr h="67350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9:00-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9:30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  <a:ea typeface="+mn-ea"/>
                          <a:cs typeface="+mn-cs"/>
                        </a:rPr>
                        <a:t>Activación física</a:t>
                      </a: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  <a:ea typeface="+mn-ea"/>
                          <a:cs typeface="+mn-cs"/>
                        </a:rPr>
                        <a:t>Actividades</a:t>
                      </a: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  <a:ea typeface="+mn-ea"/>
                          <a:cs typeface="+mn-cs"/>
                        </a:rPr>
                        <a:t> permanentes  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AA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Activación físic</a:t>
                      </a: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</a:rPr>
                        <a:t>a / actividades permanentes </a:t>
                      </a: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 </a:t>
                      </a: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Educación</a:t>
                      </a: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</a:rPr>
                        <a:t> física / actividades permanentes 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baseline="0" dirty="0" smtClean="0">
                          <a:latin typeface="Gill Sans Ultra Bold" panose="020B0A02020104020203" pitchFamily="34" charset="0"/>
                        </a:rPr>
                        <a:t>Educación física/ actividades permanentes</a:t>
                      </a: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393F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r>
                        <a:rPr lang="es-MX" sz="2800" dirty="0" smtClean="0">
                          <a:effectLst/>
                          <a:latin typeface="Gill Sans Ultra Bold" panose="020B0A02020104020203" pitchFamily="34" charset="0"/>
                        </a:rPr>
                        <a:t>consejo técnico 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385C4"/>
                    </a:solidFill>
                  </a:tcPr>
                </a:tc>
              </a:tr>
              <a:tr h="67350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9:30-10:00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</a:t>
                      </a: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son los insectos?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AA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mariposa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abeja 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r>
                        <a:rPr lang="es-MX" sz="1100" b="0" baseline="0" dirty="0" smtClean="0">
                          <a:latin typeface="Gill Sans Ultra Bold" panose="020B0A02020104020203" pitchFamily="34" charset="0"/>
                        </a:rPr>
                        <a:t>Cuento de las plantas</a:t>
                      </a:r>
                      <a:endParaRPr lang="es-MX" sz="1100" b="0" dirty="0" smtClean="0">
                        <a:latin typeface="Gill Sans Ultra Bold" panose="020B0A020201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393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50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10:00-10:30</a:t>
                      </a: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Soy la Catarina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son las catarinas?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AA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El ciclo</a:t>
                      </a: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</a:rPr>
                        <a:t> de vida de la mariposa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Ciclo</a:t>
                      </a: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</a:rPr>
                        <a:t> de vida de la abeja 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r>
                        <a:rPr lang="es-MX" sz="1100" b="0" dirty="0" smtClean="0">
                          <a:latin typeface="Gill Sans Ultra Bold" panose="020B0A02020104020203" pitchFamily="34" charset="0"/>
                        </a:rPr>
                        <a:t>Conociendo las plantas</a:t>
                      </a:r>
                      <a:endParaRPr lang="es-MX" sz="1100" b="0" dirty="0">
                        <a:latin typeface="Gill Sans Ultra Bold" panose="020B0A020201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393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4912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10:30-11:00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effectLst/>
                          <a:latin typeface="Gill Sans Ultra Bold" panose="020B0A02020104020203" pitchFamily="34" charset="0"/>
                          <a:ea typeface="+mn-ea"/>
                          <a:cs typeface="+mn-cs"/>
                        </a:rPr>
                        <a:t>RECREO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50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11:00-11:30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ARTES</a:t>
                      </a: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AA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Sumando mariposas</a:t>
                      </a: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Contando las abejas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latin typeface="Gill Sans Ultra Bold" panose="020B0A02020104020203" pitchFamily="34" charset="0"/>
                        </a:rPr>
                        <a:t>Haciendo</a:t>
                      </a:r>
                      <a:r>
                        <a:rPr lang="es-MX" sz="1100" b="0" baseline="0" dirty="0" smtClean="0">
                          <a:latin typeface="Gill Sans Ultra Bold" panose="020B0A02020104020203" pitchFamily="34" charset="0"/>
                        </a:rPr>
                        <a:t> mi planta </a:t>
                      </a:r>
                      <a:endParaRPr lang="es-MX" sz="1100" b="0" dirty="0" smtClean="0">
                        <a:latin typeface="Gill Sans Ultra Bold" panose="020B0A020201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393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50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11:30-12:00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r>
                        <a:rPr lang="es-MX" sz="1200" dirty="0" smtClean="0">
                          <a:effectLst/>
                          <a:latin typeface="Gill Sans Ultra Bold" panose="020B0A02020104020203" pitchFamily="34" charset="0"/>
                        </a:rPr>
                        <a:t>Buscando</a:t>
                      </a:r>
                      <a:r>
                        <a:rPr lang="es-MX" sz="1200" baseline="0" dirty="0" smtClean="0">
                          <a:effectLst/>
                          <a:latin typeface="Gill Sans Ultra Bold" panose="020B0A02020104020203" pitchFamily="34" charset="0"/>
                        </a:rPr>
                        <a:t> insectos</a:t>
                      </a:r>
                      <a:endParaRPr lang="es-MX" sz="1200" dirty="0" smtClean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AA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Mi mariposa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Corona</a:t>
                      </a: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</a:rPr>
                        <a:t> de abeja </a:t>
                      </a:r>
                      <a:r>
                        <a:rPr lang="es-MX" sz="1100" dirty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Mural</a:t>
                      </a:r>
                      <a:r>
                        <a:rPr lang="es-MX" sz="1100" baseline="0" dirty="0" smtClean="0">
                          <a:effectLst/>
                          <a:latin typeface="Gill Sans Ultra Bold" panose="020B0A02020104020203" pitchFamily="34" charset="0"/>
                        </a:rPr>
                        <a:t> de la primavera</a:t>
                      </a:r>
                      <a:r>
                        <a:rPr lang="es-MX" sz="1100" dirty="0" smtClean="0">
                          <a:effectLst/>
                          <a:latin typeface="Gill Sans Ultra Bold" panose="020B0A02020104020203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393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Gill Sans Ultra Bold" panose="020B0A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465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40156" y="901523"/>
          <a:ext cx="10341735" cy="4997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8475"/>
                <a:gridCol w="2598475"/>
                <a:gridCol w="2598475"/>
                <a:gridCol w="2546310"/>
              </a:tblGrid>
              <a:tr h="372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Campo formativo o área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Organizador curricular 1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8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Organizador curricular 2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Aprendizaje esperado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820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Lenguaje y comunicación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Oralidad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Descripción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Menciona características de objetos y personas que conoce y observa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18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Pensamiento matemático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Número, algebra y variación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Número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Cuenta colecciones no mayores a 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6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Exploración y comprensión del mundo natural y social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8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Mundo natural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8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Exploración de la naturaleza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8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Describe y explica características comunes que identifica entre seres vivos y elementos que observa en la naturaleza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8FFB"/>
                    </a:solidFill>
                  </a:tcPr>
                </a:tc>
              </a:tr>
              <a:tr h="820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Artes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Expresión artística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Familiarización con los elementos básicos de las artes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Reproduce esculturas y pinturas que haya observado.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Imagen 3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3" r="49826" b="5030"/>
          <a:stretch/>
        </p:blipFill>
        <p:spPr bwMode="auto">
          <a:xfrm>
            <a:off x="0" y="0"/>
            <a:ext cx="1417320" cy="1102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7" t="50916" b="9133"/>
          <a:stretch/>
        </p:blipFill>
        <p:spPr bwMode="auto">
          <a:xfrm>
            <a:off x="10575771" y="5428448"/>
            <a:ext cx="141224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3" t="6525" b="53097"/>
          <a:stretch/>
        </p:blipFill>
        <p:spPr bwMode="auto">
          <a:xfrm>
            <a:off x="234036" y="5546875"/>
            <a:ext cx="1274445" cy="1134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 t="32713" r="28320" b="32392"/>
          <a:stretch/>
        </p:blipFill>
        <p:spPr bwMode="auto">
          <a:xfrm rot="5899734">
            <a:off x="10967359" y="115923"/>
            <a:ext cx="1335184" cy="1172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909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44699" y="1947428"/>
          <a:ext cx="11578105" cy="440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Responde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cuestionamientos para activar conocimientos previos:</a:t>
                      </a:r>
                    </a:p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-¿Saben que son los insectos?</a:t>
                      </a:r>
                    </a:p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-¿Qué conocen de ellos?</a:t>
                      </a:r>
                    </a:p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-¿Cómo son?</a:t>
                      </a:r>
                    </a:p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-¿Dónde viven?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Lunes 27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e individual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Menciona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los insectos que conoce y los escribe en el pizarrón.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-Marcador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Dibuja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los insectos que más le gustan y pasa al frente a comentar lo que hizo.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-Hoja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máquina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-Colores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-Lápiz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54935" y="303461"/>
            <a:ext cx="87576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Bahnschrift SemiBold" panose="020B0502040204020203" pitchFamily="34" charset="0"/>
              </a:rPr>
              <a:t>¿QUÉ SON LOS INSECTOS?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Campo</a:t>
            </a:r>
            <a:r>
              <a:rPr lang="es-MX" sz="1600" b="1" dirty="0">
                <a:latin typeface="Bahnschrift SemiBold" panose="020B0502040204020203" pitchFamily="34" charset="0"/>
              </a:rPr>
              <a:t>: Lenguaje y comunicación </a:t>
            </a:r>
            <a:endParaRPr lang="es-MX" sz="3600" b="1" dirty="0">
              <a:latin typeface="Bahnschrift SemiBold" panose="020B0502040204020203" pitchFamily="34" charset="0"/>
            </a:endParaRP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Oralidad Oc2. Descripción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esperado: </a:t>
            </a:r>
            <a:r>
              <a:rPr lang="es-MX" sz="1600" dirty="0">
                <a:latin typeface="Bahnschrift SemiBold" panose="020B0502040204020203" pitchFamily="34" charset="0"/>
              </a:rPr>
              <a:t>Menciona características de objetos y personas que conoce y observa</a:t>
            </a:r>
            <a:endParaRPr lang="es-MX" sz="1600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3600" b="1" dirty="0">
              <a:latin typeface="Bahnschrift SemiBold" panose="020B0502040204020203" pitchFamily="34" charset="0"/>
            </a:endParaRPr>
          </a:p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 </a:t>
            </a:r>
            <a:endParaRPr lang="es-MX" sz="3600" b="1" dirty="0">
              <a:latin typeface="Bahnschrift SemiBold" panose="020B0502040204020203" pitchFamily="34" charset="0"/>
            </a:endParaRPr>
          </a:p>
        </p:txBody>
      </p:sp>
      <p:pic>
        <p:nvPicPr>
          <p:cNvPr id="8" name="Imagen 7" descr="Colección de insectos, png | PNGWi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89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29" b="45918"/>
          <a:stretch/>
        </p:blipFill>
        <p:spPr bwMode="auto">
          <a:xfrm>
            <a:off x="244699" y="251978"/>
            <a:ext cx="1675541" cy="1695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olección de insectos, png | PNGWi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89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29" b="45918"/>
          <a:stretch/>
        </p:blipFill>
        <p:spPr bwMode="auto">
          <a:xfrm>
            <a:off x="10313296" y="5097780"/>
            <a:ext cx="1878704" cy="1760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7317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44701" y="1959494"/>
          <a:ext cx="11578105" cy="4650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Escucha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adivinanza y observa la Catarina que se encuentra pegada al pizarrón. </a:t>
                      </a:r>
                    </a:p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 “Soy roja como un rubí y llevo puntitos negros, me encuentro en el jardín en las plantas y en la hierba, ¿Quién soy?” </a:t>
                      </a: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-Catarina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-Adivinanza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Lunes 27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e individual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</a:rPr>
                        <a:t>Escribe las características de la Catarina en su cuaderno. </a:t>
                      </a:r>
                    </a:p>
                    <a:p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-Cuaderno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las partes de la Catarina y escribe el numero que corresponde a cada uno. (anexo 1 ) 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-Hoja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trabajo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56941" y="296409"/>
            <a:ext cx="87576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Bahnschrift SemiBold" panose="020B0502040204020203" pitchFamily="34" charset="0"/>
              </a:rPr>
              <a:t>SOY LA CATARINA, ¿QUÉ SON LAS CATARINAS?</a:t>
            </a:r>
          </a:p>
          <a:p>
            <a:pPr algn="ctr"/>
            <a:r>
              <a:rPr lang="es-MX" sz="1400" b="1" dirty="0" smtClean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200" b="1" dirty="0" smtClean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400" b="1" dirty="0" smtClean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400" b="1" dirty="0" smtClean="0">
                <a:latin typeface="Bahnschrift SemiBold" panose="020B0502040204020203" pitchFamily="34" charset="0"/>
              </a:rPr>
              <a:t>Aprendizaje esperado. </a:t>
            </a:r>
            <a:r>
              <a:rPr lang="es-MX" sz="1400" dirty="0" smtClean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endParaRPr lang="es-MX" sz="3200" b="1" dirty="0" smtClean="0">
              <a:latin typeface="Bahnschrift SemiBold" panose="020B0502040204020203" pitchFamily="34" charset="0"/>
            </a:endParaRPr>
          </a:p>
        </p:txBody>
      </p:sp>
      <p:pic>
        <p:nvPicPr>
          <p:cNvPr id="6" name="Imagen 5" descr="Pin en escuela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9" b="9961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5110" y="4432851"/>
            <a:ext cx="1779431" cy="254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7" t="50916" b="9133"/>
          <a:stretch/>
        </p:blipFill>
        <p:spPr bwMode="auto">
          <a:xfrm>
            <a:off x="244701" y="137764"/>
            <a:ext cx="141224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3" t="6525" b="53097"/>
          <a:stretch/>
        </p:blipFill>
        <p:spPr bwMode="auto">
          <a:xfrm>
            <a:off x="10393251" y="256191"/>
            <a:ext cx="1274445" cy="1134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8842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 b="3333"/>
          <a:stretch/>
        </p:blipFill>
        <p:spPr>
          <a:xfrm>
            <a:off x="4090131" y="212823"/>
            <a:ext cx="4495981" cy="6423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60120" y="731520"/>
            <a:ext cx="386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Bahnschrift SemiBold" panose="020B0502040204020203" pitchFamily="34" charset="0"/>
              </a:rPr>
              <a:t>ANEXO 1</a:t>
            </a:r>
            <a:endParaRPr lang="es-MX" sz="36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29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44693" y="2225971"/>
          <a:ext cx="11578105" cy="3918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Indicaciones para salir al patio 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y realizar la actividad.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-Indicaciones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Lunes 27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Busca insectos alrededor de todo el patio con ayuda de todos sus compañeros.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-Insectos</a:t>
                      </a: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Describe y explica las características que identifica de los insectos encontrados. </a:t>
                      </a:r>
                    </a:p>
                    <a:p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-Insectos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54928" y="228600"/>
            <a:ext cx="87576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Bahnschrift SemiBold" panose="020B0502040204020203" pitchFamily="34" charset="0"/>
              </a:rPr>
              <a:t>BUSCANDO INSECTOS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600" b="1" dirty="0" smtClean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endParaRPr lang="es-MX" sz="3600" b="1" dirty="0">
              <a:latin typeface="Bahnschrift SemiBold" panose="020B0502040204020203" pitchFamily="34" charset="0"/>
            </a:endParaRPr>
          </a:p>
        </p:txBody>
      </p:sp>
      <p:pic>
        <p:nvPicPr>
          <p:cNvPr id="7" name="Imagen 6" descr="Niño, De Dibujos Animados, La Escuela imagen png - imagen transparente  descarga gratuit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r="53496"/>
          <a:stretch/>
        </p:blipFill>
        <p:spPr bwMode="auto">
          <a:xfrm>
            <a:off x="10643235" y="1263743"/>
            <a:ext cx="1647825" cy="5236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7419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67551" y="2490426"/>
          <a:ext cx="11578105" cy="3918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Participa en la suma de los puntitos negros de la Catarina que se encuentra en el pizarrón, por medio del sorteo.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-Catarina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grande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Lunes 27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e individual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y patio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Realiza las sumas que se encuentran en la hoja de trabajo que se les proporciono.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-hoja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trabajo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-lápiz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Comparte los resultados en juntos con sus compañeros, espacios de oportunidad para revisar si son correctos de no ser así se corrige entre todos. 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7788" y="535679"/>
            <a:ext cx="87576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Bahnschrift SemiBold" panose="020B0502040204020203" pitchFamily="34" charset="0"/>
              </a:rPr>
              <a:t>	</a:t>
            </a:r>
            <a:r>
              <a:rPr lang="es-MX" sz="3600" b="1" dirty="0" smtClean="0">
                <a:latin typeface="Bahnschrift SemiBold" panose="020B0502040204020203" pitchFamily="34" charset="0"/>
              </a:rPr>
              <a:t>CONTANDO LOS PUNTITOS NEGROS DE LA CATARINA </a:t>
            </a:r>
          </a:p>
          <a:p>
            <a:pPr algn="ctr"/>
            <a:r>
              <a:rPr lang="es-MX" sz="2000" b="1" dirty="0" smtClean="0">
                <a:latin typeface="Bahnschrift SemiBold" panose="020B0502040204020203" pitchFamily="34" charset="0"/>
              </a:rPr>
              <a:t>Oc1. Número, algebra y variación Oc2. Número </a:t>
            </a:r>
          </a:p>
          <a:p>
            <a:pPr algn="ctr"/>
            <a:r>
              <a:rPr lang="es-MX" sz="2000" b="1" dirty="0" smtClean="0">
                <a:latin typeface="Bahnschrift SemiBold" panose="020B0502040204020203" pitchFamily="34" charset="0"/>
              </a:rPr>
              <a:t>Aprendizaje esperado. </a:t>
            </a:r>
            <a:r>
              <a:rPr lang="es-MX" sz="2000" dirty="0" smtClean="0">
                <a:latin typeface="Bahnschrift SemiBold" panose="020B0502040204020203" pitchFamily="34" charset="0"/>
              </a:rPr>
              <a:t>Cuenta colecciones no mayores a 20</a:t>
            </a:r>
          </a:p>
          <a:p>
            <a:pPr algn="ctr"/>
            <a:endParaRPr lang="es-MX" sz="3600" b="1" dirty="0" smtClean="0">
              <a:latin typeface="Bahnschrift SemiBold" panose="020B0502040204020203" pitchFamily="34" charset="0"/>
            </a:endParaRPr>
          </a:p>
          <a:p>
            <a:pPr algn="ctr"/>
            <a:endParaRPr lang="es-MX" sz="3600" b="1" dirty="0" smtClean="0">
              <a:latin typeface="Bahnschrift SemiBold" panose="020B0502040204020203" pitchFamily="34" charset="0"/>
            </a:endParaRP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2050" name="Picture 2" descr="Dibujos animados señora pájaro, catarina, dibujos animados, Fruta png | 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111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874">
            <a:off x="10757056" y="5141454"/>
            <a:ext cx="1291960" cy="14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bujos animados señora pájaro, catarina, dibujos animados, Fruta png | 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0313">
            <a:off x="387651" y="234431"/>
            <a:ext cx="1876093" cy="20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5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73478" y="2260593"/>
          <a:ext cx="11578105" cy="4336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cuestionamientos para activar sus saberes previos: ¿Qué son las mariposas?, ¿Dónde viven las mariposas?, ¿Cómo son las mariposas?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Miércoles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29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la mariposa que se encuentra pegada en el pizarrón.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-mariposa</a:t>
                      </a: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escribe las partes de la mariposa en su cuaderno.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-mariposa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-marcador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83715" y="289142"/>
            <a:ext cx="87576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Bahnschrift SemiBold" panose="020B0502040204020203" pitchFamily="34" charset="0"/>
              </a:rPr>
              <a:t>LA MARIPOSA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Campo</a:t>
            </a:r>
            <a:r>
              <a:rPr lang="es-MX" sz="1600" b="1" dirty="0">
                <a:latin typeface="Bahnschrift SemiBold" panose="020B0502040204020203" pitchFamily="34" charset="0"/>
              </a:rPr>
              <a:t>: Exploración y comprensión del mundo natural y social </a:t>
            </a:r>
            <a:r>
              <a:rPr lang="es-MX" sz="3600" b="1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</p:txBody>
      </p:sp>
      <p:pic>
        <p:nvPicPr>
          <p:cNvPr id="7" name="Imagen 6" descr="Mariposa, Dibujo, Pintura imagen png - imagen transparente descarga gratuita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77" l="2556" r="53556">
                        <a14:foregroundMark x1="46111" y1="44423" x2="46111" y2="44423"/>
                        <a14:foregroundMark x1="30000" y1="46538" x2="30000" y2="46538"/>
                        <a14:foregroundMark x1="28333" y1="57115" x2="28333" y2="57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36"/>
          <a:stretch/>
        </p:blipFill>
        <p:spPr bwMode="auto">
          <a:xfrm rot="1371937">
            <a:off x="304471" y="131203"/>
            <a:ext cx="1605444" cy="1891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Mariposa, Dibujo, Pintura imagen png - imagen transparente descarga gratuita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923" l="51000" r="100000">
                        <a14:foregroundMark x1="72778" y1="45385" x2="72778" y2="45385"/>
                        <a14:foregroundMark x1="74333" y1="49808" x2="74333" y2="49808"/>
                        <a14:foregroundMark x1="73222" y1="47308" x2="73222" y2="47308"/>
                        <a14:foregroundMark x1="73000" y1="42115" x2="73000" y2="42115"/>
                        <a14:foregroundMark x1="74889" y1="41346" x2="74889" y2="41346"/>
                        <a14:foregroundMark x1="75556" y1="40962" x2="75556" y2="40962"/>
                        <a14:foregroundMark x1="76222" y1="42885" x2="76222" y2="42885"/>
                        <a14:foregroundMark x1="67333" y1="51731" x2="67333" y2="51731"/>
                        <a14:foregroundMark x1="68556" y1="53077" x2="68556" y2="53077"/>
                        <a14:foregroundMark x1="69222" y1="53846" x2="69222" y2="53846"/>
                        <a14:foregroundMark x1="71111" y1="50577" x2="71111" y2="50577"/>
                        <a14:foregroundMark x1="72556" y1="52115" x2="72556" y2="52115"/>
                        <a14:foregroundMark x1="73444" y1="53846" x2="73444" y2="53846"/>
                        <a14:foregroundMark x1="67889" y1="48462" x2="67889" y2="48462"/>
                        <a14:foregroundMark x1="68778" y1="49038" x2="68778" y2="49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9"/>
          <a:stretch/>
        </p:blipFill>
        <p:spPr bwMode="auto">
          <a:xfrm>
            <a:off x="9853368" y="4117001"/>
            <a:ext cx="2338632" cy="2740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6685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67553" y="2219003"/>
          <a:ext cx="11578105" cy="440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Observa y escucha la explicación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del ciclo de la vida de la mariposa que se encuentra en el pizarrón pegado.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-ciclo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vida de la mariposa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Martes 28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e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individual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Describe las características de el ciclo de la vida y elabora uno con ayuda de la hoja de trabajo. (anexo 2)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-hojas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trabajo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-colores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-tijeras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-pegamento</a:t>
                      </a:r>
                    </a:p>
                    <a:p>
                      <a:pPr algn="ctr"/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Explica el ciclo de la vida de la mariposa por medio del sorteo, además de compartir los resultados con sus compañeros. 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-ciclo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vida de la mariposa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7790" y="371413"/>
            <a:ext cx="875763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EL CICLO DE VIDA DE LA MARIPOSA</a:t>
            </a:r>
          </a:p>
          <a:p>
            <a:pPr algn="ctr"/>
            <a:r>
              <a:rPr lang="es-MX" sz="1400" b="1" dirty="0" smtClean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200" b="1" dirty="0" smtClean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400" b="1" dirty="0" smtClean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400" b="1" dirty="0" smtClean="0">
                <a:latin typeface="Bahnschrift SemiBold" panose="020B0502040204020203" pitchFamily="34" charset="0"/>
              </a:rPr>
              <a:t>Aprendizaje esperado. </a:t>
            </a:r>
            <a:r>
              <a:rPr lang="es-MX" sz="1400" dirty="0" smtClean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endParaRPr lang="es-MX" sz="3600" b="1" dirty="0" smtClean="0">
              <a:latin typeface="Bahnschrift SemiBold" panose="020B0502040204020203" pitchFamily="34" charset="0"/>
            </a:endParaRPr>
          </a:p>
        </p:txBody>
      </p:sp>
      <p:pic>
        <p:nvPicPr>
          <p:cNvPr id="6" name="Imagen 5" descr="Mariposa, Dibujo, Pintura imagen png - imagen transparente descarga gratuita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77" l="2556" r="53556">
                        <a14:foregroundMark x1="46111" y1="44423" x2="46111" y2="44423"/>
                        <a14:foregroundMark x1="30000" y1="46538" x2="30000" y2="46538"/>
                        <a14:foregroundMark x1="28333" y1="57115" x2="28333" y2="57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36"/>
          <a:stretch/>
        </p:blipFill>
        <p:spPr bwMode="auto">
          <a:xfrm rot="638443">
            <a:off x="338272" y="141960"/>
            <a:ext cx="1879129" cy="2127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2382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60120" y="731520"/>
            <a:ext cx="386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Bahnschrift SemiBold" panose="020B0502040204020203" pitchFamily="34" charset="0"/>
              </a:rPr>
              <a:t>ANEXO 2</a:t>
            </a:r>
            <a:endParaRPr lang="es-MX" sz="3600" dirty="0">
              <a:latin typeface="Bahnschrift SemiBold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54" y="731520"/>
            <a:ext cx="7655311" cy="53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31065" y="721217"/>
            <a:ext cx="108053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Bahnschrift SemiBold" panose="020B0502040204020203" pitchFamily="34" charset="0"/>
              </a:rPr>
              <a:t>ESCUELA NORMAL DE EDUCACIÓN PREESCOLAR </a:t>
            </a:r>
          </a:p>
          <a:p>
            <a:pPr algn="ctr"/>
            <a:endParaRPr lang="es-MX" sz="2400" dirty="0">
              <a:latin typeface="Bahnschrift SemiBold" panose="020B0502040204020203" pitchFamily="34" charset="0"/>
            </a:endParaRPr>
          </a:p>
          <a:p>
            <a:pPr algn="ctr"/>
            <a:endParaRPr lang="es-MX" dirty="0" smtClean="0">
              <a:latin typeface="Bahnschrift SemiBold" panose="020B0502040204020203" pitchFamily="34" charset="0"/>
            </a:endParaRPr>
          </a:p>
          <a:p>
            <a:pPr algn="ctr"/>
            <a:endParaRPr lang="es-MX" dirty="0">
              <a:latin typeface="Bahnschrift SemiBold" panose="020B0502040204020203" pitchFamily="34" charset="0"/>
            </a:endParaRPr>
          </a:p>
          <a:p>
            <a:pPr algn="ctr"/>
            <a:endParaRPr lang="es-MX" dirty="0" smtClean="0">
              <a:latin typeface="Bahnschrift SemiBold" panose="020B0502040204020203" pitchFamily="34" charset="0"/>
            </a:endParaRPr>
          </a:p>
          <a:p>
            <a:pPr algn="ctr"/>
            <a:endParaRPr lang="es-MX" dirty="0">
              <a:latin typeface="Bahnschrift SemiBold" panose="020B0502040204020203" pitchFamily="34" charset="0"/>
            </a:endParaRPr>
          </a:p>
          <a:p>
            <a:pPr algn="ctr"/>
            <a:endParaRPr lang="es-MX" dirty="0" smtClean="0">
              <a:latin typeface="Bahnschrift SemiBold" panose="020B0502040204020203" pitchFamily="34" charset="0"/>
            </a:endParaRPr>
          </a:p>
          <a:p>
            <a:pPr algn="ctr"/>
            <a:endParaRPr lang="es-MX" dirty="0">
              <a:latin typeface="Bahnschrift SemiBold" panose="020B0502040204020203" pitchFamily="34" charset="0"/>
            </a:endParaRPr>
          </a:p>
          <a:p>
            <a:pPr algn="ctr"/>
            <a:endParaRPr lang="es-MX" dirty="0" smtClean="0">
              <a:latin typeface="Bahnschrift SemiBold" panose="020B0502040204020203" pitchFamily="34" charset="0"/>
            </a:endParaRPr>
          </a:p>
          <a:p>
            <a:pPr algn="ctr"/>
            <a:endParaRPr lang="es-MX" dirty="0" smtClean="0">
              <a:latin typeface="Bahnschrift SemiBold" panose="020B0502040204020203" pitchFamily="34" charset="0"/>
            </a:endParaRPr>
          </a:p>
          <a:p>
            <a:r>
              <a:rPr lang="es-MX" b="1" dirty="0" smtClean="0">
                <a:latin typeface="Bahnschrift SemiBold" panose="020B0502040204020203" pitchFamily="34" charset="0"/>
              </a:rPr>
              <a:t>Nombre de la estudiante:</a:t>
            </a:r>
            <a:r>
              <a:rPr lang="es-MX" dirty="0" smtClean="0">
                <a:latin typeface="Bahnschrift SemiBold" panose="020B0502040204020203" pitchFamily="34" charset="0"/>
              </a:rPr>
              <a:t> Dania Alejandra Cepeda  Rocamontes </a:t>
            </a:r>
          </a:p>
          <a:p>
            <a:r>
              <a:rPr lang="es-MX" b="1" dirty="0" smtClean="0">
                <a:latin typeface="Bahnschrift SemiBold" panose="020B0502040204020203" pitchFamily="34" charset="0"/>
              </a:rPr>
              <a:t>Grado: </a:t>
            </a:r>
            <a:r>
              <a:rPr lang="es-MX" dirty="0" smtClean="0">
                <a:latin typeface="Bahnschrift SemiBold" panose="020B0502040204020203" pitchFamily="34" charset="0"/>
              </a:rPr>
              <a:t>2    </a:t>
            </a:r>
            <a:r>
              <a:rPr lang="es-MX" b="1" dirty="0" smtClean="0">
                <a:latin typeface="Bahnschrift SemiBold" panose="020B0502040204020203" pitchFamily="34" charset="0"/>
              </a:rPr>
              <a:t>Sección:</a:t>
            </a:r>
            <a:r>
              <a:rPr lang="es-MX" dirty="0" smtClean="0">
                <a:latin typeface="Bahnschrift SemiBold" panose="020B0502040204020203" pitchFamily="34" charset="0"/>
              </a:rPr>
              <a:t> A     </a:t>
            </a:r>
            <a:r>
              <a:rPr lang="es-MX" b="1" dirty="0" smtClean="0">
                <a:latin typeface="Bahnschrift SemiBold" panose="020B0502040204020203" pitchFamily="34" charset="0"/>
              </a:rPr>
              <a:t>Numero de lista: </a:t>
            </a:r>
            <a:r>
              <a:rPr lang="es-MX" dirty="0" smtClean="0">
                <a:latin typeface="Bahnschrift SemiBold" panose="020B0502040204020203" pitchFamily="34" charset="0"/>
              </a:rPr>
              <a:t>4</a:t>
            </a:r>
          </a:p>
          <a:p>
            <a:r>
              <a:rPr lang="es-MX" b="1" dirty="0" smtClean="0">
                <a:latin typeface="Bahnschrift SemiBold" panose="020B0502040204020203" pitchFamily="34" charset="0"/>
              </a:rPr>
              <a:t>Institución de práctica</a:t>
            </a:r>
            <a:r>
              <a:rPr lang="es-MX" dirty="0" smtClean="0">
                <a:latin typeface="Bahnschrift SemiBold" panose="020B0502040204020203" pitchFamily="34" charset="0"/>
              </a:rPr>
              <a:t>: Jardín de Niños Valle de las Flores </a:t>
            </a:r>
          </a:p>
          <a:p>
            <a:r>
              <a:rPr lang="es-MX" b="1" dirty="0" smtClean="0">
                <a:latin typeface="Bahnschrift SemiBold" panose="020B0502040204020203" pitchFamily="34" charset="0"/>
              </a:rPr>
              <a:t>Clave:</a:t>
            </a:r>
            <a:r>
              <a:rPr lang="es-MX" dirty="0" smtClean="0">
                <a:latin typeface="Bahnschrift SemiBold" panose="020B0502040204020203" pitchFamily="34" charset="0"/>
              </a:rPr>
              <a:t> 05DJN0460M  </a:t>
            </a:r>
            <a:r>
              <a:rPr lang="es-MX" b="1" dirty="0" smtClean="0">
                <a:latin typeface="Bahnschrift SemiBold" panose="020B0502040204020203" pitchFamily="34" charset="0"/>
              </a:rPr>
              <a:t>Zona escolar: </a:t>
            </a:r>
            <a:r>
              <a:rPr lang="es-MX" dirty="0" smtClean="0">
                <a:latin typeface="Bahnschrift SemiBold" panose="020B0502040204020203" pitchFamily="34" charset="0"/>
              </a:rPr>
              <a:t>121   </a:t>
            </a:r>
            <a:r>
              <a:rPr lang="es-MX" b="1" dirty="0" smtClean="0">
                <a:latin typeface="Bahnschrift SemiBold" panose="020B0502040204020203" pitchFamily="34" charset="0"/>
              </a:rPr>
              <a:t>Grado en el que práctica</a:t>
            </a:r>
            <a:r>
              <a:rPr lang="es-MX" dirty="0" smtClean="0">
                <a:latin typeface="Bahnschrift SemiBold" panose="020B0502040204020203" pitchFamily="34" charset="0"/>
              </a:rPr>
              <a:t>: 3° </a:t>
            </a:r>
          </a:p>
          <a:p>
            <a:r>
              <a:rPr lang="es-MX" b="1" dirty="0" smtClean="0">
                <a:latin typeface="Bahnschrift SemiBold" panose="020B0502040204020203" pitchFamily="34" charset="0"/>
              </a:rPr>
              <a:t>Nombre del profesor titular</a:t>
            </a:r>
            <a:r>
              <a:rPr lang="es-MX" dirty="0" smtClean="0">
                <a:latin typeface="Bahnschrift SemiBold" panose="020B0502040204020203" pitchFamily="34" charset="0"/>
              </a:rPr>
              <a:t>: Esmeralda Margarita Torres Villanueva </a:t>
            </a:r>
          </a:p>
          <a:p>
            <a:r>
              <a:rPr lang="es-MX" b="1" dirty="0" smtClean="0">
                <a:latin typeface="Bahnschrift SemiBold" panose="020B0502040204020203" pitchFamily="34" charset="0"/>
              </a:rPr>
              <a:t>Total de alumnos</a:t>
            </a:r>
            <a:r>
              <a:rPr lang="es-MX" dirty="0" smtClean="0">
                <a:latin typeface="Bahnschrift SemiBold" panose="020B0502040204020203" pitchFamily="34" charset="0"/>
              </a:rPr>
              <a:t>: 26  </a:t>
            </a:r>
            <a:r>
              <a:rPr lang="es-MX" b="1" dirty="0" smtClean="0">
                <a:latin typeface="Bahnschrift SemiBold" panose="020B0502040204020203" pitchFamily="34" charset="0"/>
              </a:rPr>
              <a:t>Niños:</a:t>
            </a:r>
            <a:r>
              <a:rPr lang="es-MX" dirty="0" smtClean="0">
                <a:latin typeface="Bahnschrift SemiBold" panose="020B0502040204020203" pitchFamily="34" charset="0"/>
              </a:rPr>
              <a:t> 10  </a:t>
            </a:r>
            <a:r>
              <a:rPr lang="es-MX" b="1" dirty="0" smtClean="0">
                <a:latin typeface="Bahnschrift SemiBold" panose="020B0502040204020203" pitchFamily="34" charset="0"/>
              </a:rPr>
              <a:t>Niñas:</a:t>
            </a:r>
            <a:r>
              <a:rPr lang="es-MX" dirty="0" smtClean="0">
                <a:latin typeface="Bahnschrift SemiBold" panose="020B0502040204020203" pitchFamily="34" charset="0"/>
              </a:rPr>
              <a:t> 16 </a:t>
            </a:r>
          </a:p>
          <a:p>
            <a:r>
              <a:rPr lang="es-MX" b="1" dirty="0" smtClean="0">
                <a:latin typeface="Bahnschrift SemiBold" panose="020B0502040204020203" pitchFamily="34" charset="0"/>
              </a:rPr>
              <a:t>Periodo de practica: </a:t>
            </a:r>
            <a:r>
              <a:rPr lang="es-MX" dirty="0" smtClean="0">
                <a:latin typeface="Bahnschrift SemiBold" panose="020B0502040204020203" pitchFamily="34" charset="0"/>
              </a:rPr>
              <a:t>20 al 24 de marzo 2023 </a:t>
            </a:r>
          </a:p>
          <a:p>
            <a:r>
              <a:rPr lang="es-MX" dirty="0" smtClean="0">
                <a:latin typeface="Bahnschrift SemiBold" panose="020B0502040204020203" pitchFamily="34" charset="0"/>
              </a:rPr>
              <a:t>Situación didáctica: La primavera </a:t>
            </a:r>
            <a:endParaRPr lang="es-MX" dirty="0">
              <a:latin typeface="Bahnschrift SemiBold" panose="020B05020402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99" y="1532022"/>
            <a:ext cx="2448506" cy="18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3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67551" y="2084741"/>
          <a:ext cx="11578105" cy="3918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Escucha indicaciones de la actividad y repasa el conteo con sus demás compañeros para poder continuar.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-indicaciones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-conteo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Miércoles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29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Toma algunas mariposas de la caja que se encuentra al frente y las clasifica en el pizarrón según corresponda.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-caja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con mariposas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-clasificación de mariposas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Cuenta las mariposas según su clasificación, si se presentan errores, se corrige entre todos los compañeros.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-clasificación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conteo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7788" y="540830"/>
            <a:ext cx="8757633" cy="1402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SUMANDO MARIPOSAS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Oc1. Número, algebra y variación Oc2. Número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Cuenta colecciones no mayores a 20</a:t>
            </a: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6" name="Imagen 5" descr="Mariposa, Dibujo, Pintura imagen png - imagen transparente descarga gratuita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77" l="2556" r="53556">
                        <a14:foregroundMark x1="46111" y1="44423" x2="46111" y2="44423"/>
                        <a14:foregroundMark x1="30000" y1="46538" x2="30000" y2="46538"/>
                        <a14:foregroundMark x1="28333" y1="57115" x2="28333" y2="57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36"/>
          <a:stretch/>
        </p:blipFill>
        <p:spPr bwMode="auto">
          <a:xfrm rot="638443">
            <a:off x="447855" y="13172"/>
            <a:ext cx="1879129" cy="2127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Mariposa, Dibujo, Pintura imagen png - imagen transparente descarga gratuita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923" l="51000" r="100000">
                        <a14:foregroundMark x1="72778" y1="45385" x2="72778" y2="45385"/>
                        <a14:foregroundMark x1="74333" y1="49808" x2="74333" y2="49808"/>
                        <a14:foregroundMark x1="73222" y1="47308" x2="73222" y2="47308"/>
                        <a14:foregroundMark x1="73000" y1="42115" x2="73000" y2="42115"/>
                        <a14:foregroundMark x1="74889" y1="41346" x2="74889" y2="41346"/>
                        <a14:foregroundMark x1="75556" y1="40962" x2="75556" y2="40962"/>
                        <a14:foregroundMark x1="76222" y1="42885" x2="76222" y2="42885"/>
                        <a14:foregroundMark x1="67333" y1="51731" x2="67333" y2="51731"/>
                        <a14:foregroundMark x1="68556" y1="53077" x2="68556" y2="53077"/>
                        <a14:foregroundMark x1="69222" y1="53846" x2="69222" y2="53846"/>
                        <a14:foregroundMark x1="71111" y1="50577" x2="71111" y2="50577"/>
                        <a14:foregroundMark x1="72556" y1="52115" x2="72556" y2="52115"/>
                        <a14:foregroundMark x1="73444" y1="53846" x2="73444" y2="53846"/>
                        <a14:foregroundMark x1="67889" y1="48462" x2="67889" y2="48462"/>
                        <a14:foregroundMark x1="68778" y1="49038" x2="68778" y2="49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9"/>
          <a:stretch/>
        </p:blipFill>
        <p:spPr bwMode="auto">
          <a:xfrm>
            <a:off x="9853368" y="4117001"/>
            <a:ext cx="2338632" cy="2740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0500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67555" y="2463702"/>
          <a:ext cx="11578105" cy="367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Escucha indicaciones para salir al patio y realizar actividad.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-indicaciones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Miércoles 29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Dibuja la mariposa que sea de su agrado en el patio con ayuda de gises.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-gises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Comenta con sus compañeros cual les gusto más y observa las demás mariposas. 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-mariposas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pintadas y dibujadas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7790" y="799118"/>
            <a:ext cx="87576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MI MARIPOSA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Área: Artes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Oc1. Expresión artística  Oc2.</a:t>
            </a:r>
            <a:r>
              <a:rPr lang="es-MX" sz="1600" dirty="0" smtClean="0">
                <a:latin typeface="Bahnschrift SemiBold" panose="020B0502040204020203" pitchFamily="34" charset="0"/>
              </a:rPr>
              <a:t>Familiarización con los elementos básicos de las artes</a:t>
            </a:r>
          </a:p>
          <a:p>
            <a:pPr algn="ctr"/>
            <a:r>
              <a:rPr lang="es-MX" sz="1600" dirty="0" smtClean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esperado. </a:t>
            </a:r>
            <a:r>
              <a:rPr lang="es-MX" sz="1600" dirty="0" smtClean="0">
                <a:latin typeface="Bahnschrift SemiBold" panose="020B0502040204020203" pitchFamily="34" charset="0"/>
              </a:rPr>
              <a:t>Reproduce esculturas y pinturas que haya observado.</a:t>
            </a:r>
            <a:endParaRPr lang="es-MX" sz="1600" dirty="0" smtClean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6" name="Imagen 5" descr="Mariposa, Dibujo, Pintura imagen png - imagen transparente descarga gratuita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77" l="2556" r="53556">
                        <a14:foregroundMark x1="46111" y1="44423" x2="46111" y2="44423"/>
                        <a14:foregroundMark x1="30000" y1="46538" x2="30000" y2="46538"/>
                        <a14:foregroundMark x1="28333" y1="57115" x2="28333" y2="57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36"/>
          <a:stretch/>
        </p:blipFill>
        <p:spPr bwMode="auto">
          <a:xfrm>
            <a:off x="267555" y="303334"/>
            <a:ext cx="2009314" cy="2162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Mariposa, Dibujo, Pintura imagen png - imagen transparente descarga gratuita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77" l="2556" r="53556">
                        <a14:foregroundMark x1="46111" y1="44423" x2="46111" y2="44423"/>
                        <a14:foregroundMark x1="30000" y1="46538" x2="30000" y2="46538"/>
                        <a14:foregroundMark x1="28333" y1="57115" x2="28333" y2="57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36"/>
          <a:stretch/>
        </p:blipFill>
        <p:spPr bwMode="auto">
          <a:xfrm flipH="1">
            <a:off x="10210046" y="4695550"/>
            <a:ext cx="1879946" cy="2162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2989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67555" y="2463702"/>
          <a:ext cx="11578105" cy="3918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Observa la abeja que se encuentra pegada al pizarrón y menciona las características que conoce y observa.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-abeja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Jueves 30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e individual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Menciona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las partes de la abeja y la ubica según donde corresponda con ayuda de las palabras escritas en papel.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-abeja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-partes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la abeja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Dibuja y escribe la abeja y sus partes en su cuaderno. 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-cuaderno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-lápiz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-colores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-abeja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y sus partes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7790" y="832486"/>
            <a:ext cx="87576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LA ABEJA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Campo: Lenguaje y comunicación </a:t>
            </a:r>
            <a:endParaRPr lang="es-MX" sz="3600" b="1" dirty="0" smtClean="0">
              <a:latin typeface="Bahnschrift SemiBold" panose="020B0502040204020203" pitchFamily="34" charset="0"/>
            </a:endParaRP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Oc1. Oralidad Oc2. Descripción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Aprendizaje esperado: </a:t>
            </a:r>
            <a:r>
              <a:rPr lang="es-MX" sz="1600" dirty="0" smtClean="0">
                <a:latin typeface="Bahnschrift SemiBold" panose="020B0502040204020203" pitchFamily="34" charset="0"/>
              </a:rPr>
              <a:t>Menciona características de objetos y personas que conoce y observa</a:t>
            </a:r>
            <a:endParaRPr lang="es-MX" sz="1600" dirty="0" smtClean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3074" name="Picture 2" descr="Tema de la abeja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3" y="85511"/>
            <a:ext cx="1854558" cy="20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ma de la abeja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9730">
            <a:off x="10191402" y="4740806"/>
            <a:ext cx="1854558" cy="20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83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67555" y="2463702"/>
          <a:ext cx="11578105" cy="367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Observa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el ciclo de vida de las abejas y escucha la explicación que se presenta en el pizarrón.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-cicl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 de la abeja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Jueves 30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e individual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Describe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las características de la abeja y elabora el ciclo de la abeja con ayuda de la hoja de trabajo. (anexo 3)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-ciclo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la abeja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-hojas de trabajo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-colores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-tijeras</a:t>
                      </a:r>
                    </a:p>
                    <a:p>
                      <a:pPr algn="ctr"/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Comparte con sus demás compañeros sus trabajos y comenta las cosas más características de la abeja. 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-ciclo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la abeja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7790" y="377667"/>
            <a:ext cx="87576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CICLO DE VIDA DE LA ABEJA</a:t>
            </a:r>
          </a:p>
          <a:p>
            <a:pPr algn="ctr"/>
            <a:r>
              <a:rPr lang="es-MX" sz="1200" b="1" dirty="0" smtClean="0">
                <a:latin typeface="Bahnschrift SemiBold" panose="020B0502040204020203" pitchFamily="34" charset="0"/>
              </a:rPr>
              <a:t>Campo: Lenguaje y comunicación </a:t>
            </a:r>
          </a:p>
          <a:p>
            <a:pPr algn="ctr"/>
            <a:r>
              <a:rPr lang="es-MX" sz="1200" b="1" dirty="0" smtClean="0">
                <a:latin typeface="Bahnschrift SemiBold" panose="020B0502040204020203" pitchFamily="34" charset="0"/>
              </a:rPr>
              <a:t>Oc1. Oralidad Oc2. Descripción </a:t>
            </a:r>
          </a:p>
          <a:p>
            <a:pPr algn="ctr"/>
            <a:r>
              <a:rPr lang="es-MX" sz="1200" b="1" dirty="0" smtClean="0">
                <a:latin typeface="Bahnschrift SemiBold" panose="020B0502040204020203" pitchFamily="34" charset="0"/>
              </a:rPr>
              <a:t>Aprendizaje esperado: </a:t>
            </a:r>
            <a:r>
              <a:rPr lang="es-MX" sz="1200" dirty="0" smtClean="0">
                <a:latin typeface="Bahnschrift SemiBold" panose="020B0502040204020203" pitchFamily="34" charset="0"/>
              </a:rPr>
              <a:t>Menciona características de objetos y personas que conoce y observa</a:t>
            </a:r>
          </a:p>
          <a:p>
            <a:pPr algn="ctr"/>
            <a:r>
              <a:rPr lang="es-MX" sz="1200" b="1" dirty="0" smtClean="0">
                <a:latin typeface="Bahnschrift SemiBold" panose="020B0502040204020203" pitchFamily="34" charset="0"/>
              </a:rPr>
              <a:t>Campo: Exploración y comprensión del mundo natural y social  </a:t>
            </a:r>
          </a:p>
          <a:p>
            <a:pPr algn="ctr"/>
            <a:r>
              <a:rPr lang="es-MX" sz="1200" b="1" dirty="0" smtClean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200" b="1" dirty="0" smtClean="0">
                <a:latin typeface="Bahnschrift SemiBold" panose="020B0502040204020203" pitchFamily="34" charset="0"/>
              </a:rPr>
              <a:t>Aprendizaje esperado. </a:t>
            </a:r>
            <a:r>
              <a:rPr lang="es-MX" sz="1200" dirty="0" smtClean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endParaRPr lang="es-MX" sz="1200" dirty="0" smtClean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3074" name="Picture 2" descr="Tema de la abeja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3" y="180031"/>
            <a:ext cx="1854558" cy="20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ma de la abeja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9730">
            <a:off x="10027592" y="4723118"/>
            <a:ext cx="1854558" cy="20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03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4" y="465220"/>
            <a:ext cx="8391197" cy="57659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60120" y="731520"/>
            <a:ext cx="386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Bahnschrift SemiBold" panose="020B0502040204020203" pitchFamily="34" charset="0"/>
              </a:rPr>
              <a:t>ANEXO 3</a:t>
            </a:r>
            <a:endParaRPr lang="es-MX" sz="36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50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7788" y="562029"/>
            <a:ext cx="8757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CONTANDO LAS ABEJAS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Oc1. Número, algebra y variación Oc2. Número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 smtClean="0">
                <a:latin typeface="Bahnschrift SemiBold" panose="020B0502040204020203" pitchFamily="34" charset="0"/>
              </a:rPr>
              <a:t>Cuenta colecciones no mayores a 20</a:t>
            </a: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67553" y="2090214"/>
          <a:ext cx="11578105" cy="367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Escucha indicaciones acerca de la actividad que se elaborara.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-indicaciones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Jueves 30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Cuenta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las colecciones correspondientes de abeja de acuerdo al numero que se encuentra en la colmena.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-colmenas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-abejas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-aren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a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Cuenta si el total de las abejas son las correspondientes a cada una de las colmenas, de no ser así se corrige entre todo los compañeros. 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-colmenas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-abejas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Tema de la abeja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123">
            <a:off x="658098" y="165635"/>
            <a:ext cx="1579497" cy="17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ma de la abeja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9730">
            <a:off x="10027592" y="4723118"/>
            <a:ext cx="1854558" cy="20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71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7788" y="562029"/>
            <a:ext cx="87576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CORONA DE ABEJA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Área: Artes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Oc1. Expresión artística  Oc2.</a:t>
            </a:r>
            <a:r>
              <a:rPr lang="es-MX" sz="1600" dirty="0" smtClean="0">
                <a:latin typeface="Bahnschrift SemiBold" panose="020B0502040204020203" pitchFamily="34" charset="0"/>
              </a:rPr>
              <a:t>Familiarización con los elementos básicos de las artes</a:t>
            </a:r>
          </a:p>
          <a:p>
            <a:pPr algn="ctr"/>
            <a:r>
              <a:rPr lang="es-MX" sz="1600" dirty="0" smtClean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esperado. </a:t>
            </a:r>
            <a:r>
              <a:rPr lang="es-MX" sz="1600" dirty="0" smtClean="0">
                <a:latin typeface="Bahnschrift SemiBold" panose="020B0502040204020203" pitchFamily="34" charset="0"/>
              </a:rPr>
              <a:t>Reproduce esculturas y pinturas que haya observado.</a:t>
            </a:r>
            <a:endParaRPr lang="es-MX" sz="1600" dirty="0" smtClean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1600" dirty="0" smtClean="0">
              <a:latin typeface="Bahnschrift SemiBold" panose="020B0502040204020203" pitchFamily="34" charset="0"/>
            </a:endParaRP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67553" y="2090214"/>
          <a:ext cx="11578105" cy="3918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Comparte lo aprendido acerca de la abeja.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Jueves 30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individual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Crea una corona con forma de abeja siguiendo las instrucciones dadas con ayuda de la hoja de trabajo proporcionada (anexo 4)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-hoja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trabajo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-colores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-tijeras</a:t>
                      </a:r>
                    </a:p>
                    <a:p>
                      <a:pPr algn="ctr"/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Comparte los resultados con sus compañeros y pasa al frente a mostrarlos. 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-corona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abeja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Tema de la abeja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123">
            <a:off x="658098" y="165635"/>
            <a:ext cx="1579497" cy="17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ma de la abeja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9730">
            <a:off x="10027592" y="4723118"/>
            <a:ext cx="1854558" cy="20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89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60120" y="731520"/>
            <a:ext cx="386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Bahnschrift SemiBold" panose="020B0502040204020203" pitchFamily="34" charset="0"/>
              </a:rPr>
              <a:t>ANEXO 4 </a:t>
            </a:r>
            <a:endParaRPr lang="es-MX" sz="3600" dirty="0">
              <a:latin typeface="Bahnschrift SemiBold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461063"/>
            <a:ext cx="8062175" cy="60168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0162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73480" y="2686184"/>
          <a:ext cx="11578105" cy="3872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cuestionamientos para activar sus saberes previos: ¿Saben lo que son las plantas?, ¿Las conocen?, ¿Han tenido una planta?</a:t>
                      </a: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Viernes 25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 la planta que se encuentra al frente echa de foami.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-cuento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las características de las plantas que observo, asimismo describe las características comunes de las plantas. 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83717" y="-45709"/>
            <a:ext cx="87576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CUENTO DE LAS PLANTAS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600" b="1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Lenguaje y comunicación </a:t>
            </a:r>
            <a:endParaRPr lang="es-MX" sz="3600" b="1" dirty="0">
              <a:latin typeface="Bahnschrift SemiBold" panose="020B0502040204020203" pitchFamily="34" charset="0"/>
            </a:endParaRP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Oralidad Oc2. Descripción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esperado: </a:t>
            </a:r>
            <a:r>
              <a:rPr lang="es-MX" sz="1600" dirty="0">
                <a:latin typeface="Bahnschrift SemiBold" panose="020B0502040204020203" pitchFamily="34" charset="0"/>
              </a:rPr>
              <a:t>Menciona características de objetos y personas que conoce y observa</a:t>
            </a:r>
            <a:endParaRPr lang="es-MX" sz="1600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 </a:t>
            </a:r>
            <a:endParaRPr lang="es-MX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8194" name="Picture 2" descr="De Dibujos Animados De Plantas descarga gratuita de png - Etiqueta De La  Etiqueta De Logotipo De - De Dibujos Animados De Plantas De La Naturaleza  De La Etiqueta imagen png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88" y="477854"/>
            <a:ext cx="1876751" cy="18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e Dibujos Animados De Plantas descarga gratuita de png - Etiqueta De La  Etiqueta De Logotipo De - De Dibujos Animados De Plantas De La Naturaleza  De La Etiqueta imagen png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5" y="477854"/>
            <a:ext cx="1876751" cy="18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63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73482" y="2621521"/>
          <a:ext cx="11578105" cy="367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cuestionamientos para activar sus saberes previos: ¿Cómo crees que crecen las plantas?, ¿Cómo creen que se cuidan?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, ¿Alguna vez han tenido una?</a:t>
                      </a: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Viernes 25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individual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 el ciclo de la planta por medio del cartel y colorea los dibujos.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60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-cartel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con el ciclo de la planta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-hoja impresa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-colores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Recorta las etapas del ciclo y arma la secuencia del ciclo de la planta. (ANEXO 5) </a:t>
                      </a:r>
                      <a:endParaRPr lang="es-MX" sz="160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-hoja impresa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-tijeras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-pegamento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83722" y="535510"/>
            <a:ext cx="87576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CONOCIENDO LAS PLANTAS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600" b="1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  </a:t>
            </a:r>
            <a:endParaRPr lang="es-MX" sz="3600" b="1" dirty="0">
              <a:latin typeface="Bahnschrift SemiBold" panose="020B0502040204020203" pitchFamily="34" charset="0"/>
            </a:endParaRPr>
          </a:p>
        </p:txBody>
      </p:sp>
      <p:pic>
        <p:nvPicPr>
          <p:cNvPr id="7170" name="Picture 2" descr="Hierba verde, dibujos animados, dibujo, hoja, animación, cómics, planta,  tallo de la planta, dibujos animados, animación, historietas png | PNGW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r="20645"/>
          <a:stretch/>
        </p:blipFill>
        <p:spPr bwMode="auto">
          <a:xfrm rot="11603367">
            <a:off x="9878871" y="225487"/>
            <a:ext cx="1839769" cy="22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ierba verde, dibujos animados, dibujo, hoja, animación, cómics, planta,  tallo de la planta, dibujos animados, animación, historietas png | PNGW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r="20645"/>
          <a:stretch/>
        </p:blipFill>
        <p:spPr bwMode="auto">
          <a:xfrm rot="1719086">
            <a:off x="614392" y="203899"/>
            <a:ext cx="1839769" cy="22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2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56138" y="3812146"/>
            <a:ext cx="7879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rgbClr val="FF6699"/>
                </a:solidFill>
                <a:latin typeface="Gill Sans Ultra Bold" panose="020B0A02020104020203" pitchFamily="34" charset="0"/>
              </a:rPr>
              <a:t>LA PRIMAVERA </a:t>
            </a:r>
            <a:endParaRPr lang="es-MX" sz="6000" dirty="0">
              <a:solidFill>
                <a:srgbClr val="FF6699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57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11" y="791343"/>
            <a:ext cx="3759377" cy="4300727"/>
          </a:xfrm>
          <a:prstGeom prst="rect">
            <a:avLst/>
          </a:prstGeom>
        </p:spPr>
      </p:pic>
      <p:pic>
        <p:nvPicPr>
          <p:cNvPr id="6" name="Picture 2" descr="Primavera PNG Imágenes Transparentes -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0"/>
          <a:stretch/>
        </p:blipFill>
        <p:spPr bwMode="auto">
          <a:xfrm>
            <a:off x="0" y="5417821"/>
            <a:ext cx="351519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imavera PNG Imágenes Transparentes -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0"/>
          <a:stretch/>
        </p:blipFill>
        <p:spPr bwMode="auto">
          <a:xfrm>
            <a:off x="3352705" y="5417820"/>
            <a:ext cx="351519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imavera PNG Imágenes Transparentes -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0"/>
          <a:stretch/>
        </p:blipFill>
        <p:spPr bwMode="auto">
          <a:xfrm>
            <a:off x="6507480" y="5417819"/>
            <a:ext cx="351519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imavera PNG Imágenes Transparentes -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0"/>
          <a:stretch/>
        </p:blipFill>
        <p:spPr bwMode="auto">
          <a:xfrm>
            <a:off x="8676805" y="5417821"/>
            <a:ext cx="351519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1064363" y="791343"/>
            <a:ext cx="281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latin typeface="Bahnschrift SemiBold" panose="020B0502040204020203" pitchFamily="34" charset="0"/>
              </a:rPr>
              <a:t>ANEXO </a:t>
            </a:r>
            <a:r>
              <a:rPr lang="es-MX" sz="4000" b="1" dirty="0">
                <a:latin typeface="Bahnschrift SemiBold" panose="020B0502040204020203" pitchFamily="34" charset="0"/>
              </a:rPr>
              <a:t>5</a:t>
            </a:r>
            <a:r>
              <a:rPr lang="es-MX" sz="4000" b="1" dirty="0" smtClean="0">
                <a:latin typeface="Bahnschrift SemiBold" panose="020B0502040204020203" pitchFamily="34" charset="0"/>
              </a:rPr>
              <a:t> </a:t>
            </a:r>
            <a:endParaRPr lang="es-MX" sz="4000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7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73482" y="2601087"/>
          <a:ext cx="11578105" cy="3679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planta que esta al frente y responde </a:t>
                      </a: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cuestionamientos: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¿Las plantas necesitan alimento?, ¿agua?, ¿sol?, ¿Cómo nace una planta?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Viernes 25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individual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el experimento sobre el crecimiento de la planta de un frijol, prestando atención a las indicaciones y siguiendo los pasos.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-frijol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-algodón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-frasco de vidrio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-agua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Comenta, ¿Cómo deberán cuidar las plantas?, ¿Qué debemos evitar en su cuidado?, ¿cada cuando necesitará agua?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83717" y="450997"/>
            <a:ext cx="87576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HACIENDO MI PLANTA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600" b="1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  </a:t>
            </a:r>
            <a:endParaRPr lang="es-MX" sz="3600" b="1" dirty="0">
              <a:latin typeface="Bahnschrift SemiBold" panose="020B0502040204020203" pitchFamily="34" charset="0"/>
            </a:endParaRPr>
          </a:p>
        </p:txBody>
      </p:sp>
      <p:pic>
        <p:nvPicPr>
          <p:cNvPr id="6146" name="Picture 2" descr="Flores Frescas Y Elementos De Dibujos Animados De Plantas PNG Imágenes  Gratis - Lovep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20635"/>
          <a:stretch/>
        </p:blipFill>
        <p:spPr bwMode="auto">
          <a:xfrm>
            <a:off x="8827170" y="4911338"/>
            <a:ext cx="3428360" cy="18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ores Frescas Y Elementos De Dibujos Animados De Plantas PNG Imágenes  Gratis - Lovep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20635"/>
          <a:stretch/>
        </p:blipFill>
        <p:spPr bwMode="auto">
          <a:xfrm>
            <a:off x="5809969" y="4995400"/>
            <a:ext cx="3428360" cy="18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18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497114" y="3097910"/>
          <a:ext cx="11330839" cy="3760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524"/>
                <a:gridCol w="4501968"/>
                <a:gridCol w="1852763"/>
                <a:gridCol w="1814952"/>
                <a:gridCol w="2079632"/>
              </a:tblGrid>
              <a:tr h="249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24675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características de lo aprendido de la primavera trabajado durante la semana, responde: ¿Qué es la primavera?, ¿Qué sucede en la primavera?. ¿Qué es lo que mas te gusta de la primavera?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Viernes 25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17388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64765" algn="l"/>
                        </a:tabLst>
                      </a:pP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un mural con ayuda de todos su compañeros, dibujando y escribiendo acerca de lo mas significativo que fue para ellos la primavera. </a:t>
                      </a: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-pellón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-colores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-acuarelas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-lápiz </a:t>
                      </a:r>
                    </a:p>
                    <a:p>
                      <a:pPr algn="ctr"/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93211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Cuelga el mural fuera del salón y comenta en plenaria que fue lo que mas les gusto.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-mural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la primavera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04918" y="-45720"/>
            <a:ext cx="105152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MURAL DE LA PRIMAVERA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Campo: Exploración y comprensión del mundo natural y social </a:t>
            </a:r>
            <a:r>
              <a:rPr lang="es-MX" sz="3200" b="1" dirty="0"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Oc1. Mundo natural Oc2.Exploración de la naturaleza 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Aprendizaje esperado. </a:t>
            </a:r>
            <a:r>
              <a:rPr lang="es-MX" sz="1400" dirty="0">
                <a:latin typeface="Bahnschrift SemiBold" panose="020B0502040204020203" pitchFamily="34" charset="0"/>
              </a:rPr>
              <a:t>Describe y explica características comunes que identifica entre seres vivos y elementos que observa en la naturaleza 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Campo: Lenguaje y comunicación </a:t>
            </a:r>
            <a:endParaRPr lang="es-MX" sz="3200" b="1" dirty="0">
              <a:latin typeface="Bahnschrift SemiBold" panose="020B0502040204020203" pitchFamily="34" charset="0"/>
            </a:endParaRP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Oc1. Oralidad Oc2. Descripción 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Aprendizaje esperado: </a:t>
            </a:r>
            <a:r>
              <a:rPr lang="es-MX" sz="1400" dirty="0">
                <a:latin typeface="Bahnschrift SemiBold" panose="020B0502040204020203" pitchFamily="34" charset="0"/>
              </a:rPr>
              <a:t>Menciona características de objetos y personas que conoce y </a:t>
            </a:r>
            <a:r>
              <a:rPr lang="es-MX" sz="1400" dirty="0" smtClean="0">
                <a:latin typeface="Bahnschrift SemiBold" panose="020B0502040204020203" pitchFamily="34" charset="0"/>
              </a:rPr>
              <a:t>observa</a:t>
            </a:r>
            <a:endParaRPr lang="es-MX" sz="1400" dirty="0" smtClean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400" b="1" dirty="0" smtClean="0">
                <a:latin typeface="Bahnschrift SemiBold" panose="020B0502040204020203" pitchFamily="34" charset="0"/>
              </a:rPr>
              <a:t>Área</a:t>
            </a:r>
            <a:r>
              <a:rPr lang="es-MX" sz="1400" b="1" dirty="0">
                <a:latin typeface="Bahnschrift SemiBold" panose="020B0502040204020203" pitchFamily="34" charset="0"/>
              </a:rPr>
              <a:t>: Artes </a:t>
            </a:r>
          </a:p>
          <a:p>
            <a:pPr algn="ctr"/>
            <a:r>
              <a:rPr lang="es-MX" sz="1400" b="1" dirty="0">
                <a:latin typeface="Bahnschrift SemiBold" panose="020B0502040204020203" pitchFamily="34" charset="0"/>
              </a:rPr>
              <a:t>Oc1. Expresión artística  Oc2.</a:t>
            </a:r>
            <a:r>
              <a:rPr lang="es-MX" sz="1400" dirty="0">
                <a:latin typeface="Bahnschrift SemiBold" panose="020B0502040204020203" pitchFamily="34" charset="0"/>
              </a:rPr>
              <a:t>Familiarización con los elementos básicos de las artes</a:t>
            </a:r>
          </a:p>
          <a:p>
            <a:pPr algn="ctr"/>
            <a:r>
              <a:rPr lang="es-MX" sz="14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esperado. </a:t>
            </a:r>
            <a:r>
              <a:rPr lang="es-MX" sz="1400" dirty="0">
                <a:latin typeface="Bahnschrift SemiBold" panose="020B0502040204020203" pitchFamily="34" charset="0"/>
              </a:rPr>
              <a:t>Reproduce esculturas y pinturas que haya observado.</a:t>
            </a:r>
            <a:endParaRPr lang="es-MX" sz="1400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3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endParaRPr lang="es-MX" sz="6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ctr"/>
            <a:endParaRPr lang="es-MX" sz="3600" b="1" dirty="0" smtClean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12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17430" y="901521"/>
            <a:ext cx="101614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latin typeface="Bauhaus 93" panose="04030905020B02020C02" pitchFamily="82" charset="0"/>
              </a:rPr>
              <a:t>INSTRUMENTOS DE EVALUACIÓN </a:t>
            </a:r>
            <a:endParaRPr lang="es-MX" sz="9600" dirty="0">
              <a:latin typeface="Bauhaus 93" panose="04030905020B02020C02" pitchFamily="82" charset="0"/>
            </a:endParaRPr>
          </a:p>
        </p:txBody>
      </p:sp>
      <p:pic>
        <p:nvPicPr>
          <p:cNvPr id="5" name="Imagen 4" descr="BLOG DE RECURSOS ESCOLARES ®: IMÁGENES DE NIÑOS Y NIÑAS EN LA ESCUELA -  COLEGI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57" y="3556186"/>
            <a:ext cx="6884375" cy="3024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821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463640" y="618186"/>
          <a:ext cx="11230378" cy="595768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22205"/>
                <a:gridCol w="2455053"/>
                <a:gridCol w="2472151"/>
                <a:gridCol w="2125953"/>
                <a:gridCol w="2555016"/>
              </a:tblGrid>
              <a:tr h="122349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Aprendizaje esperado: 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Describe y explica características comunes que identifica entre seres vivos y elementos que observa en la naturaleza 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cs typeface="Times New Roman" panose="02020603050405020304" pitchFamily="18" charset="0"/>
                        </a:rPr>
                        <a:t>Organizador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cs typeface="Times New Roman" panose="02020603050405020304" pitchFamily="18" charset="0"/>
                        </a:rPr>
                        <a:t> curricular 1. Mundo natural     Organizador curricular 2. Exploración de la naturaleza</a:t>
                      </a:r>
                      <a:endParaRPr lang="es-MX" sz="18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3B3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674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Alumno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Nivel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 4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Nivel 3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Nivel 2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Nivel 1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BA575"/>
                    </a:solidFill>
                  </a:tcPr>
                </a:tc>
              </a:tr>
              <a:tr h="128706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Observa fenómenos y elementos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 naturales y comunica sus hallazgos, identifica características y describe lo aprendido.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Observa elementos y fenómenos de la naturaleza pero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 se le dificulta comunicar sobre su entorno natural y reflexionar entorno a ello.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Su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 observación la realiza con apoyo, no comunica hallazgos.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En las actividades de observación de fenómenos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 naturales y elementos de la naturaleza no logra identificarlos ni describirlos.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BA575"/>
                    </a:solidFill>
                  </a:tcPr>
                </a:tc>
              </a:tr>
              <a:tr h="319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BA575"/>
                    </a:solidFill>
                  </a:tcPr>
                </a:tc>
              </a:tr>
              <a:tr h="278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BA575"/>
                    </a:solidFill>
                  </a:tcPr>
                </a:tc>
              </a:tr>
              <a:tr h="278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BA575"/>
                    </a:solidFill>
                  </a:tcPr>
                </a:tc>
              </a:tr>
              <a:tr h="319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BA575"/>
                    </a:solidFill>
                  </a:tcPr>
                </a:tc>
              </a:tr>
              <a:tr h="278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BA575"/>
                    </a:solidFill>
                  </a:tcPr>
                </a:tc>
              </a:tr>
              <a:tr h="278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BA575"/>
                    </a:solidFill>
                  </a:tcPr>
                </a:tc>
              </a:tr>
              <a:tr h="295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BA575"/>
                    </a:solidFill>
                  </a:tcPr>
                </a:tc>
              </a:tr>
              <a:tr h="278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BA575"/>
                    </a:solidFill>
                  </a:tcPr>
                </a:tc>
              </a:tr>
              <a:tr h="278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BA575"/>
                    </a:solidFill>
                  </a:tcPr>
                </a:tc>
              </a:tr>
              <a:tr h="278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Observaciones:</a:t>
                      </a:r>
                      <a:r>
                        <a:rPr lang="es-MX" sz="11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BA57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40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705013" y="1149487"/>
          <a:ext cx="10732169" cy="5178084"/>
        </p:xfrm>
        <a:graphic>
          <a:graphicData uri="http://schemas.openxmlformats.org/drawingml/2006/table">
            <a:tbl>
              <a:tblPr/>
              <a:tblGrid>
                <a:gridCol w="1533167"/>
                <a:gridCol w="1533167"/>
                <a:gridCol w="663457"/>
                <a:gridCol w="2402877"/>
                <a:gridCol w="893775"/>
                <a:gridCol w="409074"/>
                <a:gridCol w="3296652"/>
              </a:tblGrid>
              <a:tr h="733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OC1</a:t>
                      </a: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Oralidad </a:t>
                      </a: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OC2 </a:t>
                      </a: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</a:t>
                      </a: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38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 </a:t>
                      </a: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características</a:t>
                      </a:r>
                      <a:r>
                        <a:rPr lang="es-MX" sz="2000" baseline="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objetos y personas que conoce y    observa </a:t>
                      </a: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03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LOGRADO</a:t>
                      </a: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MX" sz="2000" baseline="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PROCESO </a:t>
                      </a: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</a:t>
                      </a: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47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características de objetos y personas que están o no presentes,</a:t>
                      </a:r>
                      <a:r>
                        <a:rPr lang="es-MX" sz="2000" baseline="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tanto físicas como emocionales </a:t>
                      </a: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realizar una descripción necesita ver el objeto</a:t>
                      </a:r>
                      <a:r>
                        <a:rPr lang="es-MX" sz="2000" baseline="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 una imagen de el (descripción física) </a:t>
                      </a: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 descripciones implica decir características</a:t>
                      </a:r>
                      <a:r>
                        <a:rPr lang="es-MX" sz="2000" baseline="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objeto. En ocasiones no logra describirla. </a:t>
                      </a: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1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</a:t>
                      </a:r>
                      <a:r>
                        <a:rPr lang="es-MX" sz="2000" baseline="0" dirty="0" smtClean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 smtClean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2000" dirty="0" smtClean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05013" y="423081"/>
            <a:ext cx="53660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ahnschrift" panose="020B0502040204020203" pitchFamily="34" charset="0"/>
              </a:rPr>
              <a:t>Nombre del alumno:</a:t>
            </a:r>
            <a:endParaRPr lang="es-MX" dirty="0"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1994" y="423081"/>
            <a:ext cx="40260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ahnschrift" panose="020B0502040204020203" pitchFamily="34" charset="0"/>
              </a:rPr>
              <a:t>Fecha</a:t>
            </a:r>
            <a:r>
              <a:rPr lang="es-MX" dirty="0" smtClean="0"/>
              <a:t>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9497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705013" y="1149487"/>
          <a:ext cx="10732169" cy="5122010"/>
        </p:xfrm>
        <a:graphic>
          <a:graphicData uri="http://schemas.openxmlformats.org/drawingml/2006/table">
            <a:tbl>
              <a:tblPr/>
              <a:tblGrid>
                <a:gridCol w="1533167"/>
                <a:gridCol w="1533167"/>
                <a:gridCol w="663457"/>
                <a:gridCol w="2402877"/>
                <a:gridCol w="893775"/>
                <a:gridCol w="409074"/>
                <a:gridCol w="3296652"/>
              </a:tblGrid>
              <a:tr h="733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OC1</a:t>
                      </a:r>
                      <a:endParaRPr lang="es-MX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Número,</a:t>
                      </a:r>
                      <a:r>
                        <a:rPr lang="es-MX" sz="20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algebra y variación </a:t>
                      </a: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OC2 </a:t>
                      </a: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lang="es-MX" sz="20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38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 </a:t>
                      </a:r>
                      <a:endParaRPr lang="es-MX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Cuenta</a:t>
                      </a:r>
                      <a:r>
                        <a:rPr lang="es-MX" sz="20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colecciones no mayores a 20 elementos.</a:t>
                      </a:r>
                      <a:endParaRPr lang="es-MX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03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LOGRADO</a:t>
                      </a:r>
                      <a:endParaRPr lang="es-MX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3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MX" sz="20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PROCESO </a:t>
                      </a:r>
                      <a:endParaRPr lang="es-MX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</a:t>
                      </a: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47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</a:t>
                      </a:r>
                      <a:r>
                        <a:rPr lang="es-MX" sz="18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conteo de colecciones de más de 15 elementos. </a:t>
                      </a:r>
                      <a:endParaRPr lang="es-MX" sz="18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3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 algunas dificultades en la realización de conteo de colecciones, logrando llegar hasta conteo de 10 elementos.  </a:t>
                      </a:r>
                      <a:endParaRPr lang="es-MX" sz="18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MX" sz="18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dificulta el conteo de elementos en las colecciones, ya que aun no domina el principio del conteo uno a uno. </a:t>
                      </a:r>
                      <a:endParaRPr lang="es-MX" sz="18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1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</a:t>
                      </a:r>
                      <a:r>
                        <a:rPr lang="es-MX" sz="20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200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05013" y="423081"/>
            <a:ext cx="53660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ahnschrift" panose="020B0502040204020203" pitchFamily="34" charset="0"/>
              </a:rPr>
              <a:t>Nombre del alumno:</a:t>
            </a:r>
            <a:endParaRPr lang="es-MX" dirty="0"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1994" y="423081"/>
            <a:ext cx="40260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ahnschrift" panose="020B0502040204020203" pitchFamily="34" charset="0"/>
              </a:rPr>
              <a:t>Fecha</a:t>
            </a:r>
            <a:r>
              <a:rPr lang="es-MX" dirty="0" smtClean="0"/>
              <a:t>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1082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705013" y="1149487"/>
          <a:ext cx="10732169" cy="5314304"/>
        </p:xfrm>
        <a:graphic>
          <a:graphicData uri="http://schemas.openxmlformats.org/drawingml/2006/table">
            <a:tbl>
              <a:tblPr/>
              <a:tblGrid>
                <a:gridCol w="1533167"/>
                <a:gridCol w="1533167"/>
                <a:gridCol w="663457"/>
                <a:gridCol w="2402877"/>
                <a:gridCol w="893775"/>
                <a:gridCol w="409074"/>
                <a:gridCol w="3296652"/>
              </a:tblGrid>
              <a:tr h="733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OC1</a:t>
                      </a:r>
                      <a:endParaRPr lang="es-MX" sz="18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Expresión</a:t>
                      </a:r>
                      <a:r>
                        <a:rPr lang="es-MX" sz="18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artística </a:t>
                      </a: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OC2 </a:t>
                      </a:r>
                      <a:r>
                        <a:rPr lang="es-MX" sz="18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Familiarización</a:t>
                      </a:r>
                      <a:r>
                        <a:rPr lang="es-MX" sz="18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esculturales y pinturas que haya observado </a:t>
                      </a:r>
                      <a:endParaRPr lang="es-MX" sz="18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38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 </a:t>
                      </a:r>
                      <a:endParaRPr lang="es-MX" sz="18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Reproduce</a:t>
                      </a:r>
                      <a:r>
                        <a:rPr lang="es-MX" sz="18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esculturas y pinturas que haya observado </a:t>
                      </a:r>
                      <a:endParaRPr lang="es-MX" sz="18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03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LOGRADO</a:t>
                      </a:r>
                      <a:endParaRPr lang="es-MX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3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MX" sz="20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PROCESO </a:t>
                      </a:r>
                      <a:endParaRPr lang="es-MX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AYUDA </a:t>
                      </a: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47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</a:t>
                      </a:r>
                      <a:r>
                        <a:rPr lang="es-MX" sz="18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crear pinturas o escultura a partir de una imagen vista, detallando cualidades y características que representa lo observado. </a:t>
                      </a:r>
                      <a:endParaRPr lang="es-MX" sz="18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3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</a:t>
                      </a:r>
                      <a:r>
                        <a:rPr lang="es-MX" sz="18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dificultad para crear alguna obra partiendo de una imagen vista y solo detalla algunas características aisladas que representa el objeto.  </a:t>
                      </a:r>
                      <a:endParaRPr lang="es-MX" sz="18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Intenta</a:t>
                      </a:r>
                      <a:r>
                        <a:rPr lang="es-MX" sz="18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crear una escultura o pintura, pero no logra plasmar algún detalle característico del objeto visto. </a:t>
                      </a:r>
                      <a:endParaRPr lang="es-MX" sz="18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1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0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</a:t>
                      </a:r>
                      <a:r>
                        <a:rPr lang="es-MX" sz="20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05013" y="423081"/>
            <a:ext cx="53660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ahnschrift" panose="020B0502040204020203" pitchFamily="34" charset="0"/>
              </a:rPr>
              <a:t>Nombre del alumno:</a:t>
            </a:r>
            <a:endParaRPr lang="es-MX" dirty="0"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1994" y="423081"/>
            <a:ext cx="40260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ahnschrift" panose="020B0502040204020203" pitchFamily="34" charset="0"/>
              </a:rPr>
              <a:t>Fecha</a:t>
            </a:r>
            <a:r>
              <a:rPr lang="es-MX" dirty="0" smtClean="0"/>
              <a:t>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714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/>
          <a:srcRect l="22164" t="24266" r="23768" b="14211"/>
          <a:stretch/>
        </p:blipFill>
        <p:spPr>
          <a:xfrm>
            <a:off x="2538480" y="95534"/>
            <a:ext cx="6591869" cy="417621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/>
          <a:srcRect l="22276" t="23669" r="23657" b="40294"/>
          <a:stretch/>
        </p:blipFill>
        <p:spPr>
          <a:xfrm>
            <a:off x="2538480" y="4271749"/>
            <a:ext cx="6591869" cy="24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25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388" t="60104" r="23544" b="16601"/>
          <a:stretch/>
        </p:blipFill>
        <p:spPr>
          <a:xfrm>
            <a:off x="2661313" y="109182"/>
            <a:ext cx="6591869" cy="15967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4739" t="20084" r="26120" b="8239"/>
          <a:stretch/>
        </p:blipFill>
        <p:spPr>
          <a:xfrm>
            <a:off x="2661312" y="1705970"/>
            <a:ext cx="6591869" cy="51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0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811368" y="2150774"/>
          <a:ext cx="10702344" cy="431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724"/>
                <a:gridCol w="1320085"/>
                <a:gridCol w="1532586"/>
                <a:gridCol w="2324637"/>
                <a:gridCol w="1957588"/>
                <a:gridCol w="1783724"/>
              </a:tblGrid>
              <a:tr h="607147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Hora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 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Lunes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Martes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Miércoles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 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Gill Sans Ultra Bold" panose="020B0A02020104020203" pitchFamily="34" charset="0"/>
                        </a:rPr>
                        <a:t>Jueves 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Viernes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 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47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9:00-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9:30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latin typeface="Gill Sans Ultra Bold" panose="020B0A02020104020203" pitchFamily="34" charset="0"/>
                        </a:rPr>
                        <a:t>DÍA</a:t>
                      </a:r>
                      <a:r>
                        <a:rPr lang="es-MX" sz="1800" b="0" baseline="0" dirty="0" smtClean="0">
                          <a:latin typeface="Gill Sans Ultra Bold" panose="020B0A02020104020203" pitchFamily="34" charset="0"/>
                        </a:rPr>
                        <a:t> INHÁBIL </a:t>
                      </a:r>
                      <a:endParaRPr lang="es-MX" sz="1800" b="0" dirty="0">
                        <a:latin typeface="Gill Sans Ultra Bold" panose="020B0A02020104020203" pitchFamily="34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latin typeface="Gill Sans Ultra Bold" panose="020B0A02020104020203" pitchFamily="34" charset="0"/>
                        </a:rPr>
                        <a:t>FESTIVAL</a:t>
                      </a:r>
                      <a:r>
                        <a:rPr lang="es-MX" sz="1800" b="0" baseline="0" dirty="0" smtClean="0">
                          <a:latin typeface="Gill Sans Ultra Bold" panose="020B0A02020104020203" pitchFamily="34" charset="0"/>
                        </a:rPr>
                        <a:t> PRIMAVERA</a:t>
                      </a:r>
                      <a:endParaRPr lang="es-MX" sz="1800" b="0" dirty="0">
                        <a:latin typeface="Gill Sans Ultra Bold" panose="020B0A02020104020203" pitchFamily="34" charset="0"/>
                      </a:endParaRPr>
                    </a:p>
                  </a:txBody>
                  <a:tcPr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EDUCACIÓN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 FÍSICA</a:t>
                      </a:r>
                      <a:endParaRPr lang="es-MX" sz="1200" b="0" dirty="0" smtClean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EDUCACIÓN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 FÍSICA 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Activación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 física/ pase de lista 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47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9:30-10:00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Pase de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 lista/Pictograma las estaciones del año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Pase de lista/ Cuento de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 las flores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Cuento de las plantas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47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10:00-10:30</a:t>
                      </a: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Pero,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 ¿Qué es la primavera?</a:t>
                      </a:r>
                      <a:endParaRPr lang="es-MX" sz="1200" b="0" dirty="0" smtClean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Gill Sans Ultra Bold" panose="020B0A02020104020203" pitchFamily="34" charset="0"/>
                        </a:rPr>
                        <a:t>Tendedero de flores</a:t>
                      </a:r>
                      <a:endParaRPr lang="es-MX" sz="120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Conociendo las plantas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47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10:30-11:00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Gill Sans Ultra Bold" panose="020B0A02020104020203" pitchFamily="34" charset="0"/>
                        </a:rPr>
                        <a:t>RECREO</a:t>
                      </a:r>
                      <a:endParaRPr lang="es-MX" sz="16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</a:tr>
              <a:tr h="607147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11:00-11:30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¡Que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 son los huevos de pascua?</a:t>
                      </a:r>
                      <a:endParaRPr lang="es-MX" sz="1200" b="0" dirty="0" smtClean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Gill Sans Ultra Bold" panose="020B0A02020104020203" pitchFamily="34" charset="0"/>
                        </a:rPr>
                        <a:t>Poniéndole los pétalos a la flor</a:t>
                      </a:r>
                      <a:endParaRPr lang="es-MX" sz="120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Haciendo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 mi planta 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7147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11:30-12:00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La búsqueda de los</a:t>
                      </a:r>
                      <a:r>
                        <a:rPr lang="es-MX" sz="1200" b="0" baseline="0" dirty="0" smtClean="0">
                          <a:latin typeface="Gill Sans Ultra Bold" panose="020B0A02020104020203" pitchFamily="34" charset="0"/>
                        </a:rPr>
                        <a:t> huevos de pascua </a:t>
                      </a:r>
                      <a:endParaRPr lang="es-MX" sz="1200" b="0" dirty="0" smtClean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Gill Sans Ultra Bold" panose="020B0A02020104020203" pitchFamily="34" charset="0"/>
                        </a:rPr>
                        <a:t>Describiendo</a:t>
                      </a:r>
                      <a:r>
                        <a:rPr lang="es-MX" sz="1200" baseline="0" dirty="0" smtClean="0">
                          <a:latin typeface="Gill Sans Ultra Bold" panose="020B0A02020104020203" pitchFamily="34" charset="0"/>
                        </a:rPr>
                        <a:t> la flor </a:t>
                      </a:r>
                      <a:endParaRPr lang="es-MX" sz="120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Gill Sans Ultra Bold" panose="020B0A02020104020203" pitchFamily="34" charset="0"/>
                        </a:rPr>
                        <a:t>Mural de la primavera </a:t>
                      </a:r>
                      <a:endParaRPr lang="es-MX" sz="1200" b="0" dirty="0">
                        <a:latin typeface="Gill Sans Ultra Bold" panose="020B0A02020104020203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459864" y="669701"/>
            <a:ext cx="740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chemeClr val="bg1"/>
                </a:solidFill>
                <a:latin typeface="Gill Sans Ultra Bold" panose="020B0A02020104020203" pitchFamily="34" charset="0"/>
              </a:rPr>
              <a:t>CRONOGRAMA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1" name="Imagen 10" descr="Mariposa, Dibujo, Pintura imagen png - imagen transparente descarga gratuita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77" l="2556" r="53556">
                        <a14:foregroundMark x1="46111" y1="44423" x2="46111" y2="44423"/>
                        <a14:foregroundMark x1="30000" y1="46538" x2="30000" y2="46538"/>
                        <a14:foregroundMark x1="28333" y1="57115" x2="28333" y2="57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36"/>
          <a:stretch/>
        </p:blipFill>
        <p:spPr bwMode="auto">
          <a:xfrm rot="279560">
            <a:off x="652036" y="-101197"/>
            <a:ext cx="2052525" cy="2557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Mariposa, Dibujo, Pintura imagen png - imagen transparente descarga gratuita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923" l="51000" r="100000">
                        <a14:foregroundMark x1="72778" y1="45385" x2="72778" y2="45385"/>
                        <a14:foregroundMark x1="74333" y1="49808" x2="74333" y2="49808"/>
                        <a14:foregroundMark x1="73222" y1="47308" x2="73222" y2="47308"/>
                        <a14:foregroundMark x1="73000" y1="42115" x2="73000" y2="42115"/>
                        <a14:foregroundMark x1="74889" y1="41346" x2="74889" y2="41346"/>
                        <a14:foregroundMark x1="75556" y1="40962" x2="75556" y2="40962"/>
                        <a14:foregroundMark x1="76222" y1="42885" x2="76222" y2="42885"/>
                        <a14:foregroundMark x1="67333" y1="51731" x2="67333" y2="51731"/>
                        <a14:foregroundMark x1="68556" y1="53077" x2="68556" y2="53077"/>
                        <a14:foregroundMark x1="69222" y1="53846" x2="69222" y2="53846"/>
                        <a14:foregroundMark x1="71111" y1="50577" x2="71111" y2="50577"/>
                        <a14:foregroundMark x1="72556" y1="52115" x2="72556" y2="52115"/>
                        <a14:foregroundMark x1="73444" y1="53846" x2="73444" y2="53846"/>
                        <a14:foregroundMark x1="67889" y1="48462" x2="67889" y2="48462"/>
                        <a14:foregroundMark x1="68778" y1="49038" x2="68778" y2="49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9"/>
          <a:stretch/>
        </p:blipFill>
        <p:spPr bwMode="auto">
          <a:xfrm>
            <a:off x="9731107" y="-340205"/>
            <a:ext cx="2338632" cy="2740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4597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074" t="40991" r="26232" b="18392"/>
          <a:stretch/>
        </p:blipFill>
        <p:spPr>
          <a:xfrm>
            <a:off x="2702257" y="382137"/>
            <a:ext cx="6523630" cy="30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44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276" t="20285" r="23433" b="10826"/>
          <a:stretch/>
        </p:blipFill>
        <p:spPr>
          <a:xfrm>
            <a:off x="2620370" y="122830"/>
            <a:ext cx="6619165" cy="4722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388" t="29045" r="23881" b="46864"/>
          <a:stretch/>
        </p:blipFill>
        <p:spPr>
          <a:xfrm>
            <a:off x="2620370" y="4844955"/>
            <a:ext cx="6591869" cy="16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73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163" t="52738" r="23546" b="20184"/>
          <a:stretch/>
        </p:blipFill>
        <p:spPr>
          <a:xfrm>
            <a:off x="2647666" y="450377"/>
            <a:ext cx="6714698" cy="19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6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40156" y="901523"/>
          <a:ext cx="10341735" cy="4997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8475"/>
                <a:gridCol w="2598475"/>
                <a:gridCol w="2598475"/>
                <a:gridCol w="2546310"/>
              </a:tblGrid>
              <a:tr h="372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Campo formativo o área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Organizador curricular 1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8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Organizador curricular 2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Aprendizaje esperado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820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Lenguaje y comunicación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Oralidad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Descripción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Menciona características de objetos y personas que conoce y observa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18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Pensamiento matemático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Número, algebra y variación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Número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Cuenta colecciones no mayores a 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6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Exploración y comprensión del mundo natural y social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8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Mundo natural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8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Exploración de la naturaleza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8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Describe y explica características comunes que identifica entre seres vivos y elementos que observa en la naturaleza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8FFB"/>
                    </a:solidFill>
                  </a:tcPr>
                </a:tc>
              </a:tr>
              <a:tr h="820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Artes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Expresión artística 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Familiarización con los elementos básicos de las artes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Bahnschrift SemiBold" panose="020B0502040204020203" pitchFamily="34" charset="0"/>
                        </a:rPr>
                        <a:t>Reproduce esculturas y pinturas que haya observado.</a:t>
                      </a:r>
                      <a:endParaRPr lang="es-MX" sz="16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Imagen 3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3" r="49826" b="5030"/>
          <a:stretch/>
        </p:blipFill>
        <p:spPr bwMode="auto">
          <a:xfrm>
            <a:off x="0" y="0"/>
            <a:ext cx="1417320" cy="1102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7" t="50916" b="9133"/>
          <a:stretch/>
        </p:blipFill>
        <p:spPr bwMode="auto">
          <a:xfrm>
            <a:off x="10575771" y="5428448"/>
            <a:ext cx="141224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3" t="6525" b="53097"/>
          <a:stretch/>
        </p:blipFill>
        <p:spPr bwMode="auto">
          <a:xfrm>
            <a:off x="234036" y="5546875"/>
            <a:ext cx="1274445" cy="1134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 t="32713" r="28320" b="32392"/>
          <a:stretch/>
        </p:blipFill>
        <p:spPr bwMode="auto">
          <a:xfrm rot="5899734">
            <a:off x="10967359" y="115923"/>
            <a:ext cx="1335184" cy="1172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82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46704" y="2026588"/>
          <a:ext cx="11578105" cy="4162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Escucha indicaciones acerca de como se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leerá el pictograma y lo observa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.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-Pictograma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Miércoles 22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</a:rPr>
                        <a:t>Lee y participa en el pictograma con ayuda de las imágenes por medio de sus características. </a:t>
                      </a:r>
                    </a:p>
                    <a:p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-Pictograma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e imágenes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Pasa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al frente a anotar la palabra debajo de cada imagen por medio de la ruleta con los nombres de los alumnos.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-Marcador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-ruleta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56941" y="378123"/>
            <a:ext cx="8757633" cy="164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PICTOGRAMA ESTACIONES DEL AÑO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Campo: Lenguaje y comunicación </a:t>
            </a:r>
            <a:endParaRPr lang="es-MX" sz="3600" b="1" dirty="0">
              <a:latin typeface="Bahnschrift SemiBold" panose="020B0502040204020203" pitchFamily="34" charset="0"/>
            </a:endParaRP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Oc1. Oralidad Oc2. Descripción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Aprendizaje esperado: </a:t>
            </a:r>
            <a:r>
              <a:rPr lang="es-MX" sz="1600" dirty="0">
                <a:latin typeface="Bahnschrift SemiBold" panose="020B0502040204020203" pitchFamily="34" charset="0"/>
              </a:rPr>
              <a:t>Menciona características de objetos y personas que conoce y observa</a:t>
            </a:r>
            <a:endParaRPr lang="es-MX" sz="1600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6" name="Imagen 5" descr="Pin en escuela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9" b="9961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12569" y="4314423"/>
            <a:ext cx="1779431" cy="254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7" t="50916" b="9133"/>
          <a:stretch/>
        </p:blipFill>
        <p:spPr bwMode="auto">
          <a:xfrm>
            <a:off x="244701" y="137764"/>
            <a:ext cx="141224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Mancha descarga gratuita de png - Café, taza de Té, Cappuccino Cafe - La  copa manchada de las manchas de café vector imagen png - imagen  transparente descarga gratuit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3" t="6525" b="53097"/>
          <a:stretch/>
        </p:blipFill>
        <p:spPr bwMode="auto">
          <a:xfrm>
            <a:off x="10393251" y="256191"/>
            <a:ext cx="1274445" cy="1134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88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44699" y="1947428"/>
          <a:ext cx="11578105" cy="367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Responde cuestionamientos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para activar saberes previos: ¿Han escuchado de la primavera?, ¿Qué creen que ocurre en la primavera?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Miércoles 22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grupal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Menciona características de las imágenes que se muestran en el pizarrón. </a:t>
                      </a:r>
                    </a:p>
                    <a:p>
                      <a:r>
                        <a:rPr lang="es-MX" sz="16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-imágenes primavera, otoño, invierno y verano</a:t>
                      </a: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-imágenes 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Clasifica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las imágenes de acuerdo a la estación del año que corresponde. </a:t>
                      </a:r>
                    </a:p>
                    <a:p>
                      <a:endParaRPr lang="es-MX" sz="1600" dirty="0" smtClean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-imágenes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-cinta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54935" y="303461"/>
            <a:ext cx="87576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PERO, ¿QUÉ ES LA PRIMAVERA?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Campo: Lenguaje y comunicación </a:t>
            </a:r>
            <a:endParaRPr lang="es-MX" sz="3600" b="1" dirty="0">
              <a:latin typeface="Bahnschrift SemiBold" panose="020B0502040204020203" pitchFamily="34" charset="0"/>
            </a:endParaRP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Oc1. Oralidad Oc2. Descripción </a:t>
            </a:r>
          </a:p>
          <a:p>
            <a:pPr algn="ctr"/>
            <a:r>
              <a:rPr lang="es-MX" sz="1600" b="1" dirty="0">
                <a:latin typeface="Bahnschrift SemiBold" panose="020B0502040204020203" pitchFamily="34" charset="0"/>
              </a:rPr>
              <a:t>Aprendizaje esperado: </a:t>
            </a:r>
            <a:r>
              <a:rPr lang="es-MX" sz="1600" dirty="0">
                <a:latin typeface="Bahnschrift SemiBold" panose="020B0502040204020203" pitchFamily="34" charset="0"/>
              </a:rPr>
              <a:t>Menciona características de objetos y personas que conoce y observa</a:t>
            </a:r>
            <a:endParaRPr lang="es-MX" sz="1600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3600" b="1" dirty="0">
              <a:latin typeface="Bahnschrift SemiBold" panose="020B0502040204020203" pitchFamily="34" charset="0"/>
            </a:endParaRPr>
          </a:p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 </a:t>
            </a:r>
            <a:endParaRPr lang="es-MX" sz="3600" b="1" dirty="0">
              <a:latin typeface="Bahnschrift SemiBold" panose="020B0502040204020203" pitchFamily="34" charset="0"/>
            </a:endParaRPr>
          </a:p>
        </p:txBody>
      </p:sp>
      <p:pic>
        <p:nvPicPr>
          <p:cNvPr id="6" name="Imagen 5" descr="Mariposa, Dibujo, Pintura imagen png - imagen transparente descarga gratuita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923" l="51000" r="100000">
                        <a14:foregroundMark x1="72778" y1="45385" x2="72778" y2="45385"/>
                        <a14:foregroundMark x1="74333" y1="49808" x2="74333" y2="49808"/>
                        <a14:foregroundMark x1="73222" y1="47308" x2="73222" y2="47308"/>
                        <a14:foregroundMark x1="73000" y1="42115" x2="73000" y2="42115"/>
                        <a14:foregroundMark x1="74889" y1="41346" x2="74889" y2="41346"/>
                        <a14:foregroundMark x1="75556" y1="40962" x2="75556" y2="40962"/>
                        <a14:foregroundMark x1="76222" y1="42885" x2="76222" y2="42885"/>
                        <a14:foregroundMark x1="67333" y1="51731" x2="67333" y2="51731"/>
                        <a14:foregroundMark x1="68556" y1="53077" x2="68556" y2="53077"/>
                        <a14:foregroundMark x1="69222" y1="53846" x2="69222" y2="53846"/>
                        <a14:foregroundMark x1="71111" y1="50577" x2="71111" y2="50577"/>
                        <a14:foregroundMark x1="72556" y1="52115" x2="72556" y2="52115"/>
                        <a14:foregroundMark x1="73444" y1="53846" x2="73444" y2="53846"/>
                        <a14:foregroundMark x1="67889" y1="48462" x2="67889" y2="48462"/>
                        <a14:foregroundMark x1="68778" y1="49038" x2="68778" y2="49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9"/>
          <a:stretch/>
        </p:blipFill>
        <p:spPr bwMode="auto">
          <a:xfrm>
            <a:off x="9666712" y="4117001"/>
            <a:ext cx="2338632" cy="2740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Mariposa, Dibujo, Pintura imagen png - imagen transparente descarga gratuita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77" l="2556" r="53556">
                        <a14:foregroundMark x1="46111" y1="44423" x2="46111" y2="44423"/>
                        <a14:foregroundMark x1="30000" y1="46538" x2="30000" y2="46538"/>
                        <a14:foregroundMark x1="28333" y1="57115" x2="28333" y2="57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36"/>
          <a:stretch/>
        </p:blipFill>
        <p:spPr bwMode="auto">
          <a:xfrm rot="1371937">
            <a:off x="304472" y="90471"/>
            <a:ext cx="1605444" cy="1891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44699" y="2195974"/>
          <a:ext cx="11578105" cy="367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26"/>
                <a:gridCol w="4600212"/>
                <a:gridCol w="1893195"/>
                <a:gridCol w="1854558"/>
                <a:gridCol w="2125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" algn="ctr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	Momentos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Actividades, Organización y Consignas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Recursos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Día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4D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INICIO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MX" sz="1600" baseline="0" dirty="0" smtClean="0"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explicación acerca de lo que son los huevos de pascua y responde cuestionamiento para activar saberes previos: 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¿Habían visto alguno antes?, ¿De que colores son? </a:t>
                      </a:r>
                      <a:endParaRPr lang="es-MX" sz="1600" baseline="0" dirty="0" smtClean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-Cartel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Miércoles 22 de marzo 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Organización individual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Espacio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salón de clases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30 minutos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DESARROLLO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Realiza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un huevo de pascua de acuerdo a lo observado durante la clase.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-Brillantina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-pinturas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-pinceles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-pegamento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-cascarones de huevo </a:t>
                      </a: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CIERRE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Comenta con sus compañeros: ¿Cuál les gusto mas?, ¿Qué son los huevos de pascua?, ¿De donde sacaste tu idea para decorarlo?</a:t>
                      </a:r>
                    </a:p>
                    <a:p>
                      <a:endParaRPr lang="es-MX" sz="1600" baseline="0" dirty="0" smtClean="0"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A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-huevos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de pascua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-preguntas </a:t>
                      </a:r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4D5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54934" y="564758"/>
            <a:ext cx="87576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ahnschrift SemiBold" panose="020B0502040204020203" pitchFamily="34" charset="0"/>
              </a:rPr>
              <a:t>¿QUE SON LOS HUEVOS DE PASCUA?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Área: Artes </a:t>
            </a: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Oc1. Expresión artística  Oc2.</a:t>
            </a:r>
            <a:r>
              <a:rPr lang="es-MX" sz="1600" dirty="0" smtClean="0">
                <a:latin typeface="Bahnschrift SemiBold" panose="020B0502040204020203" pitchFamily="34" charset="0"/>
              </a:rPr>
              <a:t>Familiarización </a:t>
            </a:r>
            <a:r>
              <a:rPr lang="es-MX" sz="1600" dirty="0">
                <a:latin typeface="Bahnschrift SemiBold" panose="020B0502040204020203" pitchFamily="34" charset="0"/>
              </a:rPr>
              <a:t>con los elementos básicos de las </a:t>
            </a:r>
            <a:r>
              <a:rPr lang="es-MX" sz="1600" dirty="0" smtClean="0">
                <a:latin typeface="Bahnschrift SemiBold" panose="020B0502040204020203" pitchFamily="34" charset="0"/>
              </a:rPr>
              <a:t>artes</a:t>
            </a:r>
          </a:p>
          <a:p>
            <a:pPr algn="ctr"/>
            <a:r>
              <a:rPr lang="es-MX" sz="1600" dirty="0" smtClean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esperado. </a:t>
            </a:r>
            <a:r>
              <a:rPr lang="es-MX" sz="1600" dirty="0">
                <a:latin typeface="Bahnschrift SemiBold" panose="020B0502040204020203" pitchFamily="34" charset="0"/>
              </a:rPr>
              <a:t>Reproduce esculturas y pinturas que haya observado.</a:t>
            </a:r>
            <a:endParaRPr lang="es-MX" sz="1600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600" b="1" dirty="0" smtClean="0">
                <a:latin typeface="Bahnschrift SemiBold" panose="020B0502040204020203" pitchFamily="34" charset="0"/>
              </a:rPr>
              <a:t> </a:t>
            </a:r>
            <a:endParaRPr lang="es-MX" sz="3600" b="1" dirty="0">
              <a:latin typeface="Bahnschrift SemiBold" panose="020B0502040204020203" pitchFamily="34" charset="0"/>
            </a:endParaRPr>
          </a:p>
        </p:txBody>
      </p:sp>
      <p:pic>
        <p:nvPicPr>
          <p:cNvPr id="3074" name="Picture 2" descr="Huevo De Pascua, Conejito De Pascua, Los Huevos De Pascu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9169"/>
          <a:stretch/>
        </p:blipFill>
        <p:spPr bwMode="auto">
          <a:xfrm>
            <a:off x="7811248" y="4210108"/>
            <a:ext cx="4011556" cy="26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06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4560</Words>
  <Application>Microsoft Office PowerPoint</Application>
  <PresentationFormat>Panorámica</PresentationFormat>
  <Paragraphs>1044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1" baseType="lpstr">
      <vt:lpstr>Arial</vt:lpstr>
      <vt:lpstr>Bahnschrift</vt:lpstr>
      <vt:lpstr>Bahnschrift SemiBold</vt:lpstr>
      <vt:lpstr>Bauhaus 93</vt:lpstr>
      <vt:lpstr>Calibri</vt:lpstr>
      <vt:lpstr>Calibri Light</vt:lpstr>
      <vt:lpstr>Gill Sans Ultra 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Cepeda</dc:creator>
  <cp:lastModifiedBy>Sergio Cepeda</cp:lastModifiedBy>
  <cp:revision>6</cp:revision>
  <dcterms:created xsi:type="dcterms:W3CDTF">2023-04-25T00:30:20Z</dcterms:created>
  <dcterms:modified xsi:type="dcterms:W3CDTF">2023-04-25T01:17:28Z</dcterms:modified>
</cp:coreProperties>
</file>