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99" r:id="rId3"/>
    <p:sldId id="256" r:id="rId4"/>
    <p:sldId id="279" r:id="rId5"/>
    <p:sldId id="271" r:id="rId6"/>
    <p:sldId id="257" r:id="rId7"/>
    <p:sldId id="258" r:id="rId8"/>
    <p:sldId id="264" r:id="rId9"/>
    <p:sldId id="270" r:id="rId10"/>
    <p:sldId id="273" r:id="rId11"/>
    <p:sldId id="272" r:id="rId12"/>
    <p:sldId id="281" r:id="rId13"/>
    <p:sldId id="259" r:id="rId14"/>
    <p:sldId id="269" r:id="rId15"/>
    <p:sldId id="260" r:id="rId16"/>
    <p:sldId id="274" r:id="rId17"/>
    <p:sldId id="275" r:id="rId18"/>
    <p:sldId id="261" r:id="rId19"/>
    <p:sldId id="277" r:id="rId20"/>
    <p:sldId id="278" r:id="rId21"/>
    <p:sldId id="265" r:id="rId22"/>
    <p:sldId id="267" r:id="rId23"/>
    <p:sldId id="282" r:id="rId24"/>
    <p:sldId id="283" r:id="rId25"/>
    <p:sldId id="284" r:id="rId26"/>
    <p:sldId id="285" r:id="rId27"/>
    <p:sldId id="286" r:id="rId28"/>
    <p:sldId id="287" r:id="rId29"/>
    <p:sldId id="288" r:id="rId30"/>
    <p:sldId id="263" r:id="rId31"/>
    <p:sldId id="289" r:id="rId32"/>
    <p:sldId id="291" r:id="rId33"/>
    <p:sldId id="292" r:id="rId34"/>
    <p:sldId id="293" r:id="rId35"/>
    <p:sldId id="280" r:id="rId36"/>
    <p:sldId id="290" r:id="rId37"/>
    <p:sldId id="294" r:id="rId38"/>
    <p:sldId id="295" r:id="rId39"/>
    <p:sldId id="296" r:id="rId40"/>
    <p:sldId id="297" r:id="rId41"/>
    <p:sldId id="298"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814B2E-6CF5-4A8F-37A4-10FFF6171533}" name="Lecely Cortes" initials="LC" userId="b85fe8df7f026a2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GELA LECELY CORTES VILLARREAL" initials="ALCV" lastIdx="7" clrIdx="0">
    <p:extLst>
      <p:ext uri="{19B8F6BF-5375-455C-9EA6-DF929625EA0E}">
        <p15:presenceInfo xmlns:p15="http://schemas.microsoft.com/office/powerpoint/2012/main" userId="S::angelalecely.cortes.v0009@alumnocoahuila.gob.mx::f9eb1c4f-1118-4f23-9eda-6ae792c145d5" providerId="AD"/>
      </p:ext>
    </p:extLst>
  </p:cmAuthor>
  <p:cmAuthor id="2" name="Lecely Cortes" initials="LC" lastIdx="1" clrIdx="1">
    <p:extLst>
      <p:ext uri="{19B8F6BF-5375-455C-9EA6-DF929625EA0E}">
        <p15:presenceInfo xmlns:p15="http://schemas.microsoft.com/office/powerpoint/2012/main" userId="b85fe8df7f026a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4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4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48"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1950D-40CC-1723-52DC-300EA88AF78B}"/>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AA27E75-F2CF-9204-3FA4-E1B60680E83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784CDEF-2120-4974-9477-1B043ACA33B2}"/>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5" name="Marcador de pie de página 4">
            <a:extLst>
              <a:ext uri="{FF2B5EF4-FFF2-40B4-BE49-F238E27FC236}">
                <a16:creationId xmlns:a16="http://schemas.microsoft.com/office/drawing/2014/main" id="{1B300272-E16C-6EF9-17E1-14C5388A173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2EF59C7-A326-504D-1AC4-3099FEF20BE1}"/>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132611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37B4E-CE85-C38F-5E74-B9F6B2964A0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5A6C199-26B2-6743-CA2B-5CC206F5C80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7C69AF8-A0BB-48B5-E055-881B23CF5A66}"/>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5" name="Marcador de pie de página 4">
            <a:extLst>
              <a:ext uri="{FF2B5EF4-FFF2-40B4-BE49-F238E27FC236}">
                <a16:creationId xmlns:a16="http://schemas.microsoft.com/office/drawing/2014/main" id="{12A8FED5-6AF3-592C-C34A-C061165D43E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D7C6B7C-1E95-C637-7869-0BE16ABB9AB6}"/>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377569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5D85D1-E41A-8BEC-65EE-F6E57F4155BF}"/>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657798A-96D0-09CF-EA45-22B39A85BB14}"/>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C779791-08A1-6718-E50E-DDF1A6B499E9}"/>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5" name="Marcador de pie de página 4">
            <a:extLst>
              <a:ext uri="{FF2B5EF4-FFF2-40B4-BE49-F238E27FC236}">
                <a16:creationId xmlns:a16="http://schemas.microsoft.com/office/drawing/2014/main" id="{A44098C0-689B-8224-9707-2D5D9F36F5D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C0ACCF2-D414-4D2C-AF5A-9C9B22D801C7}"/>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2561790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D2B2FA3-E23A-2340-8243-111FE7D825F2}" type="datetimeFigureOut">
              <a:rPr lang="es-MX" smtClean="0"/>
              <a:t>25/04/2023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1895021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2B2FA3-E23A-2340-8243-111FE7D825F2}" type="datetimeFigureOut">
              <a:rPr lang="es-MX" smtClean="0"/>
              <a:t>25/04/2023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55569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D2B2FA3-E23A-2340-8243-111FE7D825F2}" type="datetimeFigureOut">
              <a:rPr lang="es-MX" smtClean="0"/>
              <a:t>25/04/2023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2191784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D2B2FA3-E23A-2340-8243-111FE7D825F2}" type="datetimeFigureOut">
              <a:rPr lang="es-MX" smtClean="0"/>
              <a:t>25/04/2023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2135229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2B2FA3-E23A-2340-8243-111FE7D825F2}" type="datetimeFigureOut">
              <a:rPr lang="es-MX" smtClean="0"/>
              <a:t>25/04/2023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369984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D2B2FA3-E23A-2340-8243-111FE7D825F2}" type="datetimeFigureOut">
              <a:rPr lang="es-MX" smtClean="0"/>
              <a:t>25/04/2023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2994401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B2FA3-E23A-2340-8243-111FE7D825F2}" type="datetimeFigureOut">
              <a:rPr lang="es-MX" smtClean="0"/>
              <a:t>25/04/2023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391285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2B2FA3-E23A-2340-8243-111FE7D825F2}" type="datetimeFigureOut">
              <a:rPr lang="es-MX" smtClean="0"/>
              <a:t>25/04/2023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374690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3D7E1-2378-F891-B257-8CC948E8201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A17BB40-F3FD-097F-345E-28117B997A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85A078-69FC-36B9-9EC1-7E708947260B}"/>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5" name="Marcador de pie de página 4">
            <a:extLst>
              <a:ext uri="{FF2B5EF4-FFF2-40B4-BE49-F238E27FC236}">
                <a16:creationId xmlns:a16="http://schemas.microsoft.com/office/drawing/2014/main" id="{C8918DA6-3AFF-B51C-371F-0D607E5CF9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1E1F0B6-6ED4-C762-2CBC-8DECB8CD8592}"/>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3936559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2B2FA3-E23A-2340-8243-111FE7D825F2}" type="datetimeFigureOut">
              <a:rPr lang="es-MX" smtClean="0"/>
              <a:t>25/04/2023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1506574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2B2FA3-E23A-2340-8243-111FE7D825F2}" type="datetimeFigureOut">
              <a:rPr lang="es-MX" smtClean="0"/>
              <a:t>25/04/2023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1603070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2B2FA3-E23A-2340-8243-111FE7D825F2}" type="datetimeFigureOut">
              <a:rPr lang="es-MX" smtClean="0"/>
              <a:t>25/04/2023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7A29A09-70DE-3646-AAEF-F61C9EDB8B17}" type="slidenum">
              <a:rPr lang="es-MX" smtClean="0"/>
              <a:t>‹Nº›</a:t>
            </a:fld>
            <a:endParaRPr lang="es-MX"/>
          </a:p>
        </p:txBody>
      </p:sp>
    </p:spTree>
    <p:extLst>
      <p:ext uri="{BB962C8B-B14F-4D97-AF65-F5344CB8AC3E}">
        <p14:creationId xmlns:p14="http://schemas.microsoft.com/office/powerpoint/2010/main" val="426637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22DFF2-E1FA-E79A-14EC-7915C2B469F9}"/>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05AC489-035F-D13B-FCD6-23CFD0B2894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538DA0E-B24F-72C2-CE1D-3D9CD6332E9A}"/>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5" name="Marcador de pie de página 4">
            <a:extLst>
              <a:ext uri="{FF2B5EF4-FFF2-40B4-BE49-F238E27FC236}">
                <a16:creationId xmlns:a16="http://schemas.microsoft.com/office/drawing/2014/main" id="{FA0D8C64-46FF-FFA5-5939-C52B482247D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D4AEB90-DAF0-0681-4EFA-A8319DC977B3}"/>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20671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D2F20-3E13-661F-977A-0C7A857F041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ED3BBCF-A526-AC01-B85E-E9C9384EBB60}"/>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3AFE9EE-4B29-E39F-09AE-F44AD1BA85D9}"/>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7B021A3-2DF3-B7A8-397F-E1627EE995E8}"/>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6" name="Marcador de pie de página 5">
            <a:extLst>
              <a:ext uri="{FF2B5EF4-FFF2-40B4-BE49-F238E27FC236}">
                <a16:creationId xmlns:a16="http://schemas.microsoft.com/office/drawing/2014/main" id="{87E09E02-4F24-F291-2DD7-6F7471C28E2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93E6496-6CE3-536A-AE1A-D24C4EBD3C31}"/>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284559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EAE24A-1A4D-E058-2098-36798D7A3897}"/>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1E7C0ED-CBDF-77CE-0796-0B178DFB9C3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15FC1CC-5EAC-A431-2C8D-6595790EE5ED}"/>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B2D3BF0-7566-92AF-F5BD-FA1F5DB813D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7FF4D65-4DE1-2DC2-01FC-0F9E810BB5C6}"/>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0284973-ED21-11A3-50B3-9A6CFB56079A}"/>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8" name="Marcador de pie de página 7">
            <a:extLst>
              <a:ext uri="{FF2B5EF4-FFF2-40B4-BE49-F238E27FC236}">
                <a16:creationId xmlns:a16="http://schemas.microsoft.com/office/drawing/2014/main" id="{3CD15CAF-B2B1-C4EF-6DD8-A294BEB1549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EFDF6DF-A8B7-1838-85A0-142877E58657}"/>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175811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55D90-F2D7-96A5-70EE-5FA4513968C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3DFF637-0A39-6DF9-5E3D-31E4C1FF72EF}"/>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4" name="Marcador de pie de página 3">
            <a:extLst>
              <a:ext uri="{FF2B5EF4-FFF2-40B4-BE49-F238E27FC236}">
                <a16:creationId xmlns:a16="http://schemas.microsoft.com/office/drawing/2014/main" id="{2E859FE5-8535-AFA5-5205-213C504D36E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BE616C5-4C9C-B88A-53F5-3FB7408E29E3}"/>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99440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90E9F7-0569-829F-201E-24CA6849A303}"/>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3" name="Marcador de pie de página 2">
            <a:extLst>
              <a:ext uri="{FF2B5EF4-FFF2-40B4-BE49-F238E27FC236}">
                <a16:creationId xmlns:a16="http://schemas.microsoft.com/office/drawing/2014/main" id="{3E953A21-2F39-8CFC-48C8-FC112DE4F1D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FA82CDD-70D8-81D1-1079-498DE30965DB}"/>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107672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1F259-D769-9991-43AB-0287F48BF090}"/>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B467BCD-3BAC-D51F-E5C8-AE0164B8CE3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D6E5BA1-97B8-6AF8-38E3-046DA6F176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2F59FB-49F7-0782-A0E5-7473FDBB8A1B}"/>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6" name="Marcador de pie de página 5">
            <a:extLst>
              <a:ext uri="{FF2B5EF4-FFF2-40B4-BE49-F238E27FC236}">
                <a16:creationId xmlns:a16="http://schemas.microsoft.com/office/drawing/2014/main" id="{2FFA39D2-B91D-EE3E-DCCD-871EF22B667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211C53D-42D4-E4A4-D14E-95C4EDE1D5F8}"/>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9871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22198-31E3-FEE2-ADA2-FC58B2C131F8}"/>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B760075-85CC-B388-7D67-D4708BE1835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id="{D5B32ED8-B4A3-FC4D-D217-0B889DFF0CA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FD2940-1799-37BD-2984-F8BA221F7B67}"/>
              </a:ext>
            </a:extLst>
          </p:cNvPr>
          <p:cNvSpPr>
            <a:spLocks noGrp="1"/>
          </p:cNvSpPr>
          <p:nvPr>
            <p:ph type="dt" sz="half" idx="10"/>
          </p:nvPr>
        </p:nvSpPr>
        <p:spPr/>
        <p:txBody>
          <a:bodyPr/>
          <a:lstStyle/>
          <a:p>
            <a:fld id="{4786B908-D671-4757-9F24-53CB26C7B2F7}" type="datetimeFigureOut">
              <a:rPr lang="es-MX" smtClean="0"/>
              <a:t>25/04/2023</a:t>
            </a:fld>
            <a:endParaRPr lang="es-MX"/>
          </a:p>
        </p:txBody>
      </p:sp>
      <p:sp>
        <p:nvSpPr>
          <p:cNvPr id="6" name="Marcador de pie de página 5">
            <a:extLst>
              <a:ext uri="{FF2B5EF4-FFF2-40B4-BE49-F238E27FC236}">
                <a16:creationId xmlns:a16="http://schemas.microsoft.com/office/drawing/2014/main" id="{EBFDABBE-AAB0-9266-EF15-0A213BA6821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8CC4380-516A-F62C-AAC3-B9668EEE066C}"/>
              </a:ext>
            </a:extLst>
          </p:cNvPr>
          <p:cNvSpPr>
            <a:spLocks noGrp="1"/>
          </p:cNvSpPr>
          <p:nvPr>
            <p:ph type="sldNum" sz="quarter" idx="12"/>
          </p:nvPr>
        </p:nvSpPr>
        <p:spPr/>
        <p:txBody>
          <a:bodyPr/>
          <a:lstStyle/>
          <a:p>
            <a:fld id="{63EFEDCE-1283-4EBC-B1A4-E5F4104C03E2}" type="slidenum">
              <a:rPr lang="es-MX" smtClean="0"/>
              <a:t>‹Nº›</a:t>
            </a:fld>
            <a:endParaRPr lang="es-MX"/>
          </a:p>
        </p:txBody>
      </p:sp>
    </p:spTree>
    <p:extLst>
      <p:ext uri="{BB962C8B-B14F-4D97-AF65-F5344CB8AC3E}">
        <p14:creationId xmlns:p14="http://schemas.microsoft.com/office/powerpoint/2010/main" val="134253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897F53B-E7D2-D76A-0F81-EE7E69A071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46E00F2-B6F3-5DF2-3868-55430506CD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ACD45F2-4FB5-2208-CA2D-029BE09B90D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86B908-D671-4757-9F24-53CB26C7B2F7}" type="datetimeFigureOut">
              <a:rPr lang="es-MX" smtClean="0"/>
              <a:t>25/04/2023</a:t>
            </a:fld>
            <a:endParaRPr lang="es-MX"/>
          </a:p>
        </p:txBody>
      </p:sp>
      <p:sp>
        <p:nvSpPr>
          <p:cNvPr id="5" name="Marcador de pie de página 4">
            <a:extLst>
              <a:ext uri="{FF2B5EF4-FFF2-40B4-BE49-F238E27FC236}">
                <a16:creationId xmlns:a16="http://schemas.microsoft.com/office/drawing/2014/main" id="{60ED8A29-8BC2-3EF6-2DFD-238244AE618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88564E8-1005-A44B-DF36-25D12D67FFC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EFEDCE-1283-4EBC-B1A4-E5F4104C03E2}" type="slidenum">
              <a:rPr lang="es-MX" smtClean="0"/>
              <a:t>‹Nº›</a:t>
            </a:fld>
            <a:endParaRPr lang="es-MX"/>
          </a:p>
        </p:txBody>
      </p:sp>
    </p:spTree>
    <p:extLst>
      <p:ext uri="{BB962C8B-B14F-4D97-AF65-F5344CB8AC3E}">
        <p14:creationId xmlns:p14="http://schemas.microsoft.com/office/powerpoint/2010/main" val="5240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B2FA3-E23A-2340-8243-111FE7D825F2}" type="datetimeFigureOut">
              <a:rPr lang="es-MX" smtClean="0"/>
              <a:t>25/04/2023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29A09-70DE-3646-AAEF-F61C9EDB8B17}" type="slidenum">
              <a:rPr lang="es-MX" smtClean="0"/>
              <a:t>‹Nº›</a:t>
            </a:fld>
            <a:endParaRPr lang="es-MX"/>
          </a:p>
        </p:txBody>
      </p:sp>
    </p:spTree>
    <p:extLst>
      <p:ext uri="{BB962C8B-B14F-4D97-AF65-F5344CB8AC3E}">
        <p14:creationId xmlns:p14="http://schemas.microsoft.com/office/powerpoint/2010/main" val="706976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17800EE-A117-F4CB-20A1-506A2C322A9C}"/>
              </a:ext>
            </a:extLst>
          </p:cNvPr>
          <p:cNvSpPr>
            <a:spLocks noGrp="1"/>
          </p:cNvSpPr>
          <p:nvPr>
            <p:ph type="title"/>
          </p:nvPr>
        </p:nvSpPr>
        <p:spPr>
          <a:xfrm>
            <a:off x="146145" y="221776"/>
            <a:ext cx="8851710" cy="6414447"/>
          </a:xfrm>
        </p:spPr>
        <p:txBody>
          <a:bodyPr>
            <a:noAutofit/>
          </a:bodyPr>
          <a:lstStyle/>
          <a:p>
            <a:pPr algn="ctr">
              <a:lnSpc>
                <a:spcPct val="100000"/>
              </a:lnSpc>
              <a:buClr>
                <a:schemeClr val="tx1"/>
              </a:buClr>
            </a:pPr>
            <a:r>
              <a:rPr lang="es-MX" sz="1600" b="1" dirty="0">
                <a:latin typeface="Amasis MT Pro" panose="02040504050005020304" pitchFamily="18" charset="0"/>
              </a:rPr>
              <a:t>Escuela Normal de Educación Preescolar</a:t>
            </a:r>
            <a:br>
              <a:rPr lang="es-MX" sz="1600" b="1" dirty="0">
                <a:latin typeface="Amasis MT Pro" panose="02040504050005020304" pitchFamily="18" charset="0"/>
              </a:rPr>
            </a:br>
            <a:r>
              <a:rPr lang="es-MX" sz="1600" b="1" dirty="0">
                <a:latin typeface="Amasis MT Pro" panose="02040504050005020304" pitchFamily="18" charset="0"/>
              </a:rPr>
              <a:t>Licenciatura en Educación Preescolar</a:t>
            </a:r>
            <a:br>
              <a:rPr lang="es-MX" sz="1600" b="1" dirty="0">
                <a:latin typeface="Amasis MT Pro" panose="02040504050005020304" pitchFamily="18" charset="0"/>
              </a:rPr>
            </a:br>
            <a:r>
              <a:rPr lang="es-MX" sz="1600" b="1" dirty="0">
                <a:latin typeface="Amasis MT Pro" panose="02040504050005020304" pitchFamily="18" charset="0"/>
              </a:rPr>
              <a:t>Ciclo Escolar 2022-2023</a:t>
            </a:r>
            <a:br>
              <a:rPr lang="es-MX" sz="1600" dirty="0">
                <a:latin typeface="Amasis MT Pro" panose="02040504050005020304" pitchFamily="18" charset="0"/>
              </a:rPr>
            </a:br>
            <a:br>
              <a:rPr lang="es-MX" sz="1600" dirty="0">
                <a:latin typeface="Amasis MT Pro" panose="02040504050005020304" pitchFamily="18" charset="0"/>
              </a:rPr>
            </a:br>
            <a:r>
              <a:rPr lang="es-MX" sz="1600" dirty="0">
                <a:latin typeface="Amasis MT Pro" panose="02040504050005020304" pitchFamily="18" charset="0"/>
              </a:rPr>
              <a:t>Curso: Estrategias de Trabajo Docente</a:t>
            </a:r>
            <a:br>
              <a:rPr lang="es-MX" sz="1600" dirty="0">
                <a:latin typeface="Amasis MT Pro" panose="02040504050005020304" pitchFamily="18" charset="0"/>
              </a:rPr>
            </a:br>
            <a:r>
              <a:rPr lang="es-MX" sz="1600" dirty="0">
                <a:latin typeface="Amasis MT Pro" panose="02040504050005020304" pitchFamily="18" charset="0"/>
              </a:rPr>
              <a:t>Docente: Samantha Reyna Ramos</a:t>
            </a:r>
            <a:br>
              <a:rPr lang="es-MX" sz="1600" dirty="0">
                <a:latin typeface="Amasis MT Pro" panose="02040504050005020304" pitchFamily="18" charset="0"/>
              </a:rPr>
            </a:br>
            <a:br>
              <a:rPr lang="es-MX" sz="1600" dirty="0">
                <a:latin typeface="Amasis MT Pro" panose="02040504050005020304" pitchFamily="18" charset="0"/>
              </a:rPr>
            </a:br>
            <a:r>
              <a:rPr lang="es-MX" sz="3200" spc="300" dirty="0">
                <a:solidFill>
                  <a:srgbClr val="FF0000"/>
                </a:solidFill>
                <a:effectLst>
                  <a:outerShdw blurRad="38100" dist="38100" dir="2700000" algn="tl">
                    <a:srgbClr val="000000">
                      <a:alpha val="43137"/>
                    </a:srgbClr>
                  </a:outerShdw>
                </a:effectLst>
                <a:latin typeface="Amasis MT Pro Black" panose="02040A04050005020304" pitchFamily="18" charset="0"/>
              </a:rPr>
              <a:t>“Planeación Primera Jornada de Práctica”</a:t>
            </a:r>
            <a:br>
              <a:rPr lang="es-MX" sz="1600" spc="300" dirty="0">
                <a:solidFill>
                  <a:srgbClr val="FF0000"/>
                </a:solidFill>
                <a:effectLst>
                  <a:outerShdw blurRad="38100" dist="38100" dir="2700000" algn="tl">
                    <a:srgbClr val="000000">
                      <a:alpha val="43137"/>
                    </a:srgbClr>
                  </a:outerShdw>
                </a:effectLst>
                <a:latin typeface="Amasis MT Pro" panose="02040504050005020304" pitchFamily="18" charset="0"/>
              </a:rPr>
            </a:br>
            <a:br>
              <a:rPr lang="es-MX" sz="1600" dirty="0">
                <a:latin typeface="Amasis MT Pro" panose="02040504050005020304" pitchFamily="18" charset="0"/>
              </a:rPr>
            </a:br>
            <a:r>
              <a:rPr lang="es-MX" sz="1600" dirty="0">
                <a:latin typeface="Amasis MT Pro" panose="02040504050005020304" pitchFamily="18" charset="0"/>
              </a:rPr>
              <a:t>Competencias: </a:t>
            </a:r>
            <a:br>
              <a:rPr lang="es-MX" sz="1600" dirty="0">
                <a:latin typeface="Amasis MT Pro" panose="02040504050005020304" pitchFamily="18" charset="0"/>
              </a:rPr>
            </a:br>
            <a:r>
              <a:rPr lang="es-MX" sz="1600" dirty="0">
                <a:latin typeface="Amasis MT Pro" panose="02040504050005020304" pitchFamily="18" charset="0"/>
              </a:rPr>
              <a:t>- </a:t>
            </a:r>
            <a:r>
              <a:rPr lang="es-ES" sz="1600" dirty="0">
                <a:solidFill>
                  <a:srgbClr val="000000"/>
                </a:solidFill>
                <a:effectLst/>
                <a:latin typeface="Amasis MT Pro" panose="02040504050005020304" pitchFamily="18" charset="0"/>
              </a:rPr>
              <a:t>Detecta los procesos de aprendizaje de sus alumnos para favorecer su desarrollo cognitivo y socioemocional.</a:t>
            </a:r>
            <a:br>
              <a:rPr lang="es-ES" sz="1600" dirty="0">
                <a:solidFill>
                  <a:srgbClr val="000000"/>
                </a:solidFill>
                <a:effectLst/>
                <a:latin typeface="Amasis MT Pro" panose="02040504050005020304" pitchFamily="18" charset="0"/>
              </a:rPr>
            </a:br>
            <a:r>
              <a:rPr lang="es-ES" sz="1600" dirty="0">
                <a:solidFill>
                  <a:srgbClr val="000000"/>
                </a:solidFill>
                <a:effectLst/>
                <a:latin typeface="Amasis MT Pro" panose="02040504050005020304" pitchFamily="18" charset="0"/>
              </a:rPr>
              <a:t>- Aplica el plan y programas de estudio para alcanzar los propósitos educativos y contribuir al pleno desenvolvimiento de las capacidades de sus alumnos.</a:t>
            </a:r>
            <a:br>
              <a:rPr lang="es-MX" sz="1600" dirty="0">
                <a:solidFill>
                  <a:srgbClr val="000000"/>
                </a:solidFill>
                <a:effectLst/>
                <a:latin typeface="Amasis MT Pro" panose="02040504050005020304" pitchFamily="18" charset="0"/>
              </a:rPr>
            </a:br>
            <a:r>
              <a:rPr lang="es-MX" sz="1600" dirty="0">
                <a:solidFill>
                  <a:srgbClr val="000000"/>
                </a:solidFill>
                <a:effectLst/>
                <a:latin typeface="Amasis MT Pro" panose="02040504050005020304" pitchFamily="18" charset="0"/>
              </a:rPr>
              <a:t>- </a:t>
            </a:r>
            <a:r>
              <a:rPr lang="es-ES" sz="1600" b="0" i="0" dirty="0">
                <a:solidFill>
                  <a:srgbClr val="000000"/>
                </a:solidFill>
                <a:effectLst/>
                <a:latin typeface="Amasis MT Pro" panose="02040504050005020304" pitchFamily="18" charset="0"/>
              </a:rPr>
              <a:t>Integra recursos de la investigación educativa para enriquecer su práctica profesional, expresando su interés por el conocimiento, la ciencia y la mejora de la educación.</a:t>
            </a:r>
            <a:br>
              <a:rPr lang="es-ES" sz="1600" b="0" i="0" dirty="0">
                <a:solidFill>
                  <a:srgbClr val="000000"/>
                </a:solidFill>
                <a:effectLst/>
                <a:latin typeface="Amasis MT Pro" panose="02040504050005020304" pitchFamily="18" charset="0"/>
              </a:rPr>
            </a:br>
            <a:r>
              <a:rPr lang="es-ES" sz="1600" b="0" i="0" dirty="0">
                <a:solidFill>
                  <a:srgbClr val="000000"/>
                </a:solidFill>
                <a:effectLst/>
                <a:latin typeface="Amasis MT Pro" panose="02040504050005020304" pitchFamily="18" charset="0"/>
              </a:rPr>
              <a:t>- Actúa de manera ética ante la diversidad de situaciones que se presentan en la práctica profesional.</a:t>
            </a:r>
            <a:br>
              <a:rPr lang="es-ES" sz="1600" b="0" i="0" dirty="0">
                <a:solidFill>
                  <a:srgbClr val="000000"/>
                </a:solidFill>
                <a:effectLst/>
                <a:latin typeface="Amasis MT Pro" panose="02040504050005020304" pitchFamily="18" charset="0"/>
              </a:rPr>
            </a:br>
            <a:br>
              <a:rPr lang="es-ES" sz="1600" b="0" i="0" dirty="0">
                <a:solidFill>
                  <a:srgbClr val="000000"/>
                </a:solidFill>
                <a:effectLst/>
                <a:latin typeface="Amasis MT Pro" panose="02040504050005020304" pitchFamily="18" charset="0"/>
              </a:rPr>
            </a:br>
            <a:r>
              <a:rPr lang="es-ES" sz="1600" b="0" i="0" dirty="0">
                <a:solidFill>
                  <a:srgbClr val="000000"/>
                </a:solidFill>
                <a:effectLst/>
                <a:latin typeface="Amasis MT Pro" panose="02040504050005020304" pitchFamily="18" charset="0"/>
              </a:rPr>
              <a:t>Alumna: Angela Lecely Cortes Villarreal</a:t>
            </a:r>
            <a:br>
              <a:rPr lang="es-ES" sz="1600" b="0" i="0" dirty="0">
                <a:solidFill>
                  <a:srgbClr val="000000"/>
                </a:solidFill>
                <a:effectLst/>
                <a:latin typeface="Amasis MT Pro" panose="02040504050005020304" pitchFamily="18" charset="0"/>
              </a:rPr>
            </a:br>
            <a:r>
              <a:rPr lang="es-ES" sz="1600" b="0" i="0" dirty="0">
                <a:solidFill>
                  <a:srgbClr val="000000"/>
                </a:solidFill>
                <a:effectLst/>
                <a:latin typeface="Amasis MT Pro" panose="02040504050005020304" pitchFamily="18" charset="0"/>
              </a:rPr>
              <a:t>Cuarto semestre </a:t>
            </a:r>
            <a:br>
              <a:rPr lang="es-ES" sz="1600" b="0" i="0" dirty="0">
                <a:solidFill>
                  <a:srgbClr val="000000"/>
                </a:solidFill>
                <a:effectLst/>
                <a:latin typeface="Amasis MT Pro" panose="02040504050005020304" pitchFamily="18" charset="0"/>
              </a:rPr>
            </a:br>
            <a:r>
              <a:rPr lang="es-ES" sz="1600" b="0" i="0" dirty="0">
                <a:solidFill>
                  <a:srgbClr val="000000"/>
                </a:solidFill>
                <a:effectLst/>
                <a:latin typeface="Amasis MT Pro" panose="02040504050005020304" pitchFamily="18" charset="0"/>
              </a:rPr>
              <a:t>2° “A”</a:t>
            </a:r>
            <a:br>
              <a:rPr lang="es-ES" sz="1600" b="0" i="0" dirty="0">
                <a:solidFill>
                  <a:srgbClr val="000000"/>
                </a:solidFill>
                <a:effectLst/>
                <a:latin typeface="Amasis MT Pro" panose="02040504050005020304" pitchFamily="18" charset="0"/>
              </a:rPr>
            </a:br>
            <a:br>
              <a:rPr lang="es-ES" sz="1600" b="0" i="0" dirty="0">
                <a:solidFill>
                  <a:srgbClr val="000000"/>
                </a:solidFill>
                <a:effectLst/>
                <a:latin typeface="Amasis MT Pro" panose="02040504050005020304" pitchFamily="18" charset="0"/>
              </a:rPr>
            </a:br>
            <a:r>
              <a:rPr lang="es-ES" sz="1600" b="0" i="0" dirty="0">
                <a:solidFill>
                  <a:srgbClr val="000000"/>
                </a:solidFill>
                <a:effectLst/>
                <a:latin typeface="Amasis MT Pro" panose="02040504050005020304" pitchFamily="18" charset="0"/>
              </a:rPr>
              <a:t>25 de </a:t>
            </a:r>
            <a:r>
              <a:rPr lang="es-ES" sz="1600" dirty="0">
                <a:solidFill>
                  <a:srgbClr val="000000"/>
                </a:solidFill>
                <a:latin typeface="Amasis MT Pro" panose="02040504050005020304" pitchFamily="18" charset="0"/>
              </a:rPr>
              <a:t>abril</a:t>
            </a:r>
            <a:r>
              <a:rPr lang="es-ES" sz="1600" b="0" i="0" dirty="0">
                <a:solidFill>
                  <a:srgbClr val="000000"/>
                </a:solidFill>
                <a:effectLst/>
                <a:latin typeface="Amasis MT Pro" panose="02040504050005020304" pitchFamily="18" charset="0"/>
              </a:rPr>
              <a:t> del 2023</a:t>
            </a:r>
            <a:endParaRPr lang="es-MX" sz="1600" dirty="0">
              <a:latin typeface="Amasis MT Pro" panose="02040504050005020304" pitchFamily="18" charset="0"/>
            </a:endParaRPr>
          </a:p>
        </p:txBody>
      </p:sp>
      <p:pic>
        <p:nvPicPr>
          <p:cNvPr id="5" name="Picture 2" descr="ESCUELA NORMAL DE EDUCACIÓN PREESCOLAR DE COAHUILA INVITA A EXAMEN DE  ADMISIÓN">
            <a:extLst>
              <a:ext uri="{FF2B5EF4-FFF2-40B4-BE49-F238E27FC236}">
                <a16:creationId xmlns:a16="http://schemas.microsoft.com/office/drawing/2014/main" id="{B1F3DCC3-11B7-8EAA-1F08-F4FC897183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57" t="2120" r="8925"/>
          <a:stretch/>
        </p:blipFill>
        <p:spPr bwMode="auto">
          <a:xfrm>
            <a:off x="858102" y="221776"/>
            <a:ext cx="1161767" cy="148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12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3598032702"/>
              </p:ext>
            </p:extLst>
          </p:nvPr>
        </p:nvGraphicFramePr>
        <p:xfrm>
          <a:off x="471274" y="304852"/>
          <a:ext cx="8201452" cy="6248296"/>
        </p:xfrm>
        <a:graphic>
          <a:graphicData uri="http://schemas.openxmlformats.org/drawingml/2006/table">
            <a:tbl>
              <a:tblPr firstRow="1" firstCol="1" bandRow="1">
                <a:tableStyleId>{21E4AEA4-8DFA-4A89-87EB-49C32662AFE0}</a:tableStyleId>
              </a:tblPr>
              <a:tblGrid>
                <a:gridCol w="1289287">
                  <a:extLst>
                    <a:ext uri="{9D8B030D-6E8A-4147-A177-3AD203B41FA5}">
                      <a16:colId xmlns:a16="http://schemas.microsoft.com/office/drawing/2014/main" val="1477714744"/>
                    </a:ext>
                  </a:extLst>
                </a:gridCol>
                <a:gridCol w="2098694">
                  <a:extLst>
                    <a:ext uri="{9D8B030D-6E8A-4147-A177-3AD203B41FA5}">
                      <a16:colId xmlns:a16="http://schemas.microsoft.com/office/drawing/2014/main" val="1435143060"/>
                    </a:ext>
                  </a:extLst>
                </a:gridCol>
                <a:gridCol w="712745">
                  <a:extLst>
                    <a:ext uri="{9D8B030D-6E8A-4147-A177-3AD203B41FA5}">
                      <a16:colId xmlns:a16="http://schemas.microsoft.com/office/drawing/2014/main" val="2928222192"/>
                    </a:ext>
                  </a:extLst>
                </a:gridCol>
                <a:gridCol w="312436">
                  <a:extLst>
                    <a:ext uri="{9D8B030D-6E8A-4147-A177-3AD203B41FA5}">
                      <a16:colId xmlns:a16="http://schemas.microsoft.com/office/drawing/2014/main" val="1371150433"/>
                    </a:ext>
                  </a:extLst>
                </a:gridCol>
                <a:gridCol w="964055">
                  <a:extLst>
                    <a:ext uri="{9D8B030D-6E8A-4147-A177-3AD203B41FA5}">
                      <a16:colId xmlns:a16="http://schemas.microsoft.com/office/drawing/2014/main" val="4043804152"/>
                    </a:ext>
                  </a:extLst>
                </a:gridCol>
                <a:gridCol w="1154654">
                  <a:extLst>
                    <a:ext uri="{9D8B030D-6E8A-4147-A177-3AD203B41FA5}">
                      <a16:colId xmlns:a16="http://schemas.microsoft.com/office/drawing/2014/main" val="3055639371"/>
                    </a:ext>
                  </a:extLst>
                </a:gridCol>
                <a:gridCol w="1669581">
                  <a:extLst>
                    <a:ext uri="{9D8B030D-6E8A-4147-A177-3AD203B41FA5}">
                      <a16:colId xmlns:a16="http://schemas.microsoft.com/office/drawing/2014/main" val="4104379905"/>
                    </a:ext>
                  </a:extLst>
                </a:gridCol>
              </a:tblGrid>
              <a:tr h="623090">
                <a:tc rowSpan="2" gridSpan="3">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Campo de Formación Académica: </a:t>
                      </a:r>
                    </a:p>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Pensamiento Matemático</a:t>
                      </a:r>
                    </a:p>
                  </a:txBody>
                  <a:tcPr marL="67600" marR="676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400" b="1" kern="100">
                          <a:solidFill>
                            <a:schemeClr val="bg1"/>
                          </a:solidFill>
                          <a:effectLst/>
                          <a:latin typeface="+mn-lt"/>
                          <a:ea typeface="Calibri" panose="020F0502020204030204" pitchFamily="34" charset="0"/>
                          <a:cs typeface="Times New Roman" panose="02020603050405020304" pitchFamily="18" charset="0"/>
                        </a:rPr>
                        <a:t>Organizador Curricular 1: </a:t>
                      </a:r>
                      <a:r>
                        <a:rPr lang="es-MX" sz="1400"/>
                        <a:t>Número, Álgebra y Variación</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38715258"/>
                  </a:ext>
                </a:extLst>
              </a:tr>
              <a:tr h="527649">
                <a:tc gridSpan="3" vMerge="1">
                  <a:txBody>
                    <a:bodyPr/>
                    <a:lstStyle/>
                    <a:p>
                      <a:pPr algn="ctr" fontAlgn="base">
                        <a:lnSpc>
                          <a:spcPct val="107000"/>
                        </a:lnSpc>
                        <a:spcAft>
                          <a:spcPts val="800"/>
                        </a:spcAft>
                      </a:pP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2: Número</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27568443"/>
                  </a:ext>
                </a:extLst>
              </a:tr>
              <a:tr h="527649">
                <a:tc gridSpan="3">
                  <a:txBody>
                    <a:bodyPr/>
                    <a:lstStyle/>
                    <a:p>
                      <a:pPr algn="ctr" fontAlgn="base">
                        <a:lnSpc>
                          <a:spcPct val="107000"/>
                        </a:lnSpc>
                        <a:spcAft>
                          <a:spcPts val="800"/>
                        </a:spcAft>
                      </a:pPr>
                      <a:r>
                        <a:rPr lang="es-MX" sz="1400" b="1" kern="100" dirty="0">
                          <a:solidFill>
                            <a:schemeClr val="bg1"/>
                          </a:solidFill>
                          <a:effectLst/>
                          <a:latin typeface="+mn-lt"/>
                        </a:rPr>
                        <a:t>Fecha: Martes 21 de marzo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algn="ctr" fontAlgn="base">
                        <a:lnSpc>
                          <a:spcPct val="107000"/>
                        </a:lnSpc>
                        <a:spcAft>
                          <a:spcPts val="800"/>
                        </a:spcAft>
                      </a:pPr>
                      <a:r>
                        <a:rPr lang="es-MX" sz="1400" b="1" kern="100">
                          <a:solidFill>
                            <a:schemeClr val="bg1"/>
                          </a:solidFill>
                          <a:effectLst/>
                          <a:latin typeface="+mn-lt"/>
                          <a:ea typeface="Calibri" panose="020F0502020204030204" pitchFamily="34" charset="0"/>
                          <a:cs typeface="Times New Roman" panose="02020603050405020304" pitchFamily="18" charset="0"/>
                        </a:rPr>
                        <a:t>“Siguiendo Huellas”</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527649">
                <a:tc>
                  <a:txBody>
                    <a:bodyPr/>
                    <a:lstStyle/>
                    <a:p>
                      <a:pPr algn="ctr" fontAlgn="base">
                        <a:lnSpc>
                          <a:spcPct val="107000"/>
                        </a:lnSpc>
                        <a:spcAft>
                          <a:spcPts val="800"/>
                        </a:spcAft>
                      </a:pPr>
                      <a:r>
                        <a:rPr lang="es-MX" sz="1400" b="1" kern="100" dirty="0">
                          <a:effectLst/>
                        </a:rPr>
                        <a:t>Momentos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Actividades, Organización y Consignas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400" b="1" kern="100" dirty="0">
                          <a:effectLst/>
                        </a:rPr>
                        <a:t>Recursos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400" b="1" kern="100" dirty="0">
                          <a:effectLst/>
                        </a:rPr>
                        <a:t>Lugar y tiempo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Organización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903274">
                <a:tc>
                  <a:txBody>
                    <a:bodyPr/>
                    <a:lstStyle/>
                    <a:p>
                      <a:pPr marL="66675" marR="66675" algn="ctr" fontAlgn="base">
                        <a:lnSpc>
                          <a:spcPct val="107000"/>
                        </a:lnSpc>
                        <a:spcAft>
                          <a:spcPts val="800"/>
                        </a:spcAft>
                      </a:pPr>
                      <a:r>
                        <a:rPr lang="es-MX" sz="1400" kern="100">
                          <a:effectLst/>
                        </a:rPr>
                        <a:t>INICIO </a:t>
                      </a:r>
                      <a:endParaRPr lang="es-MX"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Arma la colección de dinosaurios que la maestra indica.</a:t>
                      </a:r>
                    </a:p>
                  </a:txBody>
                  <a:tcPr marL="67600" marR="67600" marT="0" marB="0" anchor="ctr"/>
                </a:tc>
                <a:tc gridSpan="2">
                  <a:txBody>
                    <a:bodyPr/>
                    <a:lstStyle/>
                    <a:p>
                      <a:pPr algn="ctr" fontAlgn="base">
                        <a:lnSpc>
                          <a:spcPct val="107000"/>
                        </a:lnSpc>
                        <a:spcAft>
                          <a:spcPts val="800"/>
                        </a:spcAft>
                      </a:pPr>
                      <a:r>
                        <a:rPr lang="es-MX" sz="1400" kern="100" dirty="0">
                          <a:effectLst/>
                        </a:rPr>
                        <a:t>Dinosaurios de plástico.</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Patio  </a:t>
                      </a:r>
                    </a:p>
                    <a:p>
                      <a:pPr algn="ctr" fontAlgn="base">
                        <a:lnSpc>
                          <a:spcPct val="107000"/>
                        </a:lnSpc>
                        <a:spcAft>
                          <a:spcPts val="800"/>
                        </a:spcAft>
                      </a:pPr>
                      <a:r>
                        <a:rPr lang="es-MX" sz="1400" kern="100" dirty="0">
                          <a:effectLst/>
                        </a:rPr>
                        <a:t>10 minutos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Equipo de 4</a:t>
                      </a: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Relaciona el número de elementos de una colección con la sucesión numérica escrita, del 1 al 30.</a:t>
                      </a:r>
                    </a:p>
                  </a:txBody>
                  <a:tcPr marL="67600" marR="676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187355">
                <a:tc>
                  <a:txBody>
                    <a:bodyPr/>
                    <a:lstStyle/>
                    <a:p>
                      <a:pPr marL="66675" marR="66675" algn="ctr" fontAlgn="base">
                        <a:lnSpc>
                          <a:spcPct val="107000"/>
                        </a:lnSpc>
                        <a:spcAft>
                          <a:spcPts val="800"/>
                        </a:spcAft>
                      </a:pPr>
                      <a:r>
                        <a:rPr lang="es-MX" sz="1400" kern="100">
                          <a:effectLst/>
                        </a:rPr>
                        <a:t>DESARROLLO </a:t>
                      </a:r>
                      <a:endParaRPr lang="es-MX"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Cuenta las huellas de los dinosaurios y selecciona el número de la colección.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2">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 Tapete con huellas</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Marcador</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Patio</a:t>
                      </a:r>
                    </a:p>
                    <a:p>
                      <a:pPr algn="ctr" fontAlgn="base">
                        <a:lnSpc>
                          <a:spcPct val="107000"/>
                        </a:lnSpc>
                        <a:spcAft>
                          <a:spcPts val="800"/>
                        </a:spcAft>
                      </a:pPr>
                      <a:r>
                        <a:rPr lang="es-MX" sz="1400" kern="100" dirty="0">
                          <a:effectLst/>
                        </a:rPr>
                        <a:t>12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Grupal</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1187355">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Cuenta las huellas que la maestra pinta en el cartelón y marca el número en la arena.</a:t>
                      </a:r>
                    </a:p>
                  </a:txBody>
                  <a:tcPr marL="67600" marR="676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400" kern="100" dirty="0">
                          <a:effectLst/>
                        </a:rPr>
                        <a:t> </a:t>
                      </a:r>
                      <a:r>
                        <a:rPr lang="es-MX" sz="1400" kern="100" dirty="0">
                          <a:effectLst/>
                          <a:latin typeface="Calibri" panose="020F0502020204030204" pitchFamily="34" charset="0"/>
                        </a:rPr>
                        <a:t>Plato</a:t>
                      </a:r>
                    </a:p>
                    <a:p>
                      <a:pPr algn="ctr" fontAlgn="base">
                        <a:lnSpc>
                          <a:spcPct val="107000"/>
                        </a:lnSpc>
                        <a:spcAft>
                          <a:spcPts val="800"/>
                        </a:spcAft>
                      </a:pPr>
                      <a:r>
                        <a:rPr lang="es-MX" sz="1400" kern="100" dirty="0">
                          <a:effectLst/>
                          <a:latin typeface="Calibri" panose="020F0502020204030204" pitchFamily="34" charset="0"/>
                        </a:rPr>
                        <a:t>Arena</a:t>
                      </a:r>
                      <a:endParaRPr lang="es-MX" sz="1400" kern="100" dirty="0">
                        <a:effectLst/>
                      </a:endParaRPr>
                    </a:p>
                  </a:txBody>
                  <a:tcPr marL="67600" marR="676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Individual</a:t>
                      </a:r>
                    </a:p>
                  </a:txBody>
                  <a:tcPr marL="67600" marR="676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764275">
                <a:tc gridSpan="3">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Ajustes Razonables: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endParaRPr>
                    </a:p>
                  </a:txBody>
                  <a:tcPr marL="67600" marR="67600" marT="0" marB="0" anchor="ctr"/>
                </a:tc>
                <a:tc gridSpan="4">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91245688"/>
                  </a:ext>
                </a:extLst>
              </a:tr>
            </a:tbl>
          </a:graphicData>
        </a:graphic>
      </p:graphicFrame>
    </p:spTree>
    <p:extLst>
      <p:ext uri="{BB962C8B-B14F-4D97-AF65-F5344CB8AC3E}">
        <p14:creationId xmlns:p14="http://schemas.microsoft.com/office/powerpoint/2010/main" val="27775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3421205431"/>
              </p:ext>
            </p:extLst>
          </p:nvPr>
        </p:nvGraphicFramePr>
        <p:xfrm>
          <a:off x="414550" y="146713"/>
          <a:ext cx="8314900" cy="6564573"/>
        </p:xfrm>
        <a:graphic>
          <a:graphicData uri="http://schemas.openxmlformats.org/drawingml/2006/table">
            <a:tbl>
              <a:tblPr firstRow="1" firstCol="1" bandRow="1">
                <a:tableStyleId>{00A15C55-8517-42AA-B614-E9B94910E393}</a:tableStyleId>
              </a:tblPr>
              <a:tblGrid>
                <a:gridCol w="1264125">
                  <a:extLst>
                    <a:ext uri="{9D8B030D-6E8A-4147-A177-3AD203B41FA5}">
                      <a16:colId xmlns:a16="http://schemas.microsoft.com/office/drawing/2014/main" val="1477714744"/>
                    </a:ext>
                  </a:extLst>
                </a:gridCol>
                <a:gridCol w="2170721">
                  <a:extLst>
                    <a:ext uri="{9D8B030D-6E8A-4147-A177-3AD203B41FA5}">
                      <a16:colId xmlns:a16="http://schemas.microsoft.com/office/drawing/2014/main" val="1435143060"/>
                    </a:ext>
                  </a:extLst>
                </a:gridCol>
                <a:gridCol w="722604">
                  <a:extLst>
                    <a:ext uri="{9D8B030D-6E8A-4147-A177-3AD203B41FA5}">
                      <a16:colId xmlns:a16="http://schemas.microsoft.com/office/drawing/2014/main" val="2928222192"/>
                    </a:ext>
                  </a:extLst>
                </a:gridCol>
                <a:gridCol w="316760">
                  <a:extLst>
                    <a:ext uri="{9D8B030D-6E8A-4147-A177-3AD203B41FA5}">
                      <a16:colId xmlns:a16="http://schemas.microsoft.com/office/drawing/2014/main" val="1427632637"/>
                    </a:ext>
                  </a:extLst>
                </a:gridCol>
                <a:gridCol w="977389">
                  <a:extLst>
                    <a:ext uri="{9D8B030D-6E8A-4147-A177-3AD203B41FA5}">
                      <a16:colId xmlns:a16="http://schemas.microsoft.com/office/drawing/2014/main" val="4043804152"/>
                    </a:ext>
                  </a:extLst>
                </a:gridCol>
                <a:gridCol w="1170626">
                  <a:extLst>
                    <a:ext uri="{9D8B030D-6E8A-4147-A177-3AD203B41FA5}">
                      <a16:colId xmlns:a16="http://schemas.microsoft.com/office/drawing/2014/main" val="3055639371"/>
                    </a:ext>
                  </a:extLst>
                </a:gridCol>
                <a:gridCol w="1692675">
                  <a:extLst>
                    <a:ext uri="{9D8B030D-6E8A-4147-A177-3AD203B41FA5}">
                      <a16:colId xmlns:a16="http://schemas.microsoft.com/office/drawing/2014/main" val="4104379905"/>
                    </a:ext>
                  </a:extLst>
                </a:gridCol>
              </a:tblGrid>
              <a:tr h="448669">
                <a:tc rowSpan="2" gridSpan="3">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Campo de Formación Académica: </a:t>
                      </a:r>
                    </a:p>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Exploración y Comprensión del Mundo Natural y Social</a:t>
                      </a:r>
                      <a:endParaRPr lang="es-MX" sz="1400" b="0" dirty="0"/>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rowSpan="2" hMerge="1">
                  <a:txBody>
                    <a:bodyPr/>
                    <a:lstStyle/>
                    <a:p>
                      <a:endParaRPr lang="es-MX"/>
                    </a:p>
                  </a:txBody>
                  <a:tcPr/>
                </a:tc>
                <a:tc rowSpan="2" hMerge="1">
                  <a:txBody>
                    <a:bodyPr/>
                    <a:lstStyle/>
                    <a:p>
                      <a:endParaRPr lang="es-MX"/>
                    </a:p>
                  </a:txBody>
                  <a:tcPr/>
                </a:tc>
                <a:tc gridSpan="4">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1: Mundo Natural</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83653865"/>
                  </a:ext>
                </a:extLst>
              </a:tr>
              <a:tr h="353682">
                <a:tc gridSpan="3" v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vMerge="1">
                  <a:txBody>
                    <a:bodyPr/>
                    <a:lstStyle/>
                    <a:p>
                      <a:endParaRPr lang="es-MX"/>
                    </a:p>
                  </a:txBody>
                  <a:tcPr/>
                </a:tc>
                <a:tc hMerge="1" vMerge="1">
                  <a:txBody>
                    <a:bodyPr/>
                    <a:lstStyle/>
                    <a:p>
                      <a:endParaRPr lang="es-MX"/>
                    </a:p>
                  </a:txBody>
                  <a:tcPr/>
                </a:tc>
                <a:tc gridSpan="4">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2: Exploración de la Naturaleza</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51058204"/>
                  </a:ext>
                </a:extLst>
              </a:tr>
              <a:tr h="353682">
                <a:tc gridSpan="3">
                  <a:txBody>
                    <a:bodyPr/>
                    <a:lstStyle/>
                    <a:p>
                      <a:pPr algn="ctr" fontAlgn="base">
                        <a:lnSpc>
                          <a:spcPct val="107000"/>
                        </a:lnSpc>
                        <a:spcAft>
                          <a:spcPts val="800"/>
                        </a:spcAft>
                      </a:pPr>
                      <a:r>
                        <a:rPr lang="es-MX" sz="1400" b="1" kern="100" dirty="0">
                          <a:solidFill>
                            <a:schemeClr val="bg1"/>
                          </a:solidFill>
                          <a:effectLst/>
                          <a:latin typeface="+mn-lt"/>
                        </a:rPr>
                        <a:t>Fecha: Miércoles 22 de marzo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b="1" kern="100" dirty="0">
                          <a:solidFill>
                            <a:schemeClr val="bg1"/>
                          </a:solidFill>
                          <a:effectLst/>
                          <a:latin typeface="+mn-lt"/>
                          <a:ea typeface="Calibri" panose="020F0502020204030204" pitchFamily="34" charset="0"/>
                          <a:cs typeface="Times New Roman" panose="02020603050405020304" pitchFamily="18" charset="0"/>
                        </a:rPr>
                        <a:t>“</a:t>
                      </a:r>
                      <a:r>
                        <a:rPr lang="es-MX" sz="1400" b="1" kern="100" dirty="0" err="1">
                          <a:solidFill>
                            <a:schemeClr val="bg1"/>
                          </a:solidFill>
                          <a:effectLst/>
                          <a:latin typeface="+mn-lt"/>
                          <a:ea typeface="Calibri" panose="020F0502020204030204" pitchFamily="34" charset="0"/>
                          <a:cs typeface="Times New Roman" panose="02020603050405020304" pitchFamily="18" charset="0"/>
                        </a:rPr>
                        <a:t>Paleontologos</a:t>
                      </a:r>
                      <a:r>
                        <a:rPr lang="es-MX" sz="1400" b="1" kern="100" dirty="0">
                          <a:solidFill>
                            <a:schemeClr val="bg1"/>
                          </a:solidFill>
                          <a:effectLst/>
                          <a:latin typeface="+mn-lt"/>
                          <a:ea typeface="Calibri" panose="020F0502020204030204" pitchFamily="34" charset="0"/>
                          <a:cs typeface="Times New Roman" panose="02020603050405020304" pitchFamily="18" charset="0"/>
                        </a:rPr>
                        <a:t>”</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420606">
                <a:tc>
                  <a:txBody>
                    <a:bodyPr/>
                    <a:lstStyle/>
                    <a:p>
                      <a:pPr algn="ctr" fontAlgn="base">
                        <a:lnSpc>
                          <a:spcPct val="107000"/>
                        </a:lnSpc>
                        <a:spcAft>
                          <a:spcPts val="800"/>
                        </a:spcAft>
                      </a:pPr>
                      <a:r>
                        <a:rPr lang="es-MX" sz="1400" kern="100" dirty="0">
                          <a:effectLst/>
                        </a:rPr>
                        <a:t>Momentos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Actividades, Organización y Consignas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400" b="1" kern="100" dirty="0">
                          <a:effectLst/>
                        </a:rPr>
                        <a:t>Recursos</a:t>
                      </a:r>
                      <a:r>
                        <a:rPr lang="es-MX" sz="1400" kern="100" dirty="0">
                          <a:effectLst/>
                        </a:rPr>
                        <a:t>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400" b="1" kern="100" dirty="0">
                          <a:effectLst/>
                        </a:rPr>
                        <a:t>Lugar y tiempo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Organización</a:t>
                      </a:r>
                      <a:r>
                        <a:rPr lang="es-MX" sz="1400" kern="100" dirty="0">
                          <a:effectLst/>
                        </a:rPr>
                        <a:t>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959026">
                <a:tc>
                  <a:txBody>
                    <a:bodyPr/>
                    <a:lstStyle/>
                    <a:p>
                      <a:pPr marL="66675" marR="66675" algn="ctr" fontAlgn="base">
                        <a:lnSpc>
                          <a:spcPct val="107000"/>
                        </a:lnSpc>
                        <a:spcAft>
                          <a:spcPts val="800"/>
                        </a:spcAft>
                      </a:pPr>
                      <a:r>
                        <a:rPr lang="es-MX" sz="1400" kern="100" dirty="0">
                          <a:effectLst/>
                        </a:rPr>
                        <a:t>INICIO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Escucha la explicación de lo que es un fósil.</a:t>
                      </a:r>
                    </a:p>
                  </a:txBody>
                  <a:tcPr marL="67600" marR="67600" marT="0" marB="0" anchor="ctr"/>
                </a:tc>
                <a:tc gridSpan="2">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No se necesita</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  </a:t>
                      </a:r>
                    </a:p>
                    <a:p>
                      <a:pPr algn="ctr" fontAlgn="base">
                        <a:lnSpc>
                          <a:spcPct val="107000"/>
                        </a:lnSpc>
                        <a:spcAft>
                          <a:spcPts val="800"/>
                        </a:spcAft>
                      </a:pPr>
                      <a:r>
                        <a:rPr lang="es-MX" sz="1400" kern="100" dirty="0">
                          <a:effectLst/>
                        </a:rPr>
                        <a:t>5 minutos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Comunica sus hallazgos al observar seres vivos, fenómenos y elementos naturales, utilizando registros propios y recursos impresos.</a:t>
                      </a:r>
                    </a:p>
                  </a:txBody>
                  <a:tcPr marL="67600" marR="676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2261989">
                <a:tc>
                  <a:txBody>
                    <a:bodyPr/>
                    <a:lstStyle/>
                    <a:p>
                      <a:pPr marL="66675" marR="66675" algn="ctr" fontAlgn="base">
                        <a:lnSpc>
                          <a:spcPct val="107000"/>
                        </a:lnSpc>
                        <a:spcAft>
                          <a:spcPts val="800"/>
                        </a:spcAft>
                      </a:pPr>
                      <a:r>
                        <a:rPr lang="es-MX" sz="1400" kern="100" dirty="0">
                          <a:effectLst/>
                        </a:rPr>
                        <a:t>DESARROLLO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Realiza fósiles caseros siguiendo las instrucciones de la maestra.</a:t>
                      </a:r>
                    </a:p>
                  </a:txBody>
                  <a:tcPr marL="67600" marR="67600" marT="0" marB="0" anchor="ctr"/>
                </a:tc>
                <a:tc gridSpan="2">
                  <a:txBody>
                    <a:bodyPr/>
                    <a:lstStyle/>
                    <a:p>
                      <a:pPr algn="ctr" fontAlgn="base">
                        <a:lnSpc>
                          <a:spcPct val="107000"/>
                        </a:lnSpc>
                        <a:spcAft>
                          <a:spcPts val="800"/>
                        </a:spcAft>
                      </a:pPr>
                      <a:r>
                        <a:rPr lang="es-MX" sz="1400" kern="100" dirty="0">
                          <a:effectLst/>
                        </a:rPr>
                        <a:t>Harina</a:t>
                      </a:r>
                    </a:p>
                    <a:p>
                      <a:pPr algn="ctr" fontAlgn="base">
                        <a:lnSpc>
                          <a:spcPct val="107000"/>
                        </a:lnSpc>
                        <a:spcAft>
                          <a:spcPts val="800"/>
                        </a:spcAft>
                      </a:pPr>
                      <a:r>
                        <a:rPr lang="es-MX" sz="1400" kern="100" dirty="0">
                          <a:effectLst/>
                        </a:rPr>
                        <a:t>Agua</a:t>
                      </a:r>
                    </a:p>
                    <a:p>
                      <a:pPr algn="ctr" fontAlgn="base">
                        <a:lnSpc>
                          <a:spcPct val="107000"/>
                        </a:lnSpc>
                        <a:spcAft>
                          <a:spcPts val="800"/>
                        </a:spcAft>
                      </a:pPr>
                      <a:r>
                        <a:rPr lang="es-MX" sz="1400" kern="100" dirty="0">
                          <a:effectLst/>
                        </a:rPr>
                        <a:t>Sal</a:t>
                      </a:r>
                    </a:p>
                    <a:p>
                      <a:pPr algn="ctr" fontAlgn="base">
                        <a:lnSpc>
                          <a:spcPct val="107000"/>
                        </a:lnSpc>
                        <a:spcAft>
                          <a:spcPts val="800"/>
                        </a:spcAft>
                      </a:pPr>
                      <a:r>
                        <a:rPr lang="es-MX" sz="1400" kern="100" dirty="0">
                          <a:effectLst/>
                        </a:rPr>
                        <a:t>Recipiente</a:t>
                      </a:r>
                    </a:p>
                    <a:p>
                      <a:pPr algn="ctr" fontAlgn="base">
                        <a:lnSpc>
                          <a:spcPct val="107000"/>
                        </a:lnSpc>
                        <a:spcAft>
                          <a:spcPts val="800"/>
                        </a:spcAft>
                      </a:pPr>
                      <a:r>
                        <a:rPr lang="es-MX" sz="1400" kern="100" dirty="0">
                          <a:effectLst/>
                        </a:rPr>
                        <a:t>Figuras/Huesos/Hojas</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Patio</a:t>
                      </a:r>
                    </a:p>
                    <a:p>
                      <a:pPr algn="ctr" fontAlgn="base">
                        <a:lnSpc>
                          <a:spcPct val="107000"/>
                        </a:lnSpc>
                        <a:spcAft>
                          <a:spcPts val="800"/>
                        </a:spcAft>
                      </a:pPr>
                      <a:r>
                        <a:rPr lang="es-MX" sz="1400" kern="100" dirty="0">
                          <a:effectLst/>
                        </a:rPr>
                        <a:t>20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Equipo de mesa</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246642">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Juega a ser paleontólogo y busca restos de dinosaurios, fósiles y huevos.</a:t>
                      </a:r>
                    </a:p>
                  </a:txBody>
                  <a:tcPr marL="67600" marR="676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400" kern="100" dirty="0">
                          <a:effectLst/>
                        </a:rPr>
                        <a:t> </a:t>
                      </a:r>
                    </a:p>
                    <a:p>
                      <a:pPr algn="ctr" fontAlgn="base">
                        <a:lnSpc>
                          <a:spcPct val="107000"/>
                        </a:lnSpc>
                        <a:spcAft>
                          <a:spcPts val="800"/>
                        </a:spcAft>
                      </a:pPr>
                      <a:r>
                        <a:rPr lang="es-MX" sz="1400" kern="100" dirty="0">
                          <a:effectLst/>
                        </a:rPr>
                        <a:t>No se necesita</a:t>
                      </a:r>
                    </a:p>
                    <a:p>
                      <a:pPr algn="ctr" fontAlgn="base">
                        <a:lnSpc>
                          <a:spcPct val="107000"/>
                        </a:lnSpc>
                        <a:spcAft>
                          <a:spcPts val="800"/>
                        </a:spcAft>
                      </a:pPr>
                      <a:r>
                        <a:rPr lang="es-MX" sz="1400" kern="100" dirty="0">
                          <a:effectLst/>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400" kern="100" dirty="0">
                          <a:effectLst/>
                        </a:rPr>
                        <a:t>Patio</a:t>
                      </a:r>
                    </a:p>
                    <a:p>
                      <a:pPr algn="ctr" fontAlgn="base">
                        <a:lnSpc>
                          <a:spcPct val="107000"/>
                        </a:lnSpc>
                        <a:spcAft>
                          <a:spcPts val="800"/>
                        </a:spcAft>
                      </a:pPr>
                      <a:r>
                        <a:rPr lang="es-MX" sz="1400" kern="100" dirty="0">
                          <a:effectLst/>
                        </a:rPr>
                        <a:t>20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634822">
                <a:tc gridSpan="3">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Ajustes Razonables: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2836373371"/>
                  </a:ext>
                </a:extLst>
              </a:tr>
            </a:tbl>
          </a:graphicData>
        </a:graphic>
      </p:graphicFrame>
    </p:spTree>
    <p:extLst>
      <p:ext uri="{BB962C8B-B14F-4D97-AF65-F5344CB8AC3E}">
        <p14:creationId xmlns:p14="http://schemas.microsoft.com/office/powerpoint/2010/main" val="314031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2361907901"/>
              </p:ext>
            </p:extLst>
          </p:nvPr>
        </p:nvGraphicFramePr>
        <p:xfrm>
          <a:off x="471274" y="191932"/>
          <a:ext cx="8201452" cy="6474135"/>
        </p:xfrm>
        <a:graphic>
          <a:graphicData uri="http://schemas.openxmlformats.org/drawingml/2006/table">
            <a:tbl>
              <a:tblPr firstRow="1" firstCol="1" bandRow="1">
                <a:tableStyleId>{21E4AEA4-8DFA-4A89-87EB-49C32662AFE0}</a:tableStyleId>
              </a:tblPr>
              <a:tblGrid>
                <a:gridCol w="1037229">
                  <a:extLst>
                    <a:ext uri="{9D8B030D-6E8A-4147-A177-3AD203B41FA5}">
                      <a16:colId xmlns:a16="http://schemas.microsoft.com/office/drawing/2014/main" val="1477714744"/>
                    </a:ext>
                  </a:extLst>
                </a:gridCol>
                <a:gridCol w="2350752">
                  <a:extLst>
                    <a:ext uri="{9D8B030D-6E8A-4147-A177-3AD203B41FA5}">
                      <a16:colId xmlns:a16="http://schemas.microsoft.com/office/drawing/2014/main" val="1435143060"/>
                    </a:ext>
                  </a:extLst>
                </a:gridCol>
                <a:gridCol w="712745">
                  <a:extLst>
                    <a:ext uri="{9D8B030D-6E8A-4147-A177-3AD203B41FA5}">
                      <a16:colId xmlns:a16="http://schemas.microsoft.com/office/drawing/2014/main" val="2928222192"/>
                    </a:ext>
                  </a:extLst>
                </a:gridCol>
                <a:gridCol w="312436">
                  <a:extLst>
                    <a:ext uri="{9D8B030D-6E8A-4147-A177-3AD203B41FA5}">
                      <a16:colId xmlns:a16="http://schemas.microsoft.com/office/drawing/2014/main" val="504921010"/>
                    </a:ext>
                  </a:extLst>
                </a:gridCol>
                <a:gridCol w="964055">
                  <a:extLst>
                    <a:ext uri="{9D8B030D-6E8A-4147-A177-3AD203B41FA5}">
                      <a16:colId xmlns:a16="http://schemas.microsoft.com/office/drawing/2014/main" val="4043804152"/>
                    </a:ext>
                  </a:extLst>
                </a:gridCol>
                <a:gridCol w="1154654">
                  <a:extLst>
                    <a:ext uri="{9D8B030D-6E8A-4147-A177-3AD203B41FA5}">
                      <a16:colId xmlns:a16="http://schemas.microsoft.com/office/drawing/2014/main" val="3055639371"/>
                    </a:ext>
                  </a:extLst>
                </a:gridCol>
                <a:gridCol w="1669581">
                  <a:extLst>
                    <a:ext uri="{9D8B030D-6E8A-4147-A177-3AD203B41FA5}">
                      <a16:colId xmlns:a16="http://schemas.microsoft.com/office/drawing/2014/main" val="4104379905"/>
                    </a:ext>
                  </a:extLst>
                </a:gridCol>
              </a:tblGrid>
              <a:tr h="527649">
                <a:tc rowSpan="2" gridSpan="4">
                  <a:txBody>
                    <a:bodyPr/>
                    <a:lstStyle/>
                    <a:p>
                      <a:pPr algn="ctr" fontAlgn="base">
                        <a:lnSpc>
                          <a:spcPct val="107000"/>
                        </a:lnSpc>
                        <a:spcAft>
                          <a:spcPts val="800"/>
                        </a:spcAft>
                      </a:pPr>
                      <a:r>
                        <a:rPr lang="es-MX" sz="1400" b="1" kern="100" dirty="0">
                          <a:solidFill>
                            <a:schemeClr val="bg1"/>
                          </a:solidFill>
                          <a:effectLst/>
                        </a:rPr>
                        <a:t>Campo de Formación Académica: </a:t>
                      </a:r>
                    </a:p>
                    <a:p>
                      <a:pPr algn="ctr" fontAlgn="base">
                        <a:lnSpc>
                          <a:spcPct val="107000"/>
                        </a:lnSpc>
                        <a:spcAft>
                          <a:spcPts val="800"/>
                        </a:spcAft>
                      </a:pPr>
                      <a:r>
                        <a:rPr lang="es-MX" sz="1400" b="1" kern="100" dirty="0">
                          <a:solidFill>
                            <a:schemeClr val="bg1"/>
                          </a:solidFill>
                          <a:effectLst/>
                        </a:rPr>
                        <a:t>Pensamiento Matemático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grid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b="1" kern="100" dirty="0">
                          <a:effectLst/>
                          <a:latin typeface="Calibri" panose="020F0502020204030204" pitchFamily="34" charset="0"/>
                          <a:ea typeface="Calibri" panose="020F0502020204030204" pitchFamily="34" charset="0"/>
                          <a:cs typeface="Times New Roman" panose="02020603050405020304" pitchFamily="18" charset="0"/>
                        </a:rPr>
                        <a:t>Organizador Curricular 1: </a:t>
                      </a:r>
                      <a:r>
                        <a:rPr lang="es-MX" sz="1400" dirty="0"/>
                        <a:t>Forma, Espacio y Medida</a:t>
                      </a:r>
                    </a:p>
                  </a:txBody>
                  <a:tcPr marL="67600" marR="676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4286800"/>
                  </a:ext>
                </a:extLst>
              </a:tr>
              <a:tr h="527649">
                <a:tc gridSpan="4" v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v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v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vMerge="1">
                  <a:txBody>
                    <a:bodyPr/>
                    <a:lstStyle/>
                    <a:p>
                      <a:endParaRPr lang="es-MX"/>
                    </a:p>
                  </a:txBody>
                  <a:tcPr/>
                </a:tc>
                <a:tc gridSpan="3">
                  <a:txBody>
                    <a:bodyPr/>
                    <a:lstStyle/>
                    <a:p>
                      <a:pPr algn="ctr"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Organizador Curricular 2: Figuras y Cuerpos Geométricos</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178180954"/>
                  </a:ext>
                </a:extLst>
              </a:tr>
              <a:tr h="527649">
                <a:tc gridSpan="4">
                  <a:txBody>
                    <a:bodyPr/>
                    <a:lstStyle/>
                    <a:p>
                      <a:pPr algn="ctr" fontAlgn="base">
                        <a:lnSpc>
                          <a:spcPct val="107000"/>
                        </a:lnSpc>
                        <a:spcAft>
                          <a:spcPts val="800"/>
                        </a:spcAft>
                      </a:pPr>
                      <a:r>
                        <a:rPr lang="es-MX" sz="1400" b="1" kern="100" dirty="0">
                          <a:effectLst/>
                          <a:latin typeface="Calibri" panose="020F0502020204030204" pitchFamily="34" charset="0"/>
                          <a:ea typeface="Calibri" panose="020F0502020204030204" pitchFamily="34" charset="0"/>
                          <a:cs typeface="Times New Roman" panose="02020603050405020304" pitchFamily="18" charset="0"/>
                        </a:rPr>
                        <a:t>Fecha: </a:t>
                      </a:r>
                      <a:r>
                        <a:rPr lang="es-MX" sz="1400" b="1" kern="100" dirty="0">
                          <a:solidFill>
                            <a:schemeClr val="bg1"/>
                          </a:solidFill>
                          <a:effectLst/>
                          <a:latin typeface="+mn-lt"/>
                        </a:rPr>
                        <a:t>Miércoles 22 de marzo</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gridSpan="3">
                  <a:txBody>
                    <a:bodyPr/>
                    <a:lstStyle/>
                    <a:p>
                      <a:pPr algn="ctr"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“Construyendo Dinosaurios”</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256855818"/>
                  </a:ext>
                </a:extLst>
              </a:tr>
              <a:tr h="527649">
                <a:tc>
                  <a:txBody>
                    <a:bodyPr/>
                    <a:lstStyle/>
                    <a:p>
                      <a:pPr algn="ctr" fontAlgn="base">
                        <a:lnSpc>
                          <a:spcPct val="107000"/>
                        </a:lnSpc>
                        <a:spcAft>
                          <a:spcPts val="800"/>
                        </a:spcAft>
                      </a:pPr>
                      <a:r>
                        <a:rPr lang="es-MX" sz="1400" b="1" kern="100" dirty="0">
                          <a:effectLst/>
                        </a:rPr>
                        <a:t>Momentos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Actividades y Consignas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400" b="1" kern="100" dirty="0">
                          <a:effectLst/>
                        </a:rPr>
                        <a:t>Recursos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400" b="1" kern="100" dirty="0">
                          <a:effectLst/>
                        </a:rPr>
                        <a:t>Lugar y tiempo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Organización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1088077">
                <a:tc>
                  <a:txBody>
                    <a:bodyPr/>
                    <a:lstStyle/>
                    <a:p>
                      <a:pPr marL="66675" marR="66675" algn="ctr" fontAlgn="base">
                        <a:lnSpc>
                          <a:spcPct val="107000"/>
                        </a:lnSpc>
                        <a:spcAft>
                          <a:spcPts val="800"/>
                        </a:spcAft>
                      </a:pPr>
                      <a:r>
                        <a:rPr lang="es-MX" sz="1400" kern="100" dirty="0">
                          <a:effectLst/>
                        </a:rPr>
                        <a:t>INICIO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Observa imágenes del Brontosaurio y del Estegosaurio y escucha sus características.</a:t>
                      </a:r>
                    </a:p>
                  </a:txBody>
                  <a:tcPr marL="67600" marR="67600" marT="0" marB="0" anchor="ctr"/>
                </a:tc>
                <a:tc gridSpan="2">
                  <a:txBody>
                    <a:bodyPr/>
                    <a:lstStyle/>
                    <a:p>
                      <a:pPr algn="ctr" fontAlgn="base">
                        <a:lnSpc>
                          <a:spcPct val="107000"/>
                        </a:lnSpc>
                        <a:spcAft>
                          <a:spcPts val="800"/>
                        </a:spcAft>
                      </a:pPr>
                      <a:r>
                        <a:rPr lang="es-MX" sz="1400" kern="100" dirty="0">
                          <a:effectLst/>
                        </a:rPr>
                        <a:t>Imágenes</a:t>
                      </a:r>
                      <a:r>
                        <a:rPr lang="es-MX" sz="1400" kern="100" dirty="0">
                          <a:effectLst/>
                          <a:latin typeface="Calibri" panose="020F0502020204030204" pitchFamily="34" charset="0"/>
                        </a:rPr>
                        <a:t> (anexo…)</a:t>
                      </a:r>
                      <a:endParaRPr lang="es-MX" sz="1400" kern="100" dirty="0">
                        <a:effectLst/>
                      </a:endParaRP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  </a:t>
                      </a:r>
                    </a:p>
                    <a:p>
                      <a:pPr algn="ctr" fontAlgn="base">
                        <a:lnSpc>
                          <a:spcPct val="107000"/>
                        </a:lnSpc>
                        <a:spcAft>
                          <a:spcPts val="800"/>
                        </a:spcAft>
                      </a:pPr>
                      <a:r>
                        <a:rPr lang="es-MX" sz="1400" kern="100" dirty="0">
                          <a:effectLst/>
                        </a:rPr>
                        <a:t>6 minutos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Reproduce modelos con formas, figuras y cuerpos geométricos.</a:t>
                      </a:r>
                    </a:p>
                  </a:txBody>
                  <a:tcPr marL="67600" marR="676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516629">
                <a:tc>
                  <a:txBody>
                    <a:bodyPr/>
                    <a:lstStyle/>
                    <a:p>
                      <a:pPr marL="66675" marR="66675" algn="ctr" fontAlgn="base">
                        <a:lnSpc>
                          <a:spcPct val="107000"/>
                        </a:lnSpc>
                        <a:spcAft>
                          <a:spcPts val="800"/>
                        </a:spcAft>
                      </a:pPr>
                      <a:r>
                        <a:rPr lang="es-MX" sz="1400" kern="100">
                          <a:effectLst/>
                        </a:rPr>
                        <a:t>DESARROLLO </a:t>
                      </a:r>
                      <a:endParaRPr lang="es-MX"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Reproduce un dinosaurio con  las figuras que recibe y las pega en una hoja.</a:t>
                      </a:r>
                    </a:p>
                    <a:p>
                      <a:pPr marL="685800" algn="ctr" fontAlgn="base">
                        <a:lnSpc>
                          <a:spcPct val="107000"/>
                        </a:lnSpc>
                        <a:spcAft>
                          <a:spcPts val="800"/>
                        </a:spcAft>
                      </a:pPr>
                      <a:r>
                        <a:rPr lang="es-MX" sz="1400" kern="100" dirty="0">
                          <a:effectLst/>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2">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Figuras de fomi</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Hoja de maquina</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Pegamento</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Individual</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1214650">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Menciona cómo es el dinosaurio que elaboro y comenta cuántas y cuáles figuras utilizó.</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400" kern="100">
                          <a:effectLst/>
                        </a:rPr>
                        <a:t> </a:t>
                      </a:r>
                    </a:p>
                    <a:p>
                      <a:pPr algn="ctr" fontAlgn="base">
                        <a:lnSpc>
                          <a:spcPct val="107000"/>
                        </a:lnSpc>
                        <a:spcAft>
                          <a:spcPts val="800"/>
                        </a:spcAft>
                      </a:pPr>
                      <a:r>
                        <a:rPr lang="es-MX" sz="1400" kern="100">
                          <a:effectLst/>
                        </a:rPr>
                        <a:t>No se necesita</a:t>
                      </a:r>
                    </a:p>
                    <a:p>
                      <a:pPr algn="ctr" fontAlgn="base">
                        <a:lnSpc>
                          <a:spcPct val="107000"/>
                        </a:lnSpc>
                        <a:spcAft>
                          <a:spcPts val="800"/>
                        </a:spcAft>
                      </a:pPr>
                      <a:r>
                        <a:rPr lang="es-MX" sz="1400" kern="100">
                          <a:effectLst/>
                        </a:rPr>
                        <a:t> </a:t>
                      </a:r>
                      <a:endParaRPr lang="es-MX"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544183">
                <a:tc gridSpan="3">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Ajustes Razonables: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3253678121"/>
                  </a:ext>
                </a:extLst>
              </a:tr>
            </a:tbl>
          </a:graphicData>
        </a:graphic>
      </p:graphicFrame>
    </p:spTree>
    <p:extLst>
      <p:ext uri="{BB962C8B-B14F-4D97-AF65-F5344CB8AC3E}">
        <p14:creationId xmlns:p14="http://schemas.microsoft.com/office/powerpoint/2010/main" val="199128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F42179-F3A7-2C40-9E09-DC7E91FC5086}"/>
              </a:ext>
            </a:extLst>
          </p:cNvPr>
          <p:cNvSpPr txBox="1"/>
          <p:nvPr/>
        </p:nvSpPr>
        <p:spPr>
          <a:xfrm>
            <a:off x="3408780" y="358409"/>
            <a:ext cx="2326439"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sz="2800" dirty="0">
                <a:solidFill>
                  <a:schemeClr val="bg1"/>
                </a:solidFill>
                <a:latin typeface="Aharoni" panose="020F0502020204030204" pitchFamily="34" charset="0"/>
              </a:rPr>
              <a:t>ANEXO</a:t>
            </a:r>
          </a:p>
        </p:txBody>
      </p:sp>
      <p:pic>
        <p:nvPicPr>
          <p:cNvPr id="4" name="Imagen 4">
            <a:extLst>
              <a:ext uri="{FF2B5EF4-FFF2-40B4-BE49-F238E27FC236}">
                <a16:creationId xmlns:a16="http://schemas.microsoft.com/office/drawing/2014/main" id="{0A980F84-8F66-4240-A6FA-E20CA0939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00" y="1183230"/>
            <a:ext cx="3544469" cy="2362979"/>
          </a:xfrm>
          <a:prstGeom prst="rect">
            <a:avLst/>
          </a:prstGeom>
        </p:spPr>
      </p:pic>
      <p:pic>
        <p:nvPicPr>
          <p:cNvPr id="5" name="Imagen 5">
            <a:extLst>
              <a:ext uri="{FF2B5EF4-FFF2-40B4-BE49-F238E27FC236}">
                <a16:creationId xmlns:a16="http://schemas.microsoft.com/office/drawing/2014/main" id="{F6FA14A9-650C-2A4E-B505-B7A4D1570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161" y="1341131"/>
            <a:ext cx="4183547" cy="2182283"/>
          </a:xfrm>
          <a:prstGeom prst="rect">
            <a:avLst/>
          </a:prstGeom>
        </p:spPr>
      </p:pic>
      <p:pic>
        <p:nvPicPr>
          <p:cNvPr id="6" name="Imagen 6">
            <a:extLst>
              <a:ext uri="{FF2B5EF4-FFF2-40B4-BE49-F238E27FC236}">
                <a16:creationId xmlns:a16="http://schemas.microsoft.com/office/drawing/2014/main" id="{C10524EF-8857-D84F-87AB-E35D8D2255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984" y="3982916"/>
            <a:ext cx="3089899" cy="2366315"/>
          </a:xfrm>
          <a:prstGeom prst="rect">
            <a:avLst/>
          </a:prstGeom>
        </p:spPr>
      </p:pic>
      <p:pic>
        <p:nvPicPr>
          <p:cNvPr id="7" name="Imagen 7">
            <a:extLst>
              <a:ext uri="{FF2B5EF4-FFF2-40B4-BE49-F238E27FC236}">
                <a16:creationId xmlns:a16="http://schemas.microsoft.com/office/drawing/2014/main" id="{93F1F675-F270-C943-A82F-D5EBAED6D1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744" y="3751383"/>
            <a:ext cx="3089898" cy="2662961"/>
          </a:xfrm>
          <a:prstGeom prst="rect">
            <a:avLst/>
          </a:prstGeom>
        </p:spPr>
      </p:pic>
    </p:spTree>
    <p:extLst>
      <p:ext uri="{BB962C8B-B14F-4D97-AF65-F5344CB8AC3E}">
        <p14:creationId xmlns:p14="http://schemas.microsoft.com/office/powerpoint/2010/main" val="420438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651039632"/>
              </p:ext>
            </p:extLst>
          </p:nvPr>
        </p:nvGraphicFramePr>
        <p:xfrm>
          <a:off x="471274" y="390221"/>
          <a:ext cx="8201452" cy="6104854"/>
        </p:xfrm>
        <a:graphic>
          <a:graphicData uri="http://schemas.openxmlformats.org/drawingml/2006/table">
            <a:tbl>
              <a:tblPr firstRow="1" firstCol="1" bandRow="1">
                <a:tableStyleId>{93296810-A885-4BE3-A3E7-6D5BEEA58F35}</a:tableStyleId>
              </a:tblPr>
              <a:tblGrid>
                <a:gridCol w="1302935">
                  <a:extLst>
                    <a:ext uri="{9D8B030D-6E8A-4147-A177-3AD203B41FA5}">
                      <a16:colId xmlns:a16="http://schemas.microsoft.com/office/drawing/2014/main" val="1477714744"/>
                    </a:ext>
                  </a:extLst>
                </a:gridCol>
                <a:gridCol w="2085046">
                  <a:extLst>
                    <a:ext uri="{9D8B030D-6E8A-4147-A177-3AD203B41FA5}">
                      <a16:colId xmlns:a16="http://schemas.microsoft.com/office/drawing/2014/main" val="1435143060"/>
                    </a:ext>
                  </a:extLst>
                </a:gridCol>
                <a:gridCol w="712745">
                  <a:extLst>
                    <a:ext uri="{9D8B030D-6E8A-4147-A177-3AD203B41FA5}">
                      <a16:colId xmlns:a16="http://schemas.microsoft.com/office/drawing/2014/main" val="2928222192"/>
                    </a:ext>
                  </a:extLst>
                </a:gridCol>
                <a:gridCol w="312436">
                  <a:extLst>
                    <a:ext uri="{9D8B030D-6E8A-4147-A177-3AD203B41FA5}">
                      <a16:colId xmlns:a16="http://schemas.microsoft.com/office/drawing/2014/main" val="872965121"/>
                    </a:ext>
                  </a:extLst>
                </a:gridCol>
                <a:gridCol w="964055">
                  <a:extLst>
                    <a:ext uri="{9D8B030D-6E8A-4147-A177-3AD203B41FA5}">
                      <a16:colId xmlns:a16="http://schemas.microsoft.com/office/drawing/2014/main" val="4043804152"/>
                    </a:ext>
                  </a:extLst>
                </a:gridCol>
                <a:gridCol w="1154654">
                  <a:extLst>
                    <a:ext uri="{9D8B030D-6E8A-4147-A177-3AD203B41FA5}">
                      <a16:colId xmlns:a16="http://schemas.microsoft.com/office/drawing/2014/main" val="3055639371"/>
                    </a:ext>
                  </a:extLst>
                </a:gridCol>
                <a:gridCol w="1669581">
                  <a:extLst>
                    <a:ext uri="{9D8B030D-6E8A-4147-A177-3AD203B41FA5}">
                      <a16:colId xmlns:a16="http://schemas.microsoft.com/office/drawing/2014/main" val="4104379905"/>
                    </a:ext>
                  </a:extLst>
                </a:gridCol>
              </a:tblGrid>
              <a:tr h="527649">
                <a:tc rowSpan="2" gridSpan="3">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Campo de Formación Académica:</a:t>
                      </a:r>
                    </a:p>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Lenguaje y Comunicación</a:t>
                      </a:r>
                    </a:p>
                  </a:txBody>
                  <a:tcPr marL="67600" marR="676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1: Oralidad </a:t>
                      </a:r>
                    </a:p>
                  </a:txBody>
                  <a:tcPr marL="67600" marR="676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06489617"/>
                  </a:ext>
                </a:extLst>
              </a:tr>
              <a:tr h="527649">
                <a:tc gridSpan="3" v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vMerge="1">
                  <a:txBody>
                    <a:bodyPr/>
                    <a:lstStyle/>
                    <a:p>
                      <a:endParaRPr lang="es-MX"/>
                    </a:p>
                  </a:txBody>
                  <a:tcPr/>
                </a:tc>
                <a:tc hMerge="1" vMerge="1">
                  <a:txBody>
                    <a:bodyPr/>
                    <a:lstStyle/>
                    <a:p>
                      <a:endParaRPr lang="es-MX"/>
                    </a:p>
                  </a:txBody>
                  <a:tcPr/>
                </a:tc>
                <a:tc gridSpan="4">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2: </a:t>
                      </a:r>
                      <a:r>
                        <a:rPr lang="es-MX" sz="1400" b="1" dirty="0">
                          <a:solidFill>
                            <a:schemeClr val="bg1"/>
                          </a:solidFill>
                        </a:rPr>
                        <a:t>Conversación</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32136703"/>
                  </a:ext>
                </a:extLst>
              </a:tr>
              <a:tr h="527649">
                <a:tc gridSpan="3">
                  <a:txBody>
                    <a:bodyPr/>
                    <a:lstStyle/>
                    <a:p>
                      <a:pPr algn="ctr" fontAlgn="base">
                        <a:lnSpc>
                          <a:spcPct val="107000"/>
                        </a:lnSpc>
                        <a:spcAft>
                          <a:spcPts val="800"/>
                        </a:spcAft>
                      </a:pPr>
                      <a:r>
                        <a:rPr lang="es-MX" sz="1400" b="1" kern="100" dirty="0">
                          <a:solidFill>
                            <a:schemeClr val="bg1"/>
                          </a:solidFill>
                          <a:effectLst/>
                          <a:latin typeface="+mn-lt"/>
                        </a:rPr>
                        <a:t>Fecha: Miércoles 22 de marzo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“T-Rex”</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527649">
                <a:tc>
                  <a:txBody>
                    <a:bodyPr/>
                    <a:lstStyle/>
                    <a:p>
                      <a:pPr algn="ctr" fontAlgn="base">
                        <a:lnSpc>
                          <a:spcPct val="107000"/>
                        </a:lnSpc>
                        <a:spcAft>
                          <a:spcPts val="800"/>
                        </a:spcAft>
                      </a:pPr>
                      <a:r>
                        <a:rPr lang="es-MX" sz="1400" b="1" kern="100" dirty="0">
                          <a:solidFill>
                            <a:schemeClr val="bg1"/>
                          </a:solidFill>
                          <a:effectLst/>
                          <a:latin typeface="+mn-lt"/>
                        </a:rPr>
                        <a:t>Momentos </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solidFill>
                            <a:schemeClr val="tx1"/>
                          </a:solidFill>
                          <a:effectLst/>
                          <a:latin typeface="+mn-lt"/>
                        </a:rPr>
                        <a:t>Actividades, Organización y Consignas </a:t>
                      </a:r>
                      <a:endParaRPr lang="es-MX" sz="1400" b="1" kern="100" dirty="0">
                        <a:solidFill>
                          <a:schemeClr val="tx1"/>
                        </a:solidFill>
                        <a:effectLst/>
                        <a:latin typeface="+mn-lt"/>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400" b="1" kern="100" dirty="0">
                          <a:solidFill>
                            <a:schemeClr val="tx1"/>
                          </a:solidFill>
                          <a:effectLst/>
                          <a:latin typeface="+mn-lt"/>
                        </a:rPr>
                        <a:t>Recursos </a:t>
                      </a:r>
                      <a:endParaRPr lang="es-MX" sz="1400" b="1" kern="100" dirty="0">
                        <a:solidFill>
                          <a:schemeClr val="tx1"/>
                        </a:solidFill>
                        <a:effectLst/>
                        <a:latin typeface="+mn-lt"/>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400" b="1" kern="100" dirty="0">
                          <a:solidFill>
                            <a:schemeClr val="tx1"/>
                          </a:solidFill>
                          <a:effectLst/>
                          <a:latin typeface="+mn-lt"/>
                        </a:rPr>
                        <a:t>Lugar y tiempo </a:t>
                      </a:r>
                      <a:endParaRPr lang="es-MX" sz="1400" b="1" kern="100" dirty="0">
                        <a:solidFill>
                          <a:schemeClr val="tx1"/>
                        </a:solidFill>
                        <a:effectLst/>
                        <a:latin typeface="+mn-lt"/>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solidFill>
                            <a:schemeClr val="tx1"/>
                          </a:solidFill>
                          <a:effectLst/>
                          <a:latin typeface="+mn-lt"/>
                        </a:rPr>
                        <a:t>Organización </a:t>
                      </a:r>
                      <a:endParaRPr lang="es-MX" sz="1400" b="1" kern="100" dirty="0">
                        <a:solidFill>
                          <a:schemeClr val="tx1"/>
                        </a:solidFill>
                        <a:effectLst/>
                        <a:latin typeface="+mn-lt"/>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975666">
                <a:tc>
                  <a:txBody>
                    <a:bodyPr/>
                    <a:lstStyle/>
                    <a:p>
                      <a:pPr marL="66675" marR="66675" algn="ctr" fontAlgn="base">
                        <a:lnSpc>
                          <a:spcPct val="107000"/>
                        </a:lnSpc>
                        <a:spcAft>
                          <a:spcPts val="800"/>
                        </a:spcAft>
                      </a:pPr>
                      <a:r>
                        <a:rPr lang="es-MX" sz="1400" kern="100" dirty="0">
                          <a:effectLst/>
                        </a:rPr>
                        <a:t>INICIO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Escucha las indicaciones de la maestra.</a:t>
                      </a:r>
                    </a:p>
                  </a:txBody>
                  <a:tcPr marL="67600" marR="67600" marT="0" marB="0" anchor="ctr"/>
                </a:tc>
                <a:tc gridSpan="2">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No se necesita</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  </a:t>
                      </a:r>
                    </a:p>
                    <a:p>
                      <a:pPr algn="ctr" fontAlgn="base">
                        <a:lnSpc>
                          <a:spcPct val="107000"/>
                        </a:lnSpc>
                        <a:spcAft>
                          <a:spcPts val="800"/>
                        </a:spcAft>
                      </a:pPr>
                      <a:r>
                        <a:rPr lang="es-MX" sz="1400" kern="100" dirty="0">
                          <a:effectLst/>
                        </a:rPr>
                        <a:t>5 minutos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Expresa con eficiencia sus ideas acerca de diversos temas y atiende lo que se dice en interacciones con otras personas.</a:t>
                      </a:r>
                    </a:p>
                  </a:txBody>
                  <a:tcPr marL="67600" marR="676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064526">
                <a:tc>
                  <a:txBody>
                    <a:bodyPr/>
                    <a:lstStyle/>
                    <a:p>
                      <a:pPr marL="66675" marR="66675" algn="ctr" fontAlgn="base">
                        <a:lnSpc>
                          <a:spcPct val="107000"/>
                        </a:lnSpc>
                        <a:spcAft>
                          <a:spcPts val="800"/>
                        </a:spcAft>
                      </a:pPr>
                      <a:r>
                        <a:rPr lang="es-MX" sz="1400" kern="100" dirty="0">
                          <a:effectLst/>
                        </a:rPr>
                        <a:t>DESARROLLO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Escucha y observa el pictograma…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2">
                  <a:txBody>
                    <a:bodyPr/>
                    <a:lstStyle/>
                    <a:p>
                      <a:pPr algn="ctr" fontAlgn="base">
                        <a:lnSpc>
                          <a:spcPct val="107000"/>
                        </a:lnSpc>
                        <a:spcAft>
                          <a:spcPts val="800"/>
                        </a:spcAft>
                      </a:pPr>
                      <a:r>
                        <a:rPr lang="es-MX" sz="1400" kern="100" dirty="0">
                          <a:effectLst/>
                        </a:rPr>
                        <a:t>Cuento (anexo…)</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12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Grupal</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1091821">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Comenta junto con el grupo opiniones del cuento.</a:t>
                      </a:r>
                    </a:p>
                  </a:txBody>
                  <a:tcPr marL="67600" marR="676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400" kern="100" dirty="0">
                          <a:effectLst/>
                        </a:rPr>
                        <a:t> </a:t>
                      </a:r>
                    </a:p>
                    <a:p>
                      <a:pPr algn="ctr" fontAlgn="base">
                        <a:lnSpc>
                          <a:spcPct val="107000"/>
                        </a:lnSpc>
                        <a:spcAft>
                          <a:spcPts val="800"/>
                        </a:spcAft>
                      </a:pPr>
                      <a:r>
                        <a:rPr lang="es-MX" sz="1400" kern="100" dirty="0">
                          <a:effectLst/>
                        </a:rPr>
                        <a:t>No se necesita</a:t>
                      </a:r>
                    </a:p>
                    <a:p>
                      <a:pPr algn="ctr" fontAlgn="base">
                        <a:lnSpc>
                          <a:spcPct val="107000"/>
                        </a:lnSpc>
                        <a:spcAft>
                          <a:spcPts val="800"/>
                        </a:spcAft>
                      </a:pPr>
                      <a:r>
                        <a:rPr lang="es-MX" sz="1400" kern="100" dirty="0">
                          <a:effectLst/>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12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847832">
                <a:tc gridSpan="3">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Ajustes Razonables: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3814363636"/>
                  </a:ext>
                </a:extLst>
              </a:tr>
            </a:tbl>
          </a:graphicData>
        </a:graphic>
      </p:graphicFrame>
    </p:spTree>
    <p:extLst>
      <p:ext uri="{BB962C8B-B14F-4D97-AF65-F5344CB8AC3E}">
        <p14:creationId xmlns:p14="http://schemas.microsoft.com/office/powerpoint/2010/main" val="141803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2189029958"/>
              </p:ext>
            </p:extLst>
          </p:nvPr>
        </p:nvGraphicFramePr>
        <p:xfrm>
          <a:off x="368491" y="-118627"/>
          <a:ext cx="8557146" cy="6701112"/>
        </p:xfrm>
        <a:graphic>
          <a:graphicData uri="http://schemas.openxmlformats.org/drawingml/2006/table">
            <a:tbl>
              <a:tblPr firstRow="1" firstCol="1" bandRow="1">
                <a:tableStyleId>{21E4AEA4-8DFA-4A89-87EB-49C32662AFE0}</a:tableStyleId>
              </a:tblPr>
              <a:tblGrid>
                <a:gridCol w="1306697">
                  <a:extLst>
                    <a:ext uri="{9D8B030D-6E8A-4147-A177-3AD203B41FA5}">
                      <a16:colId xmlns:a16="http://schemas.microsoft.com/office/drawing/2014/main" val="1477714744"/>
                    </a:ext>
                  </a:extLst>
                </a:gridCol>
                <a:gridCol w="2201301">
                  <a:extLst>
                    <a:ext uri="{9D8B030D-6E8A-4147-A177-3AD203B41FA5}">
                      <a16:colId xmlns:a16="http://schemas.microsoft.com/office/drawing/2014/main" val="1435143060"/>
                    </a:ext>
                  </a:extLst>
                </a:gridCol>
                <a:gridCol w="727616">
                  <a:extLst>
                    <a:ext uri="{9D8B030D-6E8A-4147-A177-3AD203B41FA5}">
                      <a16:colId xmlns:a16="http://schemas.microsoft.com/office/drawing/2014/main" val="2928222192"/>
                    </a:ext>
                  </a:extLst>
                </a:gridCol>
                <a:gridCol w="96295">
                  <a:extLst>
                    <a:ext uri="{9D8B030D-6E8A-4147-A177-3AD203B41FA5}">
                      <a16:colId xmlns:a16="http://schemas.microsoft.com/office/drawing/2014/main" val="369601826"/>
                    </a:ext>
                  </a:extLst>
                </a:gridCol>
                <a:gridCol w="323504">
                  <a:extLst>
                    <a:ext uri="{9D8B030D-6E8A-4147-A177-3AD203B41FA5}">
                      <a16:colId xmlns:a16="http://schemas.microsoft.com/office/drawing/2014/main" val="1918385345"/>
                    </a:ext>
                  </a:extLst>
                </a:gridCol>
                <a:gridCol w="998206">
                  <a:extLst>
                    <a:ext uri="{9D8B030D-6E8A-4147-A177-3AD203B41FA5}">
                      <a16:colId xmlns:a16="http://schemas.microsoft.com/office/drawing/2014/main" val="4043804152"/>
                    </a:ext>
                  </a:extLst>
                </a:gridCol>
                <a:gridCol w="1195557">
                  <a:extLst>
                    <a:ext uri="{9D8B030D-6E8A-4147-A177-3AD203B41FA5}">
                      <a16:colId xmlns:a16="http://schemas.microsoft.com/office/drawing/2014/main" val="3055639371"/>
                    </a:ext>
                  </a:extLst>
                </a:gridCol>
                <a:gridCol w="1707970">
                  <a:extLst>
                    <a:ext uri="{9D8B030D-6E8A-4147-A177-3AD203B41FA5}">
                      <a16:colId xmlns:a16="http://schemas.microsoft.com/office/drawing/2014/main" val="4104379905"/>
                    </a:ext>
                  </a:extLst>
                </a:gridCol>
              </a:tblGrid>
              <a:tr h="546106">
                <a:tc rowSpan="2"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Campo de Formación Académica:</a:t>
                      </a:r>
                    </a:p>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Pensamiento Matemático</a:t>
                      </a:r>
                    </a:p>
                  </a:txBody>
                  <a:tcPr marL="67600" marR="676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1: </a:t>
                      </a:r>
                      <a:r>
                        <a:rPr lang="es-MX" sz="1400" dirty="0"/>
                        <a:t>Número, Álgebra y Variación</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96666903"/>
                  </a:ext>
                </a:extLst>
              </a:tr>
              <a:tr h="459625">
                <a:tc gridSpan="4" vMerge="1">
                  <a:txBody>
                    <a:bodyPr/>
                    <a:lstStyle/>
                    <a:p>
                      <a:pPr algn="ctr" fontAlgn="base">
                        <a:lnSpc>
                          <a:spcPct val="107000"/>
                        </a:lnSpc>
                        <a:spcAft>
                          <a:spcPts val="800"/>
                        </a:spcAft>
                      </a:pP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2: Número</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9234315"/>
                  </a:ext>
                </a:extLst>
              </a:tr>
              <a:tr h="473078">
                <a:tc gridSpan="4">
                  <a:txBody>
                    <a:bodyPr/>
                    <a:lstStyle/>
                    <a:p>
                      <a:pPr algn="ctr" fontAlgn="base">
                        <a:lnSpc>
                          <a:spcPct val="107000"/>
                        </a:lnSpc>
                        <a:spcAft>
                          <a:spcPts val="800"/>
                        </a:spcAft>
                      </a:pPr>
                      <a:r>
                        <a:rPr lang="es-MX" sz="1400" b="1" kern="100" dirty="0">
                          <a:solidFill>
                            <a:schemeClr val="bg1"/>
                          </a:solidFill>
                          <a:effectLst/>
                          <a:latin typeface="+mn-lt"/>
                        </a:rPr>
                        <a:t>Fecha: Miércoles 22 de marzo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“Alimentando al Dino”</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546106">
                <a:tc>
                  <a:txBody>
                    <a:bodyPr/>
                    <a:lstStyle/>
                    <a:p>
                      <a:pPr algn="ctr" fontAlgn="base">
                        <a:lnSpc>
                          <a:spcPct val="107000"/>
                        </a:lnSpc>
                        <a:spcAft>
                          <a:spcPts val="800"/>
                        </a:spcAft>
                      </a:pPr>
                      <a:r>
                        <a:rPr lang="es-MX" sz="1400" b="1" kern="100" dirty="0">
                          <a:effectLst/>
                        </a:rPr>
                        <a:t>Momentos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Actividades, Organización y Consignas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3">
                  <a:txBody>
                    <a:bodyPr/>
                    <a:lstStyle/>
                    <a:p>
                      <a:pPr algn="ctr" fontAlgn="base">
                        <a:lnSpc>
                          <a:spcPct val="107000"/>
                        </a:lnSpc>
                        <a:spcAft>
                          <a:spcPts val="800"/>
                        </a:spcAft>
                      </a:pPr>
                      <a:r>
                        <a:rPr lang="es-MX" sz="1400" b="1" kern="100" dirty="0">
                          <a:effectLst/>
                        </a:rPr>
                        <a:t>Recursos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400" b="1" kern="100" dirty="0">
                          <a:effectLst/>
                        </a:rPr>
                        <a:t>Lugar y tiempo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Organización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978231">
                <a:tc>
                  <a:txBody>
                    <a:bodyPr/>
                    <a:lstStyle/>
                    <a:p>
                      <a:pPr marL="66675" marR="66675" algn="ctr" fontAlgn="base">
                        <a:lnSpc>
                          <a:spcPct val="107000"/>
                        </a:lnSpc>
                        <a:spcAft>
                          <a:spcPts val="800"/>
                        </a:spcAft>
                      </a:pPr>
                      <a:r>
                        <a:rPr lang="es-MX" sz="1400" kern="100">
                          <a:effectLst/>
                        </a:rPr>
                        <a:t>INICIO </a:t>
                      </a:r>
                      <a:endParaRPr lang="es-MX"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Juega al </a:t>
                      </a:r>
                      <a:r>
                        <a:rPr lang="es-MX" sz="1400" kern="100" dirty="0" err="1">
                          <a:effectLst/>
                          <a:latin typeface="Calibri" panose="020F0502020204030204" pitchFamily="34" charset="0"/>
                          <a:ea typeface="Calibri" panose="020F0502020204030204" pitchFamily="34" charset="0"/>
                          <a:cs typeface="Times New Roman" panose="02020603050405020304" pitchFamily="18" charset="0"/>
                        </a:rPr>
                        <a:t>memorama</a:t>
                      </a: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7600" marR="67600" marT="0" marB="0" anchor="ctr"/>
                </a:tc>
                <a:tc gridSpan="3">
                  <a:txBody>
                    <a:bodyPr/>
                    <a:lstStyle/>
                    <a:p>
                      <a:pPr algn="ctr" fontAlgn="base">
                        <a:lnSpc>
                          <a:spcPct val="107000"/>
                        </a:lnSpc>
                        <a:spcAft>
                          <a:spcPts val="800"/>
                        </a:spcAft>
                      </a:pPr>
                      <a:r>
                        <a:rPr lang="es-MX" sz="1400" kern="100" dirty="0" err="1">
                          <a:effectLst/>
                        </a:rPr>
                        <a:t>Memorama</a:t>
                      </a:r>
                      <a:r>
                        <a:rPr lang="es-MX" sz="1400" kern="100" dirty="0">
                          <a:effectLst/>
                        </a:rPr>
                        <a:t> (anexo…)</a:t>
                      </a:r>
                    </a:p>
                  </a:txBody>
                  <a:tcPr marL="67600" marR="67600" marT="0" marB="0" anchor="ct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10 minutos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Equipo de mesa</a:t>
                      </a: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Relaciona el número de elementos de una colección con la sucesión numérica escrita, del 1 al 30.</a:t>
                      </a:r>
                    </a:p>
                  </a:txBody>
                  <a:tcPr marL="67600" marR="676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610435">
                <a:tc>
                  <a:txBody>
                    <a:bodyPr/>
                    <a:lstStyle/>
                    <a:p>
                      <a:pPr marL="66675" marR="66675" algn="ctr" fontAlgn="base">
                        <a:lnSpc>
                          <a:spcPct val="107000"/>
                        </a:lnSpc>
                        <a:spcAft>
                          <a:spcPts val="800"/>
                        </a:spcAft>
                      </a:pPr>
                      <a:r>
                        <a:rPr lang="es-MX" sz="1400" kern="100">
                          <a:effectLst/>
                        </a:rPr>
                        <a:t>DESARROLLO </a:t>
                      </a:r>
                      <a:endParaRPr lang="es-MX"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Coloca en la boca del dinosaurio la cantidad de plantas que indique el dado.</a:t>
                      </a:r>
                    </a:p>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Recibe la figura de un dinosaurio.</a:t>
                      </a:r>
                      <a:endParaRPr lang="es-MX" sz="1400" kern="100" dirty="0">
                        <a:effectLst/>
                      </a:endParaRPr>
                    </a:p>
                  </a:txBody>
                  <a:tcPr marL="67600" marR="67600" marT="0" marB="0" anchor="ctr"/>
                </a:tc>
                <a:tc gridSpan="3">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Caja de dinosaurio</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Dado</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Figuras de plantas  </a:t>
                      </a:r>
                    </a:p>
                  </a:txBody>
                  <a:tcPr marL="67600" marR="67600" marT="0" marB="0" anchor="ct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Grupal</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1722554">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Coloca la cantidad de horquillas que indique el dado y escribe el número</a:t>
                      </a:r>
                    </a:p>
                  </a:txBody>
                  <a:tcPr marL="67600" marR="67600" marT="0" marB="0" anchor="ctr">
                    <a:lnB w="12700" cap="flat" cmpd="sng" algn="ctr">
                      <a:solidFill>
                        <a:schemeClr val="bg1"/>
                      </a:solidFill>
                      <a:prstDash val="solid"/>
                      <a:round/>
                      <a:headEnd type="none" w="med" len="med"/>
                      <a:tailEnd type="none" w="med" len="med"/>
                    </a:lnB>
                  </a:tcPr>
                </a:tc>
                <a:tc gridSpan="3">
                  <a:txBody>
                    <a:bodyPr/>
                    <a:lstStyle/>
                    <a:p>
                      <a:pPr algn="ctr" fontAlgn="base">
                        <a:lnSpc>
                          <a:spcPct val="107000"/>
                        </a:lnSpc>
                        <a:spcAft>
                          <a:spcPts val="800"/>
                        </a:spcAft>
                      </a:pPr>
                      <a:r>
                        <a:rPr lang="es-MX" sz="1400" kern="100" dirty="0">
                          <a:effectLst/>
                        </a:rPr>
                        <a:t> Lápiz </a:t>
                      </a:r>
                    </a:p>
                    <a:p>
                      <a:pPr algn="ctr" fontAlgn="base">
                        <a:lnSpc>
                          <a:spcPct val="107000"/>
                        </a:lnSpc>
                        <a:spcAft>
                          <a:spcPts val="800"/>
                        </a:spcAft>
                      </a:pPr>
                      <a:r>
                        <a:rPr lang="es-MX" sz="1400" kern="100" dirty="0">
                          <a:effectLst/>
                        </a:rPr>
                        <a:t>Figura de dinosaurio (anexo…)</a:t>
                      </a:r>
                    </a:p>
                    <a:p>
                      <a:pPr algn="ctr" fontAlgn="base">
                        <a:lnSpc>
                          <a:spcPct val="107000"/>
                        </a:lnSpc>
                        <a:spcAft>
                          <a:spcPts val="800"/>
                        </a:spcAft>
                      </a:pPr>
                      <a:r>
                        <a:rPr lang="es-MX" sz="1400" kern="100" dirty="0">
                          <a:effectLst/>
                        </a:rPr>
                        <a:t>Dado</a:t>
                      </a:r>
                    </a:p>
                    <a:p>
                      <a:pPr algn="ctr" fontAlgn="base">
                        <a:lnSpc>
                          <a:spcPct val="107000"/>
                        </a:lnSpc>
                        <a:spcAft>
                          <a:spcPts val="800"/>
                        </a:spcAft>
                      </a:pPr>
                      <a:r>
                        <a:rPr lang="es-MX" sz="1400" kern="100" dirty="0">
                          <a:effectLst/>
                        </a:rPr>
                        <a:t>Horquillas</a:t>
                      </a:r>
                    </a:p>
                  </a:txBody>
                  <a:tcPr marL="67600" marR="676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Individual</a:t>
                      </a:r>
                    </a:p>
                  </a:txBody>
                  <a:tcPr marL="67600" marR="676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364977">
                <a:tc gridSpan="3">
                  <a:txBody>
                    <a:bodyPr/>
                    <a:lstStyle/>
                    <a:p>
                      <a:pPr marL="66675" marR="66675" algn="l" fontAlgn="base">
                        <a:lnSpc>
                          <a:spcPct val="107000"/>
                        </a:lnSpc>
                        <a:spcAft>
                          <a:spcPts val="800"/>
                        </a:spcAft>
                      </a:pPr>
                      <a:r>
                        <a:rPr lang="es-MX" sz="14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Ajujstes</a:t>
                      </a: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Razonables: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gridSpan="5">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680413420"/>
                  </a:ext>
                </a:extLst>
              </a:tr>
            </a:tbl>
          </a:graphicData>
        </a:graphic>
      </p:graphicFrame>
    </p:spTree>
    <p:extLst>
      <p:ext uri="{BB962C8B-B14F-4D97-AF65-F5344CB8AC3E}">
        <p14:creationId xmlns:p14="http://schemas.microsoft.com/office/powerpoint/2010/main" val="109537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F42179-F3A7-2C40-9E09-DC7E91FC5086}"/>
              </a:ext>
            </a:extLst>
          </p:cNvPr>
          <p:cNvSpPr txBox="1"/>
          <p:nvPr/>
        </p:nvSpPr>
        <p:spPr>
          <a:xfrm>
            <a:off x="3408780" y="358409"/>
            <a:ext cx="2326439"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sz="2800" dirty="0">
                <a:solidFill>
                  <a:schemeClr val="bg1"/>
                </a:solidFill>
                <a:latin typeface="Aharoni" panose="020F0502020204030204" pitchFamily="34" charset="0"/>
              </a:rPr>
              <a:t>ANEXO</a:t>
            </a:r>
          </a:p>
        </p:txBody>
      </p:sp>
      <p:pic>
        <p:nvPicPr>
          <p:cNvPr id="4" name="Imagen 4">
            <a:extLst>
              <a:ext uri="{FF2B5EF4-FFF2-40B4-BE49-F238E27FC236}">
                <a16:creationId xmlns:a16="http://schemas.microsoft.com/office/drawing/2014/main" id="{9B8CC683-9CDF-D94A-B0BD-5E1F10B09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26" y="1939844"/>
            <a:ext cx="4800600" cy="2717800"/>
          </a:xfrm>
          <a:prstGeom prst="rect">
            <a:avLst/>
          </a:prstGeom>
        </p:spPr>
      </p:pic>
      <p:pic>
        <p:nvPicPr>
          <p:cNvPr id="5" name="Imagen 5">
            <a:extLst>
              <a:ext uri="{FF2B5EF4-FFF2-40B4-BE49-F238E27FC236}">
                <a16:creationId xmlns:a16="http://schemas.microsoft.com/office/drawing/2014/main" id="{D438975C-FF00-774C-8814-E6DA08E6D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973" y="1538220"/>
            <a:ext cx="3131643" cy="4064000"/>
          </a:xfrm>
          <a:prstGeom prst="rect">
            <a:avLst/>
          </a:prstGeom>
        </p:spPr>
      </p:pic>
    </p:spTree>
    <p:extLst>
      <p:ext uri="{BB962C8B-B14F-4D97-AF65-F5344CB8AC3E}">
        <p14:creationId xmlns:p14="http://schemas.microsoft.com/office/powerpoint/2010/main" val="3298835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2859932817"/>
              </p:ext>
            </p:extLst>
          </p:nvPr>
        </p:nvGraphicFramePr>
        <p:xfrm>
          <a:off x="414550" y="146713"/>
          <a:ext cx="8314900" cy="6564573"/>
        </p:xfrm>
        <a:graphic>
          <a:graphicData uri="http://schemas.openxmlformats.org/drawingml/2006/table">
            <a:tbl>
              <a:tblPr firstRow="1" firstCol="1" bandRow="1">
                <a:tableStyleId>{00A15C55-8517-42AA-B614-E9B94910E393}</a:tableStyleId>
              </a:tblPr>
              <a:tblGrid>
                <a:gridCol w="1264125">
                  <a:extLst>
                    <a:ext uri="{9D8B030D-6E8A-4147-A177-3AD203B41FA5}">
                      <a16:colId xmlns:a16="http://schemas.microsoft.com/office/drawing/2014/main" val="1477714744"/>
                    </a:ext>
                  </a:extLst>
                </a:gridCol>
                <a:gridCol w="2170721">
                  <a:extLst>
                    <a:ext uri="{9D8B030D-6E8A-4147-A177-3AD203B41FA5}">
                      <a16:colId xmlns:a16="http://schemas.microsoft.com/office/drawing/2014/main" val="1435143060"/>
                    </a:ext>
                  </a:extLst>
                </a:gridCol>
                <a:gridCol w="722604">
                  <a:extLst>
                    <a:ext uri="{9D8B030D-6E8A-4147-A177-3AD203B41FA5}">
                      <a16:colId xmlns:a16="http://schemas.microsoft.com/office/drawing/2014/main" val="2928222192"/>
                    </a:ext>
                  </a:extLst>
                </a:gridCol>
                <a:gridCol w="316760">
                  <a:extLst>
                    <a:ext uri="{9D8B030D-6E8A-4147-A177-3AD203B41FA5}">
                      <a16:colId xmlns:a16="http://schemas.microsoft.com/office/drawing/2014/main" val="1427632637"/>
                    </a:ext>
                  </a:extLst>
                </a:gridCol>
                <a:gridCol w="977389">
                  <a:extLst>
                    <a:ext uri="{9D8B030D-6E8A-4147-A177-3AD203B41FA5}">
                      <a16:colId xmlns:a16="http://schemas.microsoft.com/office/drawing/2014/main" val="4043804152"/>
                    </a:ext>
                  </a:extLst>
                </a:gridCol>
                <a:gridCol w="1170626">
                  <a:extLst>
                    <a:ext uri="{9D8B030D-6E8A-4147-A177-3AD203B41FA5}">
                      <a16:colId xmlns:a16="http://schemas.microsoft.com/office/drawing/2014/main" val="3055639371"/>
                    </a:ext>
                  </a:extLst>
                </a:gridCol>
                <a:gridCol w="1692675">
                  <a:extLst>
                    <a:ext uri="{9D8B030D-6E8A-4147-A177-3AD203B41FA5}">
                      <a16:colId xmlns:a16="http://schemas.microsoft.com/office/drawing/2014/main" val="4104379905"/>
                    </a:ext>
                  </a:extLst>
                </a:gridCol>
              </a:tblGrid>
              <a:tr h="448669">
                <a:tc rowSpan="2" gridSpan="3">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Campo de Formación Académica: </a:t>
                      </a:r>
                    </a:p>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Exploración y Comprensión del Mundo Natural y Social</a:t>
                      </a:r>
                      <a:endParaRPr lang="es-MX" sz="1400" b="0" dirty="0"/>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rowSpan="2" hMerge="1">
                  <a:txBody>
                    <a:bodyPr/>
                    <a:lstStyle/>
                    <a:p>
                      <a:endParaRPr lang="es-MX"/>
                    </a:p>
                  </a:txBody>
                  <a:tcPr/>
                </a:tc>
                <a:tc rowSpan="2" hMerge="1">
                  <a:txBody>
                    <a:bodyPr/>
                    <a:lstStyle/>
                    <a:p>
                      <a:endParaRPr lang="es-MX"/>
                    </a:p>
                  </a:txBody>
                  <a:tcPr/>
                </a:tc>
                <a:tc gridSpan="4">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1: Mundo Natural</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83653865"/>
                  </a:ext>
                </a:extLst>
              </a:tr>
              <a:tr h="353682">
                <a:tc gridSpan="3" v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vMerge="1">
                  <a:txBody>
                    <a:bodyPr/>
                    <a:lstStyle/>
                    <a:p>
                      <a:endParaRPr lang="es-MX"/>
                    </a:p>
                  </a:txBody>
                  <a:tcPr/>
                </a:tc>
                <a:tc hMerge="1" vMerge="1">
                  <a:txBody>
                    <a:bodyPr/>
                    <a:lstStyle/>
                    <a:p>
                      <a:endParaRPr lang="es-MX"/>
                    </a:p>
                  </a:txBody>
                  <a:tcPr/>
                </a:tc>
                <a:tc gridSpan="4">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2: Exploración de la Naturaleza</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51058204"/>
                  </a:ext>
                </a:extLst>
              </a:tr>
              <a:tr h="353682">
                <a:tc gridSpan="3">
                  <a:txBody>
                    <a:bodyPr/>
                    <a:lstStyle/>
                    <a:p>
                      <a:pPr algn="ctr" fontAlgn="base">
                        <a:lnSpc>
                          <a:spcPct val="107000"/>
                        </a:lnSpc>
                        <a:spcAft>
                          <a:spcPts val="800"/>
                        </a:spcAft>
                      </a:pPr>
                      <a:r>
                        <a:rPr lang="es-MX" sz="1400" b="1" kern="100" dirty="0">
                          <a:solidFill>
                            <a:schemeClr val="bg1"/>
                          </a:solidFill>
                          <a:effectLst/>
                          <a:latin typeface="+mn-lt"/>
                        </a:rPr>
                        <a:t>Fecha: Jueves 23 de marzo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b="1" kern="100" dirty="0">
                          <a:solidFill>
                            <a:schemeClr val="bg1"/>
                          </a:solidFill>
                          <a:effectLst/>
                          <a:latin typeface="+mn-lt"/>
                          <a:ea typeface="Calibri" panose="020F0502020204030204" pitchFamily="34" charset="0"/>
                          <a:cs typeface="Times New Roman" panose="02020603050405020304" pitchFamily="18" charset="0"/>
                        </a:rPr>
                        <a:t>“Erupción”</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420606">
                <a:tc>
                  <a:txBody>
                    <a:bodyPr/>
                    <a:lstStyle/>
                    <a:p>
                      <a:pPr algn="ctr" fontAlgn="base">
                        <a:lnSpc>
                          <a:spcPct val="107000"/>
                        </a:lnSpc>
                        <a:spcAft>
                          <a:spcPts val="800"/>
                        </a:spcAft>
                      </a:pPr>
                      <a:r>
                        <a:rPr lang="es-MX" sz="1400" kern="100" dirty="0">
                          <a:effectLst/>
                        </a:rPr>
                        <a:t>Momentos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Actividades, Organización y Consignas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400" b="1" kern="100" dirty="0">
                          <a:effectLst/>
                        </a:rPr>
                        <a:t>Recursos</a:t>
                      </a:r>
                      <a:r>
                        <a:rPr lang="es-MX" sz="1400" kern="100" dirty="0">
                          <a:effectLst/>
                        </a:rPr>
                        <a:t>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400" b="1" kern="100" dirty="0">
                          <a:effectLst/>
                        </a:rPr>
                        <a:t>Lugar y tiempo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Organización</a:t>
                      </a:r>
                      <a:r>
                        <a:rPr lang="es-MX" sz="1400" kern="100" dirty="0">
                          <a:effectLst/>
                        </a:rPr>
                        <a:t>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959026">
                <a:tc>
                  <a:txBody>
                    <a:bodyPr/>
                    <a:lstStyle/>
                    <a:p>
                      <a:pPr marL="66675" marR="66675" algn="ctr" fontAlgn="base">
                        <a:lnSpc>
                          <a:spcPct val="107000"/>
                        </a:lnSpc>
                        <a:spcAft>
                          <a:spcPts val="800"/>
                        </a:spcAft>
                      </a:pPr>
                      <a:r>
                        <a:rPr lang="es-MX" sz="1400" kern="100" dirty="0">
                          <a:effectLst/>
                        </a:rPr>
                        <a:t>INICIO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Escucha las indicaciones de la maestra y lo que es un volcán.</a:t>
                      </a:r>
                    </a:p>
                  </a:txBody>
                  <a:tcPr marL="67600" marR="67600" marT="0" marB="0" anchor="ctr"/>
                </a:tc>
                <a:tc gridSpan="2">
                  <a:txBody>
                    <a:bodyPr/>
                    <a:lstStyle/>
                    <a:p>
                      <a:pPr algn="ctr" fontAlgn="base">
                        <a:lnSpc>
                          <a:spcPct val="107000"/>
                        </a:lnSpc>
                        <a:spcAft>
                          <a:spcPts val="800"/>
                        </a:spcAft>
                      </a:pPr>
                      <a:r>
                        <a:rPr lang="es-MX" sz="1400" kern="100" dirty="0">
                          <a:effectLst/>
                        </a:rPr>
                        <a:t>No se necesita</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  </a:t>
                      </a:r>
                    </a:p>
                    <a:p>
                      <a:pPr algn="ctr" fontAlgn="base">
                        <a:lnSpc>
                          <a:spcPct val="107000"/>
                        </a:lnSpc>
                        <a:spcAft>
                          <a:spcPts val="800"/>
                        </a:spcAft>
                      </a:pPr>
                      <a:r>
                        <a:rPr lang="es-MX" sz="1400" kern="100" dirty="0">
                          <a:effectLst/>
                        </a:rPr>
                        <a:t>5 minutos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Comunica sus hallazgos al observar seres vivos, fenómenos y elementos naturales, utilizando registros propios y recursos impresos.</a:t>
                      </a:r>
                    </a:p>
                  </a:txBody>
                  <a:tcPr marL="67600" marR="676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2261989">
                <a:tc>
                  <a:txBody>
                    <a:bodyPr/>
                    <a:lstStyle/>
                    <a:p>
                      <a:pPr marL="66675" marR="66675" algn="ctr" fontAlgn="base">
                        <a:lnSpc>
                          <a:spcPct val="107000"/>
                        </a:lnSpc>
                        <a:spcAft>
                          <a:spcPts val="800"/>
                        </a:spcAft>
                      </a:pPr>
                      <a:r>
                        <a:rPr lang="es-MX" sz="1400" kern="100" dirty="0">
                          <a:effectLst/>
                        </a:rPr>
                        <a:t>DESARROLLO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Pinta el volcán.</a:t>
                      </a:r>
                    </a:p>
                    <a:p>
                      <a:pPr marL="342900" lvl="0" indent="-342900" algn="ctr" fontAlgn="base">
                        <a:lnSpc>
                          <a:spcPct val="107000"/>
                        </a:lnSpc>
                        <a:spcAft>
                          <a:spcPts val="800"/>
                        </a:spcAft>
                        <a:buFont typeface="Wingdings 3" panose="05040102010807070707" pitchFamily="18" charset="2"/>
                        <a:buChar char="g"/>
                      </a:pPr>
                      <a:r>
                        <a:rPr lang="es-MX" sz="1400" kern="100" dirty="0">
                          <a:effectLst/>
                        </a:rPr>
                        <a:t>Agrega los ingredientes.</a:t>
                      </a:r>
                    </a:p>
                    <a:p>
                      <a:pPr marL="342900" lvl="0" indent="-342900" algn="ctr" fontAlgn="base">
                        <a:lnSpc>
                          <a:spcPct val="107000"/>
                        </a:lnSpc>
                        <a:spcAft>
                          <a:spcPts val="800"/>
                        </a:spcAft>
                        <a:buFont typeface="Wingdings 3" panose="05040102010807070707" pitchFamily="18" charset="2"/>
                        <a:buChar char="g"/>
                      </a:pPr>
                      <a:r>
                        <a:rPr lang="es-MX" sz="1400" kern="100" dirty="0">
                          <a:effectLst/>
                        </a:rPr>
                        <a:t>Observa lo que sucede.</a:t>
                      </a:r>
                    </a:p>
                  </a:txBody>
                  <a:tcPr marL="67600" marR="67600" marT="0" marB="0" anchor="ctr"/>
                </a:tc>
                <a:tc gridSpan="2">
                  <a:txBody>
                    <a:bodyPr/>
                    <a:lstStyle/>
                    <a:p>
                      <a:pPr algn="ctr" fontAlgn="base">
                        <a:lnSpc>
                          <a:spcPct val="107000"/>
                        </a:lnSpc>
                        <a:spcAft>
                          <a:spcPts val="800"/>
                        </a:spcAft>
                      </a:pPr>
                      <a:r>
                        <a:rPr lang="es-MX" sz="1400" kern="100" dirty="0">
                          <a:effectLst/>
                        </a:rPr>
                        <a:t>Molde de un volcán.</a:t>
                      </a:r>
                    </a:p>
                    <a:p>
                      <a:pPr algn="ctr" fontAlgn="base">
                        <a:lnSpc>
                          <a:spcPct val="107000"/>
                        </a:lnSpc>
                        <a:spcAft>
                          <a:spcPts val="800"/>
                        </a:spcAft>
                      </a:pPr>
                      <a:r>
                        <a:rPr lang="es-MX" sz="1400" kern="100" dirty="0">
                          <a:effectLst/>
                        </a:rPr>
                        <a:t>Colorante </a:t>
                      </a:r>
                    </a:p>
                    <a:p>
                      <a:pPr algn="ctr" fontAlgn="base">
                        <a:lnSpc>
                          <a:spcPct val="107000"/>
                        </a:lnSpc>
                        <a:spcAft>
                          <a:spcPts val="800"/>
                        </a:spcAft>
                      </a:pPr>
                      <a:r>
                        <a:rPr lang="es-MX" sz="1400" kern="100" dirty="0">
                          <a:effectLst/>
                        </a:rPr>
                        <a:t>Vinagre</a:t>
                      </a:r>
                    </a:p>
                    <a:p>
                      <a:pPr algn="ctr" fontAlgn="base">
                        <a:lnSpc>
                          <a:spcPct val="107000"/>
                        </a:lnSpc>
                        <a:spcAft>
                          <a:spcPts val="800"/>
                        </a:spcAft>
                      </a:pPr>
                      <a:r>
                        <a:rPr lang="es-MX" sz="1400" kern="100" dirty="0">
                          <a:effectLst/>
                        </a:rPr>
                        <a:t>Bicarbonato</a:t>
                      </a:r>
                    </a:p>
                    <a:p>
                      <a:pPr algn="ctr" fontAlgn="base">
                        <a:lnSpc>
                          <a:spcPct val="107000"/>
                        </a:lnSpc>
                        <a:spcAft>
                          <a:spcPts val="800"/>
                        </a:spcAft>
                      </a:pPr>
                      <a:r>
                        <a:rPr lang="es-MX" sz="1400" kern="100" dirty="0">
                          <a:effectLst/>
                        </a:rPr>
                        <a:t>Jabón liquido</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Patio</a:t>
                      </a:r>
                    </a:p>
                    <a:p>
                      <a:pPr algn="ctr" fontAlgn="base">
                        <a:lnSpc>
                          <a:spcPct val="107000"/>
                        </a:lnSpc>
                        <a:spcAft>
                          <a:spcPts val="800"/>
                        </a:spcAft>
                      </a:pPr>
                      <a:r>
                        <a:rPr lang="es-MX" sz="1400" kern="100" dirty="0">
                          <a:effectLst/>
                        </a:rPr>
                        <a:t>20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Equipo de 5-6</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246642">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Comenta que fue lo que sucedió.</a:t>
                      </a:r>
                    </a:p>
                  </a:txBody>
                  <a:tcPr marL="67600" marR="676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400" kern="100" dirty="0">
                          <a:effectLst/>
                        </a:rPr>
                        <a:t> </a:t>
                      </a:r>
                    </a:p>
                    <a:p>
                      <a:pPr algn="ctr" fontAlgn="base">
                        <a:lnSpc>
                          <a:spcPct val="107000"/>
                        </a:lnSpc>
                        <a:spcAft>
                          <a:spcPts val="800"/>
                        </a:spcAft>
                      </a:pPr>
                      <a:r>
                        <a:rPr lang="es-MX" sz="1400" kern="100" dirty="0">
                          <a:effectLst/>
                        </a:rPr>
                        <a:t>No se necesita</a:t>
                      </a:r>
                    </a:p>
                    <a:p>
                      <a:pPr algn="ctr" fontAlgn="base">
                        <a:lnSpc>
                          <a:spcPct val="107000"/>
                        </a:lnSpc>
                        <a:spcAft>
                          <a:spcPts val="800"/>
                        </a:spcAft>
                      </a:pPr>
                      <a:r>
                        <a:rPr lang="es-MX" sz="1400" kern="100" dirty="0">
                          <a:effectLst/>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400" kern="100" dirty="0">
                          <a:effectLst/>
                        </a:rPr>
                        <a:t>Patio</a:t>
                      </a:r>
                    </a:p>
                    <a:p>
                      <a:pPr algn="ctr" fontAlgn="base">
                        <a:lnSpc>
                          <a:spcPct val="107000"/>
                        </a:lnSpc>
                        <a:spcAft>
                          <a:spcPts val="800"/>
                        </a:spcAft>
                      </a:pPr>
                      <a:r>
                        <a:rPr lang="es-MX" sz="1400" kern="100" dirty="0">
                          <a:effectLst/>
                        </a:rPr>
                        <a:t>10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634822">
                <a:tc gridSpan="3">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Ajustes Razonables: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2836373371"/>
                  </a:ext>
                </a:extLst>
              </a:tr>
            </a:tbl>
          </a:graphicData>
        </a:graphic>
      </p:graphicFrame>
    </p:spTree>
    <p:extLst>
      <p:ext uri="{BB962C8B-B14F-4D97-AF65-F5344CB8AC3E}">
        <p14:creationId xmlns:p14="http://schemas.microsoft.com/office/powerpoint/2010/main" val="208095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699905446"/>
              </p:ext>
            </p:extLst>
          </p:nvPr>
        </p:nvGraphicFramePr>
        <p:xfrm>
          <a:off x="471274" y="287793"/>
          <a:ext cx="8201452" cy="6282414"/>
        </p:xfrm>
        <a:graphic>
          <a:graphicData uri="http://schemas.openxmlformats.org/drawingml/2006/table">
            <a:tbl>
              <a:tblPr firstRow="1" firstCol="1" bandRow="1">
                <a:tableStyleId>{93296810-A885-4BE3-A3E7-6D5BEEA58F35}</a:tableStyleId>
              </a:tblPr>
              <a:tblGrid>
                <a:gridCol w="1343878">
                  <a:extLst>
                    <a:ext uri="{9D8B030D-6E8A-4147-A177-3AD203B41FA5}">
                      <a16:colId xmlns:a16="http://schemas.microsoft.com/office/drawing/2014/main" val="1477714744"/>
                    </a:ext>
                  </a:extLst>
                </a:gridCol>
                <a:gridCol w="2044103">
                  <a:extLst>
                    <a:ext uri="{9D8B030D-6E8A-4147-A177-3AD203B41FA5}">
                      <a16:colId xmlns:a16="http://schemas.microsoft.com/office/drawing/2014/main" val="1435143060"/>
                    </a:ext>
                  </a:extLst>
                </a:gridCol>
                <a:gridCol w="712745">
                  <a:extLst>
                    <a:ext uri="{9D8B030D-6E8A-4147-A177-3AD203B41FA5}">
                      <a16:colId xmlns:a16="http://schemas.microsoft.com/office/drawing/2014/main" val="2928222192"/>
                    </a:ext>
                  </a:extLst>
                </a:gridCol>
                <a:gridCol w="312436">
                  <a:extLst>
                    <a:ext uri="{9D8B030D-6E8A-4147-A177-3AD203B41FA5}">
                      <a16:colId xmlns:a16="http://schemas.microsoft.com/office/drawing/2014/main" val="814550140"/>
                    </a:ext>
                  </a:extLst>
                </a:gridCol>
                <a:gridCol w="964055">
                  <a:extLst>
                    <a:ext uri="{9D8B030D-6E8A-4147-A177-3AD203B41FA5}">
                      <a16:colId xmlns:a16="http://schemas.microsoft.com/office/drawing/2014/main" val="4043804152"/>
                    </a:ext>
                  </a:extLst>
                </a:gridCol>
                <a:gridCol w="1154654">
                  <a:extLst>
                    <a:ext uri="{9D8B030D-6E8A-4147-A177-3AD203B41FA5}">
                      <a16:colId xmlns:a16="http://schemas.microsoft.com/office/drawing/2014/main" val="3055639371"/>
                    </a:ext>
                  </a:extLst>
                </a:gridCol>
                <a:gridCol w="1669581">
                  <a:extLst>
                    <a:ext uri="{9D8B030D-6E8A-4147-A177-3AD203B41FA5}">
                      <a16:colId xmlns:a16="http://schemas.microsoft.com/office/drawing/2014/main" val="4104379905"/>
                    </a:ext>
                  </a:extLst>
                </a:gridCol>
              </a:tblGrid>
              <a:tr h="527649">
                <a:tc rowSpan="2" gridSpan="3">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Campo de Formación Académica:</a:t>
                      </a:r>
                    </a:p>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Lenguaje y Comunicación</a:t>
                      </a:r>
                    </a:p>
                  </a:txBody>
                  <a:tcPr marL="67600" marR="676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1: Oralidad</a:t>
                      </a:r>
                    </a:p>
                  </a:txBody>
                  <a:tcPr marL="67600" marR="676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62696534"/>
                  </a:ext>
                </a:extLst>
              </a:tr>
              <a:tr h="527649">
                <a:tc gridSpan="3" vMerge="1">
                  <a:txBody>
                    <a:bodyPr/>
                    <a:lstStyle/>
                    <a:p>
                      <a:pPr algn="ctr" fontAlgn="base">
                        <a:lnSpc>
                          <a:spcPct val="107000"/>
                        </a:lnSpc>
                        <a:spcAft>
                          <a:spcPts val="800"/>
                        </a:spcAft>
                      </a:pP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2: Conversación</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74147564"/>
                  </a:ext>
                </a:extLst>
              </a:tr>
              <a:tr h="527649">
                <a:tc gridSpan="3">
                  <a:txBody>
                    <a:bodyPr/>
                    <a:lstStyle/>
                    <a:p>
                      <a:pPr algn="ctr" fontAlgn="base">
                        <a:lnSpc>
                          <a:spcPct val="107000"/>
                        </a:lnSpc>
                        <a:spcAft>
                          <a:spcPts val="800"/>
                        </a:spcAft>
                      </a:pPr>
                      <a:r>
                        <a:rPr lang="es-MX" sz="1400" b="1" kern="100" dirty="0">
                          <a:solidFill>
                            <a:schemeClr val="bg1"/>
                          </a:solidFill>
                          <a:effectLst/>
                          <a:latin typeface="+mn-lt"/>
                        </a:rPr>
                        <a:t>Fecha:  Jueves 23 de marzo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“Conociendo el pasado”</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527649">
                <a:tc>
                  <a:txBody>
                    <a:bodyPr/>
                    <a:lstStyle/>
                    <a:p>
                      <a:pPr algn="ctr" fontAlgn="base">
                        <a:lnSpc>
                          <a:spcPct val="107000"/>
                        </a:lnSpc>
                        <a:spcAft>
                          <a:spcPts val="800"/>
                        </a:spcAft>
                      </a:pPr>
                      <a:r>
                        <a:rPr lang="es-MX" sz="1400" b="1" kern="100" dirty="0">
                          <a:effectLst/>
                        </a:rPr>
                        <a:t>Momentos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Actividades, Organización y Consignas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400" b="1" kern="100" dirty="0">
                          <a:effectLst/>
                        </a:rPr>
                        <a:t>Recursos</a:t>
                      </a:r>
                      <a:r>
                        <a:rPr lang="es-MX" sz="1400" kern="100" dirty="0">
                          <a:effectLst/>
                        </a:rPr>
                        <a:t>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400" b="1" kern="100" dirty="0">
                          <a:effectLst/>
                        </a:rPr>
                        <a:t>Lugar y tiempo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Organización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1180580">
                <a:tc>
                  <a:txBody>
                    <a:bodyPr/>
                    <a:lstStyle/>
                    <a:p>
                      <a:pPr marL="66675" marR="66675" algn="ctr" fontAlgn="base">
                        <a:lnSpc>
                          <a:spcPct val="107000"/>
                        </a:lnSpc>
                        <a:spcAft>
                          <a:spcPts val="800"/>
                        </a:spcAft>
                      </a:pPr>
                      <a:r>
                        <a:rPr lang="es-MX" sz="1400" kern="100" dirty="0">
                          <a:effectLst/>
                        </a:rPr>
                        <a:t>INICIO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Escucha las indicaciones de la maestra.</a:t>
                      </a:r>
                    </a:p>
                  </a:txBody>
                  <a:tcPr marL="67600" marR="67600" marT="0" marB="0" anchor="ctr"/>
                </a:tc>
                <a:tc gridSpan="2">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No se necesita</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  </a:t>
                      </a:r>
                    </a:p>
                    <a:p>
                      <a:pPr algn="ctr" fontAlgn="base">
                        <a:lnSpc>
                          <a:spcPct val="107000"/>
                        </a:lnSpc>
                        <a:spcAft>
                          <a:spcPts val="800"/>
                        </a:spcAft>
                      </a:pPr>
                      <a:r>
                        <a:rPr lang="es-MX" sz="1400" kern="100" dirty="0">
                          <a:effectLst/>
                        </a:rPr>
                        <a:t>5 minutos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Expresa con eficiencia sus ideas acerca de diversos temas y atiende lo que se dice en interacciones con otras personas.</a:t>
                      </a:r>
                    </a:p>
                  </a:txBody>
                  <a:tcPr marL="67600" marR="676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296537">
                <a:tc>
                  <a:txBody>
                    <a:bodyPr/>
                    <a:lstStyle/>
                    <a:p>
                      <a:pPr marL="66675" marR="66675" algn="ctr" fontAlgn="base">
                        <a:lnSpc>
                          <a:spcPct val="107000"/>
                        </a:lnSpc>
                        <a:spcAft>
                          <a:spcPts val="800"/>
                        </a:spcAft>
                      </a:pPr>
                      <a:r>
                        <a:rPr lang="es-MX" sz="1400" kern="100" dirty="0">
                          <a:effectLst/>
                        </a:rPr>
                        <a:t>DESARROLLO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Escucha y observa el cuento “La extinción de los Dinosaurios”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2">
                  <a:txBody>
                    <a:bodyPr/>
                    <a:lstStyle/>
                    <a:p>
                      <a:pPr algn="ctr" fontAlgn="base">
                        <a:lnSpc>
                          <a:spcPct val="107000"/>
                        </a:lnSpc>
                        <a:spcAft>
                          <a:spcPts val="800"/>
                        </a:spcAft>
                      </a:pPr>
                      <a:r>
                        <a:rPr lang="es-MX" sz="1400" kern="100" dirty="0">
                          <a:effectLst/>
                        </a:rPr>
                        <a:t>Cuento (anexo…)</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12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Grupal</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1132764">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Comenta junto con el grupo opiniones del cuento.</a:t>
                      </a:r>
                    </a:p>
                  </a:txBody>
                  <a:tcPr marL="67600" marR="676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400" kern="100" dirty="0">
                          <a:effectLst/>
                        </a:rPr>
                        <a:t> </a:t>
                      </a:r>
                    </a:p>
                    <a:p>
                      <a:pPr algn="ctr" fontAlgn="base">
                        <a:lnSpc>
                          <a:spcPct val="107000"/>
                        </a:lnSpc>
                        <a:spcAft>
                          <a:spcPts val="800"/>
                        </a:spcAft>
                      </a:pPr>
                      <a:r>
                        <a:rPr lang="es-MX" sz="1400" kern="100" dirty="0">
                          <a:effectLst/>
                        </a:rPr>
                        <a:t>No se necesita</a:t>
                      </a:r>
                    </a:p>
                    <a:p>
                      <a:pPr algn="ctr" fontAlgn="base">
                        <a:lnSpc>
                          <a:spcPct val="107000"/>
                        </a:lnSpc>
                        <a:spcAft>
                          <a:spcPts val="800"/>
                        </a:spcAft>
                      </a:pPr>
                      <a:r>
                        <a:rPr lang="es-MX" sz="1400" kern="100" dirty="0">
                          <a:effectLst/>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12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561937">
                <a:tc gridSpan="3">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Ajustes Razonables: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2435329382"/>
                  </a:ext>
                </a:extLst>
              </a:tr>
            </a:tbl>
          </a:graphicData>
        </a:graphic>
      </p:graphicFrame>
    </p:spTree>
    <p:extLst>
      <p:ext uri="{BB962C8B-B14F-4D97-AF65-F5344CB8AC3E}">
        <p14:creationId xmlns:p14="http://schemas.microsoft.com/office/powerpoint/2010/main" val="166041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F42179-F3A7-2C40-9E09-DC7E91FC5086}"/>
              </a:ext>
            </a:extLst>
          </p:cNvPr>
          <p:cNvSpPr txBox="1"/>
          <p:nvPr/>
        </p:nvSpPr>
        <p:spPr>
          <a:xfrm>
            <a:off x="3408780" y="130664"/>
            <a:ext cx="2326439" cy="5232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sz="2800" dirty="0">
                <a:solidFill>
                  <a:schemeClr val="bg1"/>
                </a:solidFill>
                <a:latin typeface="Aharoni" panose="020F0502020204030204" pitchFamily="34" charset="0"/>
              </a:rPr>
              <a:t>ANEXOS</a:t>
            </a:r>
          </a:p>
        </p:txBody>
      </p:sp>
      <p:sp>
        <p:nvSpPr>
          <p:cNvPr id="6" name="CuadroTexto 5">
            <a:extLst>
              <a:ext uri="{FF2B5EF4-FFF2-40B4-BE49-F238E27FC236}">
                <a16:creationId xmlns:a16="http://schemas.microsoft.com/office/drawing/2014/main" id="{BDC13A6A-FA7A-4B40-8986-28FFC2361078}"/>
              </a:ext>
            </a:extLst>
          </p:cNvPr>
          <p:cNvSpPr txBox="1"/>
          <p:nvPr/>
        </p:nvSpPr>
        <p:spPr>
          <a:xfrm>
            <a:off x="398366" y="578149"/>
            <a:ext cx="8347265" cy="6355586"/>
          </a:xfrm>
          <a:prstGeom prst="rect">
            <a:avLst/>
          </a:prstGeom>
          <a:noFill/>
        </p:spPr>
        <p:txBody>
          <a:bodyPr wrap="square" rtlCol="0">
            <a:spAutoFit/>
          </a:bodyPr>
          <a:lstStyle/>
          <a:p>
            <a:pPr algn="ctr"/>
            <a:r>
              <a:rPr lang="es-MX" sz="1100" b="1" i="0" dirty="0">
                <a:effectLst/>
                <a:latin typeface="+mj-lt"/>
              </a:rPr>
              <a:t>Hace 65 millones de años la Tierra era muy distinta a como hoy la conocemos.Los hombres aún no la habitaban y la mayoría de los animales eran muy diferentes a los de ahora.Había peces en el mar, aves en el cielo y criaturas en la Tierra, pero sobre todas las especies reinaba una:</a:t>
            </a:r>
            <a:r>
              <a:rPr lang="es-MX" sz="1100" b="1" dirty="0">
                <a:latin typeface="+mj-lt"/>
              </a:rPr>
              <a:t> </a:t>
            </a:r>
            <a:r>
              <a:rPr lang="es-MX" sz="1100" b="1" i="0" dirty="0">
                <a:effectLst/>
                <a:latin typeface="+mj-lt"/>
              </a:rPr>
              <a:t>los Dinosaurios.</a:t>
            </a:r>
            <a:endParaRPr lang="es-MX" sz="1100" b="1" dirty="0">
              <a:effectLst/>
              <a:latin typeface="+mj-lt"/>
            </a:endParaRPr>
          </a:p>
          <a:p>
            <a:pPr algn="ctr"/>
            <a:r>
              <a:rPr lang="es-MX" sz="1100" b="1" i="0" dirty="0">
                <a:effectLst/>
                <a:latin typeface="+mj-lt"/>
              </a:rPr>
              <a:t>Los había tan pequeños como un conejo, tan grandes como una casa y tan pesados como un avión.</a:t>
            </a:r>
            <a:r>
              <a:rPr lang="es-MX" sz="1100" b="1" dirty="0">
                <a:latin typeface="+mj-lt"/>
              </a:rPr>
              <a:t> </a:t>
            </a:r>
            <a:r>
              <a:rPr lang="es-MX" sz="1100" b="1" i="0" dirty="0">
                <a:effectLst/>
                <a:latin typeface="+mj-lt"/>
              </a:rPr>
              <a:t>Dominaban la Tierra, vivían por todas partes; campos, bosques, playas, y eran felices disfrutando de un lugar que les daba todo lo que necesitaban y en el que casi no había peligros para ellos. Los pequeños dinosaurios salían a jugar con sus amigos, los mayores iban a cazar para alimentarse, otros disfrutaban de las hiervas que la tierra les daba y durante 160 millones de años disfrutaron de una vida de lo más tranquila y relajada.</a:t>
            </a:r>
            <a:endParaRPr lang="es-MX" sz="1100" b="1" dirty="0">
              <a:effectLst/>
              <a:latin typeface="+mj-lt"/>
            </a:endParaRPr>
          </a:p>
          <a:p>
            <a:pPr algn="ctr"/>
            <a:r>
              <a:rPr lang="es-MX" sz="1100" b="1" i="0" dirty="0">
                <a:effectLst/>
                <a:latin typeface="+mj-lt"/>
              </a:rPr>
              <a:t>Antes de seguir la historia vamos a conocer a algunos dinosaurios para saber bien de quién hablamos.</a:t>
            </a:r>
            <a:endParaRPr lang="es-MX" sz="1100" b="1" dirty="0">
              <a:effectLst/>
              <a:latin typeface="+mj-lt"/>
            </a:endParaRPr>
          </a:p>
          <a:p>
            <a:pPr algn="ctr"/>
            <a:r>
              <a:rPr lang="es-MX" sz="1100" b="1" i="0" dirty="0">
                <a:effectLst/>
                <a:latin typeface="+mj-lt"/>
              </a:rPr>
              <a:t>El Tiranosaurio Rex</a:t>
            </a:r>
            <a:r>
              <a:rPr lang="es-MX" sz="1100" b="1" dirty="0">
                <a:latin typeface="+mj-lt"/>
              </a:rPr>
              <a:t>: </a:t>
            </a:r>
            <a:r>
              <a:rPr lang="es-MX" sz="1100" b="1" i="0" dirty="0">
                <a:effectLst/>
                <a:latin typeface="+mj-lt"/>
              </a:rPr>
              <a:t>Su nombre significa el Reptil Tirano. Medía hasta 14 metros y pesaba hasta 7 toneladas, lo mismo que 100 hombres juntos. Era el carnívoro más voraz y peligroso de cuantos han existido y cualquier animal que se cruzara en su camino corría el riesgo de ser devorado. Esto la ha valido para ser recordado como el dinosaurio más temido de todos.</a:t>
            </a:r>
            <a:endParaRPr lang="es-MX" sz="1100" b="1" dirty="0">
              <a:effectLst/>
              <a:latin typeface="+mj-lt"/>
            </a:endParaRPr>
          </a:p>
          <a:p>
            <a:pPr algn="ctr"/>
            <a:r>
              <a:rPr lang="es-MX" sz="1100" b="1" i="0" dirty="0" err="1">
                <a:effectLst/>
                <a:latin typeface="+mj-lt"/>
              </a:rPr>
              <a:t>Diplodocus</a:t>
            </a:r>
            <a:r>
              <a:rPr lang="es-MX" sz="1100" b="1" i="0" dirty="0">
                <a:effectLst/>
                <a:latin typeface="+mj-lt"/>
              </a:rPr>
              <a:t>:</a:t>
            </a:r>
            <a:r>
              <a:rPr lang="es-MX" sz="1100" b="1" dirty="0">
                <a:latin typeface="+mj-lt"/>
              </a:rPr>
              <a:t> </a:t>
            </a:r>
            <a:r>
              <a:rPr lang="es-MX" sz="1100" b="1" i="0" dirty="0">
                <a:effectLst/>
                <a:latin typeface="+mj-lt"/>
              </a:rPr>
              <a:t>Uno de los dinosaurios más grandes que ha existido jamás.</a:t>
            </a:r>
            <a:endParaRPr lang="es-MX" sz="1100" b="1" dirty="0">
              <a:effectLst/>
              <a:latin typeface="+mj-lt"/>
            </a:endParaRPr>
          </a:p>
          <a:p>
            <a:pPr algn="ctr"/>
            <a:r>
              <a:rPr lang="es-MX" sz="1100" b="1" i="0" dirty="0">
                <a:effectLst/>
                <a:latin typeface="+mj-lt"/>
              </a:rPr>
              <a:t>Media como un campo de baloncesto y pesaba como un camión. Y ese tremendo cuerpo lo alimentaba solo con frutos de los árboles y helechos. Así que imagínate la cantidad de fruta y verdura que comía cada día... Su cola, que medía varios metros, era fina en su extremo y la utilizaba como un látigo para defenderse de los ataques de otros dinosaurios.</a:t>
            </a:r>
            <a:endParaRPr lang="es-MX" sz="1100" b="1" dirty="0">
              <a:effectLst/>
              <a:latin typeface="+mj-lt"/>
            </a:endParaRPr>
          </a:p>
          <a:p>
            <a:pPr algn="ctr"/>
            <a:r>
              <a:rPr lang="es-MX" sz="1100" b="1" i="0" dirty="0" err="1">
                <a:effectLst/>
                <a:latin typeface="+mj-lt"/>
              </a:rPr>
              <a:t>Brachiosaurus</a:t>
            </a:r>
            <a:r>
              <a:rPr lang="es-MX" sz="1100" b="1" dirty="0">
                <a:latin typeface="+mj-lt"/>
              </a:rPr>
              <a:t>: </a:t>
            </a:r>
            <a:r>
              <a:rPr lang="es-MX" sz="1100" b="1" i="0" dirty="0">
                <a:effectLst/>
                <a:latin typeface="+mj-lt"/>
              </a:rPr>
              <a:t>Su nombre significa</a:t>
            </a:r>
            <a:r>
              <a:rPr lang="es-MX" sz="1100" b="1" dirty="0">
                <a:latin typeface="+mj-lt"/>
              </a:rPr>
              <a:t> </a:t>
            </a:r>
            <a:r>
              <a:rPr lang="es-MX" sz="1100" b="1" i="0" dirty="0">
                <a:effectLst/>
                <a:latin typeface="+mj-lt"/>
              </a:rPr>
              <a:t>"Reptil con brazos", y era mucho más grande aún que el </a:t>
            </a:r>
            <a:r>
              <a:rPr lang="es-MX" sz="1100" b="1" i="0" dirty="0" err="1">
                <a:effectLst/>
                <a:latin typeface="+mj-lt"/>
              </a:rPr>
              <a:t>Diplodocus</a:t>
            </a:r>
            <a:r>
              <a:rPr lang="es-MX" sz="1100" b="1" i="0" dirty="0">
                <a:effectLst/>
                <a:latin typeface="+mj-lt"/>
              </a:rPr>
              <a:t>. Tanto que no temía a los depredadores porque no podían con él, ni lo intentaban. Así que, con su gran cuello y sus largas patas delanteras, se dedicaba a comer tranquilamente de las copas de los árboles como ahora hacen las jirafas. Era un dinosaurio tranquilo, feliz y con un corazón tan grande que un hombre entraría dentro de él.</a:t>
            </a:r>
            <a:endParaRPr lang="es-MX" sz="1100" b="1" dirty="0">
              <a:effectLst/>
              <a:latin typeface="+mj-lt"/>
            </a:endParaRPr>
          </a:p>
          <a:p>
            <a:pPr algn="ctr"/>
            <a:r>
              <a:rPr lang="es-MX" sz="1100" b="1" i="0" dirty="0" err="1">
                <a:effectLst/>
                <a:latin typeface="+mj-lt"/>
              </a:rPr>
              <a:t>Triceratops</a:t>
            </a:r>
            <a:r>
              <a:rPr lang="es-MX" sz="1100" b="1" i="0" dirty="0">
                <a:effectLst/>
                <a:latin typeface="+mj-lt"/>
              </a:rPr>
              <a:t> : Su nombre significa "Horrible cabeza con tres cuernos" y fue uno de los dinosaurios con cuernos más grande que ha existido. Pero era herbívoro, se alimentaba de plantas que cortaba con su enorme pico muy parecido al de los loros. Aunque no por eso dejaba de ser peligroso para otros animales. Si se enfadaba y decidía embestir con los cuernos... iPeligro!</a:t>
            </a:r>
            <a:endParaRPr lang="es-MX" sz="1100" b="1" dirty="0">
              <a:effectLst/>
              <a:latin typeface="+mj-lt"/>
            </a:endParaRPr>
          </a:p>
          <a:p>
            <a:pPr algn="ctr"/>
            <a:r>
              <a:rPr lang="es-MX" sz="1100" b="1" i="0" dirty="0" err="1">
                <a:effectLst/>
                <a:latin typeface="+mj-lt"/>
              </a:rPr>
              <a:t>Pteranodon</a:t>
            </a:r>
            <a:r>
              <a:rPr lang="es-MX" sz="1100" b="1" i="0" dirty="0">
                <a:effectLst/>
                <a:latin typeface="+mj-lt"/>
              </a:rPr>
              <a:t>:</a:t>
            </a:r>
            <a:r>
              <a:rPr lang="es-MX" sz="1100" b="1" dirty="0">
                <a:latin typeface="+mj-lt"/>
              </a:rPr>
              <a:t> </a:t>
            </a:r>
            <a:r>
              <a:rPr lang="es-MX" sz="1100" b="1" i="0" dirty="0">
                <a:effectLst/>
                <a:latin typeface="+mj-lt"/>
              </a:rPr>
              <a:t>Es una de las mayores criaturas que ha surcado los cielos y en realidad no es un dinosaurio, es un reptil prehistórico volador. Aunque su cuerpo era del tamaño de un pavo, tenía una cabeza de casi dos metros y unas alas de casi ocho.</a:t>
            </a:r>
            <a:endParaRPr lang="es-MX" sz="1100" b="1" dirty="0">
              <a:effectLst/>
              <a:latin typeface="+mj-lt"/>
            </a:endParaRPr>
          </a:p>
          <a:p>
            <a:pPr algn="ctr"/>
            <a:r>
              <a:rPr lang="es-MX" sz="1100" b="1" i="0" dirty="0">
                <a:effectLst/>
                <a:latin typeface="+mj-lt"/>
              </a:rPr>
              <a:t>Cuando estaba en tierra apoyaba los tres dedos que tenía en ellas para poder sostenerse. Y para alimentarse iba al mar, se elevaba en el cielo y con su gran vista se lanzaba al agua en picado a por los peces como hacen hoy algunas aves. Un pajarito muy peligroso.</a:t>
            </a:r>
            <a:endParaRPr lang="es-MX" sz="1100" b="1" dirty="0">
              <a:effectLst/>
              <a:latin typeface="+mj-lt"/>
            </a:endParaRPr>
          </a:p>
          <a:p>
            <a:pPr algn="ctr"/>
            <a:r>
              <a:rPr lang="es-MX" sz="1100" b="1" i="0" dirty="0" err="1">
                <a:effectLst/>
                <a:latin typeface="+mj-lt"/>
              </a:rPr>
              <a:t>Ictiosaurio</a:t>
            </a:r>
            <a:r>
              <a:rPr lang="es-MX" sz="1100" b="1" i="0" dirty="0">
                <a:effectLst/>
                <a:latin typeface="+mj-lt"/>
              </a:rPr>
              <a:t>:</a:t>
            </a:r>
            <a:r>
              <a:rPr lang="es-MX" sz="1100" b="1" dirty="0">
                <a:latin typeface="+mj-lt"/>
              </a:rPr>
              <a:t> </a:t>
            </a:r>
            <a:r>
              <a:rPr lang="es-MX" sz="1100" b="1" i="0" dirty="0">
                <a:effectLst/>
                <a:latin typeface="+mj-lt"/>
              </a:rPr>
              <a:t>Un reptil de mar primo de los actuales lagartos y serpientes, aunque se parecía más a un tiburón o a un delfín. Su largo hocico estaba plagado de afilados dientes que si se le rompían eran remplazados por otros nuevos. Sin embargo, no disponían de sonar como los peces actuales, </a:t>
            </a:r>
            <a:r>
              <a:rPr lang="es-MX" sz="1100" b="1" i="0" dirty="0" err="1">
                <a:effectLst/>
                <a:latin typeface="+mj-lt"/>
              </a:rPr>
              <a:t>asi</a:t>
            </a:r>
            <a:r>
              <a:rPr lang="es-MX" sz="1100" b="1" i="0" dirty="0">
                <a:effectLst/>
                <a:latin typeface="+mj-lt"/>
              </a:rPr>
              <a:t> que desarrollaron unos grandes ojos para poder ver a largas distancias debajo del agua y encontrar a sus presas. Era un diablo del mar.</a:t>
            </a:r>
            <a:endParaRPr lang="es-MX" sz="1100" b="1" dirty="0">
              <a:effectLst/>
              <a:latin typeface="+mj-lt"/>
            </a:endParaRPr>
          </a:p>
          <a:p>
            <a:pPr algn="ctr"/>
            <a:r>
              <a:rPr lang="es-MX" sz="1100" b="1" i="0" dirty="0">
                <a:effectLst/>
                <a:latin typeface="+mj-lt"/>
              </a:rPr>
              <a:t>Un día la vida</a:t>
            </a:r>
            <a:r>
              <a:rPr lang="es-MX" sz="1100" b="1" dirty="0">
                <a:latin typeface="+mj-lt"/>
              </a:rPr>
              <a:t> </a:t>
            </a:r>
            <a:r>
              <a:rPr lang="es-MX" sz="1100" b="1" i="0" dirty="0">
                <a:effectLst/>
                <a:latin typeface="+mj-lt"/>
              </a:rPr>
              <a:t>cambió para siempre sin que los dinosaurios se dieran cuenta de qué estaba pasando.</a:t>
            </a:r>
            <a:endParaRPr lang="es-MX" sz="1100" b="1" dirty="0">
              <a:effectLst/>
              <a:latin typeface="+mj-lt"/>
            </a:endParaRPr>
          </a:p>
          <a:p>
            <a:pPr algn="ctr"/>
            <a:r>
              <a:rPr lang="es-MX" sz="1100" b="1" i="0" dirty="0">
                <a:effectLst/>
                <a:latin typeface="+mj-lt"/>
              </a:rPr>
              <a:t>Disfrutaban de una mañana de sol, los</a:t>
            </a:r>
            <a:r>
              <a:rPr lang="es-MX" sz="1100" b="1" dirty="0">
                <a:latin typeface="+mj-lt"/>
              </a:rPr>
              <a:t> </a:t>
            </a:r>
            <a:r>
              <a:rPr lang="es-MX" sz="1100" b="1" i="0" dirty="0">
                <a:effectLst/>
                <a:latin typeface="+mj-lt"/>
              </a:rPr>
              <a:t>Tiranosaurios </a:t>
            </a:r>
            <a:r>
              <a:rPr lang="es-MX" sz="1100" b="1" i="0" dirty="0" err="1">
                <a:effectLst/>
                <a:latin typeface="+mj-lt"/>
              </a:rPr>
              <a:t>Rexs</a:t>
            </a:r>
            <a:r>
              <a:rPr lang="es-MX" sz="1100" b="1" i="0" dirty="0">
                <a:effectLst/>
                <a:latin typeface="+mj-lt"/>
              </a:rPr>
              <a:t> habían salido a comer, era el animal más peligroso de todos.</a:t>
            </a:r>
            <a:r>
              <a:rPr lang="es-MX" sz="1100" b="1" dirty="0">
                <a:latin typeface="+mj-lt"/>
              </a:rPr>
              <a:t> </a:t>
            </a:r>
            <a:r>
              <a:rPr lang="es-MX" sz="1100" b="1" i="0" dirty="0">
                <a:effectLst/>
                <a:latin typeface="+mj-lt"/>
              </a:rPr>
              <a:t>Grande, muy fuerte y capaz de comerse a cualquier otro animal aunque fuera tan enorme como un hipopótamo. Todo valía para saciar su hambre.</a:t>
            </a:r>
            <a:endParaRPr lang="es-MX" sz="1100" b="1" dirty="0">
              <a:effectLst/>
              <a:latin typeface="+mj-lt"/>
            </a:endParaRPr>
          </a:p>
          <a:p>
            <a:pPr algn="ctr"/>
            <a:r>
              <a:rPr lang="es-MX" sz="1100" b="1" i="0" dirty="0">
                <a:effectLst/>
                <a:latin typeface="+mj-lt"/>
              </a:rPr>
              <a:t>Estaban acechando a sus presas</a:t>
            </a:r>
            <a:r>
              <a:rPr lang="es-MX" sz="1100" b="1" dirty="0">
                <a:latin typeface="+mj-lt"/>
              </a:rPr>
              <a:t> </a:t>
            </a:r>
            <a:r>
              <a:rPr lang="es-MX" sz="1100" b="1" i="0" dirty="0">
                <a:effectLst/>
                <a:latin typeface="+mj-lt"/>
              </a:rPr>
              <a:t>cuando vieron una extraña luz en el cielo. Parecía un sol que se movía a gran velocidad y se acercaba cada vez más a ellos. Pronto, la luz fue cegadora y casi no se veían ni siquiera los unos a los otros.</a:t>
            </a:r>
            <a:r>
              <a:rPr lang="es-MX" sz="1100" b="1" dirty="0">
                <a:latin typeface="+mj-lt"/>
              </a:rPr>
              <a:t> </a:t>
            </a:r>
            <a:r>
              <a:rPr lang="es-MX" sz="1100" b="1" i="0" dirty="0">
                <a:effectLst/>
                <a:latin typeface="+mj-lt"/>
              </a:rPr>
              <a:t>A una velocidad mucho mayor de la que puede alcanzar un cohete un meteorito del tamaño de una gran ciudad chocó contra la Tierra.</a:t>
            </a:r>
            <a:r>
              <a:rPr lang="es-MX" sz="1100" b="1" dirty="0">
                <a:latin typeface="+mj-lt"/>
              </a:rPr>
              <a:t> </a:t>
            </a:r>
            <a:r>
              <a:rPr lang="es-MX" sz="1100" b="1" i="0" dirty="0">
                <a:effectLst/>
                <a:latin typeface="+mj-lt"/>
              </a:rPr>
              <a:t>Su impacto fue tan violento que equivaldría a la explosión de millones y millones de bombas al mismo tiempo.</a:t>
            </a:r>
            <a:endParaRPr lang="es-MX" sz="1100" b="1" dirty="0">
              <a:effectLst/>
              <a:latin typeface="+mj-lt"/>
            </a:endParaRPr>
          </a:p>
        </p:txBody>
      </p:sp>
    </p:spTree>
    <p:extLst>
      <p:ext uri="{BB962C8B-B14F-4D97-AF65-F5344CB8AC3E}">
        <p14:creationId xmlns:p14="http://schemas.microsoft.com/office/powerpoint/2010/main" val="358319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Dibujos animados de dinosaurios bebé en la selva | Vector Premium">
            <a:extLst>
              <a:ext uri="{FF2B5EF4-FFF2-40B4-BE49-F238E27FC236}">
                <a16:creationId xmlns:a16="http://schemas.microsoft.com/office/drawing/2014/main" id="{BE826593-CC96-FC04-2AF6-3F0B5531FCC5}"/>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6A11B592-86E7-4BA1-D186-710EEC6115A5}"/>
              </a:ext>
            </a:extLst>
          </p:cNvPr>
          <p:cNvGraphicFramePr>
            <a:graphicFrameLocks noGrp="1"/>
          </p:cNvGraphicFramePr>
          <p:nvPr>
            <p:extLst>
              <p:ext uri="{D42A27DB-BD31-4B8C-83A1-F6EECF244321}">
                <p14:modId xmlns:p14="http://schemas.microsoft.com/office/powerpoint/2010/main" val="2086865230"/>
              </p:ext>
            </p:extLst>
          </p:nvPr>
        </p:nvGraphicFramePr>
        <p:xfrm>
          <a:off x="515771" y="1460309"/>
          <a:ext cx="8112458" cy="4990174"/>
        </p:xfrm>
        <a:graphic>
          <a:graphicData uri="http://schemas.openxmlformats.org/drawingml/2006/table">
            <a:tbl>
              <a:tblPr firstRow="1" bandRow="1">
                <a:tableStyleId>{912C8C85-51F0-491E-9774-3900AFEF0FD7}</a:tableStyleId>
              </a:tblPr>
              <a:tblGrid>
                <a:gridCol w="2704152">
                  <a:extLst>
                    <a:ext uri="{9D8B030D-6E8A-4147-A177-3AD203B41FA5}">
                      <a16:colId xmlns:a16="http://schemas.microsoft.com/office/drawing/2014/main" val="2793749006"/>
                    </a:ext>
                  </a:extLst>
                </a:gridCol>
                <a:gridCol w="1352077">
                  <a:extLst>
                    <a:ext uri="{9D8B030D-6E8A-4147-A177-3AD203B41FA5}">
                      <a16:colId xmlns:a16="http://schemas.microsoft.com/office/drawing/2014/main" val="1440455353"/>
                    </a:ext>
                  </a:extLst>
                </a:gridCol>
                <a:gridCol w="1352077">
                  <a:extLst>
                    <a:ext uri="{9D8B030D-6E8A-4147-A177-3AD203B41FA5}">
                      <a16:colId xmlns:a16="http://schemas.microsoft.com/office/drawing/2014/main" val="3155452828"/>
                    </a:ext>
                  </a:extLst>
                </a:gridCol>
                <a:gridCol w="2704152">
                  <a:extLst>
                    <a:ext uri="{9D8B030D-6E8A-4147-A177-3AD203B41FA5}">
                      <a16:colId xmlns:a16="http://schemas.microsoft.com/office/drawing/2014/main" val="2918802856"/>
                    </a:ext>
                  </a:extLst>
                </a:gridCol>
              </a:tblGrid>
              <a:tr h="854610">
                <a:tc gridSpan="4">
                  <a:txBody>
                    <a:bodyPr/>
                    <a:lstStyle/>
                    <a:p>
                      <a:pPr algn="ctr"/>
                      <a:r>
                        <a:rPr lang="es-MX" sz="2800" b="1" dirty="0">
                          <a:solidFill>
                            <a:schemeClr val="bg1"/>
                          </a:solidFill>
                          <a:latin typeface="Berlin Sans FB" panose="020E0602020502020306" pitchFamily="34" charset="0"/>
                        </a:rPr>
                        <a:t>Jardín de Niños Luis A. Beauregard (Anexo a la ENEP)</a:t>
                      </a:r>
                      <a:endParaRPr lang="es-MX" sz="2800" b="1" dirty="0">
                        <a:solidFill>
                          <a:schemeClr val="bg1"/>
                        </a:solidFill>
                        <a:latin typeface="Berlin Sans FB" panose="020E0602020502020306" pitchFamily="34" charset="0"/>
                        <a:cs typeface="Aharoni" panose="02010803020104030203" pitchFamily="2" charset="-79"/>
                      </a:endParaRPr>
                    </a:p>
                  </a:txBody>
                  <a:tcPr anchor="ct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472202497"/>
                  </a:ext>
                </a:extLst>
              </a:tr>
              <a:tr h="919675">
                <a:tc gridSpan="2">
                  <a:txBody>
                    <a:bodyPr/>
                    <a:lstStyle/>
                    <a:p>
                      <a:pPr algn="ctr"/>
                      <a:r>
                        <a:rPr lang="es-MX" sz="2000" b="1" dirty="0">
                          <a:solidFill>
                            <a:schemeClr val="bg1"/>
                          </a:solidFill>
                          <a:latin typeface="Berlin Sans FB" panose="020E0602020502020306" pitchFamily="34" charset="0"/>
                        </a:rPr>
                        <a:t>Clave: </a:t>
                      </a:r>
                      <a:r>
                        <a:rPr lang="es-MX" sz="2000" b="0" dirty="0">
                          <a:solidFill>
                            <a:schemeClr val="bg1"/>
                          </a:solidFill>
                          <a:latin typeface="Berlin Sans FB" panose="020E0602020502020306" pitchFamily="34" charset="0"/>
                        </a:rPr>
                        <a:t>05EJN0025J</a:t>
                      </a:r>
                    </a:p>
                    <a:p>
                      <a:pPr marL="0" marR="0" lvl="0" indent="0" algn="ctr" defTabSz="685800" rtl="0" eaLnBrk="1" fontAlgn="auto" latinLnBrk="0" hangingPunct="1">
                        <a:lnSpc>
                          <a:spcPct val="100000"/>
                        </a:lnSpc>
                        <a:spcBef>
                          <a:spcPts val="0"/>
                        </a:spcBef>
                        <a:spcAft>
                          <a:spcPts val="0"/>
                        </a:spcAft>
                        <a:buClrTx/>
                        <a:buSzTx/>
                        <a:buFontTx/>
                        <a:buNone/>
                        <a:tabLst/>
                        <a:defRPr/>
                      </a:pPr>
                      <a:r>
                        <a:rPr lang="es-MX" sz="2000" b="1" dirty="0">
                          <a:solidFill>
                            <a:schemeClr val="bg1"/>
                          </a:solidFill>
                          <a:latin typeface="Berlin Sans FB" panose="020E0602020502020306" pitchFamily="34" charset="0"/>
                        </a:rPr>
                        <a:t>Zona Escolar: </a:t>
                      </a:r>
                      <a:r>
                        <a:rPr lang="es-MX" sz="2000" b="0" dirty="0">
                          <a:solidFill>
                            <a:schemeClr val="bg1"/>
                          </a:solidFill>
                          <a:latin typeface="Berlin Sans FB" panose="020E0602020502020306" pitchFamily="34" charset="0"/>
                        </a:rPr>
                        <a:t>1102</a:t>
                      </a:r>
                      <a:endParaRPr lang="es-MX" sz="2000" b="0" dirty="0">
                        <a:solidFill>
                          <a:schemeClr val="bg1"/>
                        </a:solidFill>
                        <a:latin typeface="Berlin Sans FB" panose="020E0602020502020306" pitchFamily="34" charset="0"/>
                        <a:cs typeface="Aharoni" panose="02010803020104030203" pitchFamily="2" charset="-79"/>
                      </a:endParaRPr>
                    </a:p>
                  </a:txBody>
                  <a:tcPr anchor="ctr"/>
                </a:tc>
                <a:tc hMerge="1">
                  <a:txBody>
                    <a:bodyPr/>
                    <a:lstStyle/>
                    <a:p>
                      <a:endParaRPr lang="es-MX"/>
                    </a:p>
                  </a:txBody>
                  <a:tcPr/>
                </a:tc>
                <a:tc gridSpan="2">
                  <a:txBody>
                    <a:bodyPr/>
                    <a:lstStyle/>
                    <a:p>
                      <a:pPr algn="ctr"/>
                      <a:r>
                        <a:rPr lang="es-MX" sz="2000" b="1" dirty="0">
                          <a:solidFill>
                            <a:schemeClr val="bg1"/>
                          </a:solidFill>
                          <a:latin typeface="Berlin Sans FB" panose="020E0602020502020306" pitchFamily="34" charset="0"/>
                        </a:rPr>
                        <a:t>Ubicación: </a:t>
                      </a:r>
                      <a:r>
                        <a:rPr lang="es-MX" sz="2000" b="0" dirty="0">
                          <a:solidFill>
                            <a:schemeClr val="bg1"/>
                          </a:solidFill>
                          <a:latin typeface="Berlin Sans FB" panose="020E0602020502020306" pitchFamily="34" charset="0"/>
                        </a:rPr>
                        <a:t>H. </a:t>
                      </a:r>
                      <a:r>
                        <a:rPr lang="es-MX" sz="2000" b="0" dirty="0" err="1">
                          <a:solidFill>
                            <a:schemeClr val="bg1"/>
                          </a:solidFill>
                          <a:latin typeface="Berlin Sans FB" panose="020E0602020502020306" pitchFamily="34" charset="0"/>
                        </a:rPr>
                        <a:t>Mass</a:t>
                      </a:r>
                      <a:r>
                        <a:rPr lang="es-MX" sz="2000" b="0" dirty="0">
                          <a:solidFill>
                            <a:schemeClr val="bg1"/>
                          </a:solidFill>
                          <a:latin typeface="Berlin Sans FB" panose="020E0602020502020306" pitchFamily="34" charset="0"/>
                        </a:rPr>
                        <a:t> S/N Zona Centro</a:t>
                      </a:r>
                    </a:p>
                    <a:p>
                      <a:pPr algn="ctr"/>
                      <a:r>
                        <a:rPr lang="es-MX" sz="2000" b="1" dirty="0">
                          <a:solidFill>
                            <a:schemeClr val="bg1"/>
                          </a:solidFill>
                          <a:latin typeface="Berlin Sans FB" panose="020E0602020502020306" pitchFamily="34" charset="0"/>
                        </a:rPr>
                        <a:t>Teléfono: </a:t>
                      </a:r>
                      <a:r>
                        <a:rPr lang="es-MX" sz="2000" b="0" dirty="0">
                          <a:solidFill>
                            <a:schemeClr val="bg1"/>
                          </a:solidFill>
                          <a:latin typeface="Berlin Sans FB" panose="020E0602020502020306" pitchFamily="34" charset="0"/>
                        </a:rPr>
                        <a:t>844 414 85 19</a:t>
                      </a:r>
                      <a:endParaRPr lang="es-MX" sz="2000" b="0" dirty="0">
                        <a:solidFill>
                          <a:schemeClr val="bg1"/>
                        </a:solidFill>
                        <a:latin typeface="Berlin Sans FB" panose="020E0602020502020306" pitchFamily="34" charset="0"/>
                        <a:cs typeface="Aharoni" panose="02010803020104030203" pitchFamily="2" charset="-79"/>
                      </a:endParaRPr>
                    </a:p>
                  </a:txBody>
                  <a:tcPr anchor="ctr"/>
                </a:tc>
                <a:tc hMerge="1">
                  <a:txBody>
                    <a:bodyPr/>
                    <a:lstStyle/>
                    <a:p>
                      <a:endParaRPr lang="es-MX"/>
                    </a:p>
                  </a:txBody>
                  <a:tcPr/>
                </a:tc>
                <a:extLst>
                  <a:ext uri="{0D108BD9-81ED-4DB2-BD59-A6C34878D82A}">
                    <a16:rowId xmlns:a16="http://schemas.microsoft.com/office/drawing/2014/main" val="1535163925"/>
                  </a:ext>
                </a:extLst>
              </a:tr>
              <a:tr h="1952566">
                <a:tc>
                  <a:txBody>
                    <a:bodyPr/>
                    <a:lstStyle/>
                    <a:p>
                      <a:pPr algn="ctr"/>
                      <a:r>
                        <a:rPr lang="es-MX" sz="2000" b="1" dirty="0">
                          <a:solidFill>
                            <a:schemeClr val="bg1"/>
                          </a:solidFill>
                          <a:latin typeface="Berlin Sans FB" panose="020E0602020502020306" pitchFamily="34" charset="0"/>
                        </a:rPr>
                        <a:t>Maestra Titular: </a:t>
                      </a:r>
                    </a:p>
                    <a:p>
                      <a:pPr algn="ctr"/>
                      <a:r>
                        <a:rPr lang="es-MX" sz="2000" b="0" dirty="0">
                          <a:solidFill>
                            <a:schemeClr val="bg1"/>
                          </a:solidFill>
                          <a:latin typeface="Berlin Sans FB" panose="020E0602020502020306" pitchFamily="34" charset="0"/>
                        </a:rPr>
                        <a:t>Alejandra Nayelli López Merino</a:t>
                      </a:r>
                      <a:endParaRPr lang="es-MX" sz="2000" b="0" dirty="0">
                        <a:solidFill>
                          <a:schemeClr val="bg1"/>
                        </a:solidFill>
                        <a:latin typeface="Berlin Sans FB" panose="020E0602020502020306" pitchFamily="34" charset="0"/>
                        <a:cs typeface="Aharoni" panose="02010803020104030203" pitchFamily="2" charset="-79"/>
                      </a:endParaRPr>
                    </a:p>
                  </a:txBody>
                  <a:tcPr anchor="ctr"/>
                </a:tc>
                <a:tc gridSpan="2">
                  <a:txBody>
                    <a:bodyPr/>
                    <a:lstStyle/>
                    <a:p>
                      <a:pPr algn="ctr"/>
                      <a:r>
                        <a:rPr lang="es-MX" sz="2000" b="1" dirty="0">
                          <a:solidFill>
                            <a:schemeClr val="bg1"/>
                          </a:solidFill>
                          <a:latin typeface="Berlin Sans FB" panose="020E0602020502020306" pitchFamily="34" charset="0"/>
                        </a:rPr>
                        <a:t>Grado y Sección: </a:t>
                      </a:r>
                    </a:p>
                    <a:p>
                      <a:pPr algn="ctr"/>
                      <a:r>
                        <a:rPr lang="es-MX" sz="2000" b="0" dirty="0">
                          <a:solidFill>
                            <a:schemeClr val="bg1"/>
                          </a:solidFill>
                          <a:latin typeface="Berlin Sans FB" panose="020E0602020502020306" pitchFamily="34" charset="0"/>
                        </a:rPr>
                        <a:t>1° “C”</a:t>
                      </a:r>
                    </a:p>
                    <a:p>
                      <a:pPr algn="ctr"/>
                      <a:r>
                        <a:rPr lang="es-MX" sz="2000" b="1" dirty="0">
                          <a:solidFill>
                            <a:schemeClr val="bg1"/>
                          </a:solidFill>
                          <a:latin typeface="Berlin Sans FB" panose="020E0602020502020306" pitchFamily="34" charset="0"/>
                          <a:cs typeface="Aharoni" panose="02010803020104030203" pitchFamily="2" charset="-79"/>
                        </a:rPr>
                        <a:t>Total de Alumnos: </a:t>
                      </a:r>
                      <a:r>
                        <a:rPr lang="es-MX" sz="2000" b="0" dirty="0">
                          <a:solidFill>
                            <a:schemeClr val="bg1"/>
                          </a:solidFill>
                          <a:latin typeface="Berlin Sans FB" panose="020E0602020502020306" pitchFamily="34" charset="0"/>
                          <a:cs typeface="Aharoni" panose="02010803020104030203" pitchFamily="2" charset="-79"/>
                        </a:rPr>
                        <a:t>28</a:t>
                      </a:r>
                      <a:endParaRPr lang="es-MX" sz="2000" b="1" dirty="0">
                        <a:solidFill>
                          <a:schemeClr val="bg1"/>
                        </a:solidFill>
                        <a:latin typeface="Berlin Sans FB" panose="020E0602020502020306" pitchFamily="34" charset="0"/>
                        <a:cs typeface="Aharoni" panose="02010803020104030203" pitchFamily="2" charset="-79"/>
                      </a:endParaRPr>
                    </a:p>
                    <a:p>
                      <a:pPr algn="ctr"/>
                      <a:r>
                        <a:rPr lang="es-MX" sz="2000" b="1" dirty="0">
                          <a:solidFill>
                            <a:schemeClr val="bg1"/>
                          </a:solidFill>
                          <a:latin typeface="Berlin Sans FB" panose="020E0602020502020306" pitchFamily="34" charset="0"/>
                          <a:cs typeface="Aharoni" panose="02010803020104030203" pitchFamily="2" charset="-79"/>
                        </a:rPr>
                        <a:t>Niños: </a:t>
                      </a:r>
                      <a:r>
                        <a:rPr lang="es-MX" sz="2000" b="0" dirty="0">
                          <a:solidFill>
                            <a:schemeClr val="bg1"/>
                          </a:solidFill>
                          <a:latin typeface="Berlin Sans FB" panose="020E0602020502020306" pitchFamily="34" charset="0"/>
                          <a:cs typeface="Aharoni" panose="02010803020104030203" pitchFamily="2" charset="-79"/>
                        </a:rPr>
                        <a:t>12</a:t>
                      </a:r>
                      <a:endParaRPr lang="es-MX" sz="2000" b="1" dirty="0">
                        <a:solidFill>
                          <a:schemeClr val="bg1"/>
                        </a:solidFill>
                        <a:latin typeface="Berlin Sans FB" panose="020E0602020502020306" pitchFamily="34" charset="0"/>
                        <a:cs typeface="Aharoni" panose="02010803020104030203" pitchFamily="2" charset="-79"/>
                      </a:endParaRPr>
                    </a:p>
                    <a:p>
                      <a:pPr algn="ctr"/>
                      <a:r>
                        <a:rPr lang="es-MX" sz="2000" b="1" dirty="0">
                          <a:solidFill>
                            <a:schemeClr val="bg1"/>
                          </a:solidFill>
                          <a:latin typeface="Berlin Sans FB" panose="020E0602020502020306" pitchFamily="34" charset="0"/>
                          <a:cs typeface="Aharoni" panose="02010803020104030203" pitchFamily="2" charset="-79"/>
                        </a:rPr>
                        <a:t>Niñas: </a:t>
                      </a:r>
                      <a:r>
                        <a:rPr lang="es-MX" sz="2000" b="0" dirty="0">
                          <a:solidFill>
                            <a:schemeClr val="bg1"/>
                          </a:solidFill>
                          <a:latin typeface="Berlin Sans FB" panose="020E0602020502020306" pitchFamily="34" charset="0"/>
                          <a:cs typeface="Aharoni" panose="02010803020104030203" pitchFamily="2" charset="-79"/>
                        </a:rPr>
                        <a:t>16</a:t>
                      </a:r>
                      <a:endParaRPr lang="es-MX" sz="2000" b="1" dirty="0">
                        <a:solidFill>
                          <a:schemeClr val="bg1"/>
                        </a:solidFill>
                        <a:latin typeface="Berlin Sans FB" panose="020E0602020502020306" pitchFamily="34" charset="0"/>
                        <a:cs typeface="Aharoni" panose="02010803020104030203" pitchFamily="2" charset="-79"/>
                      </a:endParaRPr>
                    </a:p>
                  </a:txBody>
                  <a:tcPr anchor="ctr"/>
                </a:tc>
                <a:tc hMerge="1">
                  <a:txBody>
                    <a:bodyPr/>
                    <a:lstStyle/>
                    <a:p>
                      <a:endParaRPr lang="es-MX"/>
                    </a:p>
                  </a:txBody>
                  <a:tcPr/>
                </a:tc>
                <a:tc>
                  <a:txBody>
                    <a:bodyPr/>
                    <a:lstStyle/>
                    <a:p>
                      <a:pPr algn="ctr"/>
                      <a:r>
                        <a:rPr lang="es-MX" sz="2000" b="1" dirty="0">
                          <a:solidFill>
                            <a:schemeClr val="bg1"/>
                          </a:solidFill>
                          <a:latin typeface="Berlin Sans FB" panose="020E0602020502020306" pitchFamily="34" charset="0"/>
                        </a:rPr>
                        <a:t>Alumna Practicante: </a:t>
                      </a:r>
                    </a:p>
                    <a:p>
                      <a:pPr algn="ctr"/>
                      <a:r>
                        <a:rPr lang="es-MX" sz="2000" b="0" dirty="0">
                          <a:solidFill>
                            <a:schemeClr val="bg1"/>
                          </a:solidFill>
                          <a:latin typeface="Berlin Sans FB" panose="020E0602020502020306" pitchFamily="34" charset="0"/>
                        </a:rPr>
                        <a:t>Angela Lecely Cortés Villarreal #6</a:t>
                      </a:r>
                    </a:p>
                    <a:p>
                      <a:pPr algn="ctr"/>
                      <a:r>
                        <a:rPr lang="es-MX" sz="2000" b="0" dirty="0">
                          <a:solidFill>
                            <a:schemeClr val="bg1"/>
                          </a:solidFill>
                          <a:latin typeface="Berlin Sans FB" panose="020E0602020502020306" pitchFamily="34" charset="0"/>
                        </a:rPr>
                        <a:t>2° “A”</a:t>
                      </a:r>
                      <a:endParaRPr lang="es-MX" sz="2000" b="0" dirty="0">
                        <a:solidFill>
                          <a:schemeClr val="bg1"/>
                        </a:solidFill>
                        <a:latin typeface="Berlin Sans FB" panose="020E0602020502020306" pitchFamily="34" charset="0"/>
                        <a:cs typeface="Aharoni" panose="02010803020104030203" pitchFamily="2" charset="-79"/>
                      </a:endParaRPr>
                    </a:p>
                  </a:txBody>
                  <a:tcPr anchor="ctr"/>
                </a:tc>
                <a:extLst>
                  <a:ext uri="{0D108BD9-81ED-4DB2-BD59-A6C34878D82A}">
                    <a16:rowId xmlns:a16="http://schemas.microsoft.com/office/drawing/2014/main" val="2439345845"/>
                  </a:ext>
                </a:extLst>
              </a:tr>
              <a:tr h="1086888">
                <a:tc>
                  <a:txBody>
                    <a:bodyPr/>
                    <a:lstStyle/>
                    <a:p>
                      <a:pPr algn="ctr"/>
                      <a:r>
                        <a:rPr lang="es-MX" sz="2000" b="0" dirty="0">
                          <a:solidFill>
                            <a:schemeClr val="bg1"/>
                          </a:solidFill>
                          <a:latin typeface="Berlin Sans FB" panose="020E0602020502020306" pitchFamily="34" charset="0"/>
                        </a:rPr>
                        <a:t>Planeación del 20 al 31 de marzo </a:t>
                      </a:r>
                      <a:endParaRPr lang="es-MX" sz="2000" b="0" dirty="0">
                        <a:solidFill>
                          <a:schemeClr val="bg1"/>
                        </a:solidFill>
                        <a:latin typeface="Berlin Sans FB" panose="020E0602020502020306" pitchFamily="34" charset="0"/>
                        <a:cs typeface="Aharoni" panose="02010803020104030203" pitchFamily="2" charset="-79"/>
                      </a:endParaRPr>
                    </a:p>
                  </a:txBody>
                  <a:tcPr anchor="ctr"/>
                </a:tc>
                <a:tc gridSpan="3">
                  <a:txBody>
                    <a:bodyPr/>
                    <a:lstStyle/>
                    <a:p>
                      <a:pPr algn="ctr"/>
                      <a:r>
                        <a:rPr lang="es-MX" sz="3600" b="1" dirty="0">
                          <a:solidFill>
                            <a:schemeClr val="bg1"/>
                          </a:solidFill>
                          <a:latin typeface="Berlin Sans FB" panose="020E0602020502020306" pitchFamily="34" charset="0"/>
                        </a:rPr>
                        <a:t>“Una Visita al Pasado”</a:t>
                      </a:r>
                      <a:endParaRPr lang="es-MX" sz="3600" b="1" dirty="0">
                        <a:solidFill>
                          <a:schemeClr val="bg1"/>
                        </a:solidFill>
                        <a:latin typeface="Berlin Sans FB" panose="020E0602020502020306" pitchFamily="34" charset="0"/>
                        <a:cs typeface="Aharoni" panose="02010803020104030203" pitchFamily="2" charset="-79"/>
                      </a:endParaRPr>
                    </a:p>
                  </a:txBody>
                  <a:tcPr anchor="ct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1131646275"/>
                  </a:ext>
                </a:extLst>
              </a:tr>
            </a:tbl>
          </a:graphicData>
        </a:graphic>
      </p:graphicFrame>
      <p:sp>
        <p:nvSpPr>
          <p:cNvPr id="2" name="CuadroTexto 1">
            <a:extLst>
              <a:ext uri="{FF2B5EF4-FFF2-40B4-BE49-F238E27FC236}">
                <a16:creationId xmlns:a16="http://schemas.microsoft.com/office/drawing/2014/main" id="{F920F5B3-D07C-52F7-EBEF-FDE48C42D95E}"/>
              </a:ext>
            </a:extLst>
          </p:cNvPr>
          <p:cNvSpPr txBox="1"/>
          <p:nvPr/>
        </p:nvSpPr>
        <p:spPr>
          <a:xfrm>
            <a:off x="1473958" y="655093"/>
            <a:ext cx="6196083" cy="646331"/>
          </a:xfrm>
          <a:prstGeom prst="rect">
            <a:avLst/>
          </a:prstGeom>
          <a:noFill/>
        </p:spPr>
        <p:txBody>
          <a:bodyPr wrap="square" rtlCol="0">
            <a:spAutoFit/>
          </a:bodyPr>
          <a:lstStyle/>
          <a:p>
            <a:pPr algn="ctr"/>
            <a:r>
              <a:rPr lang="es-MX" dirty="0">
                <a:solidFill>
                  <a:schemeClr val="bg1"/>
                </a:solidFill>
                <a:latin typeface="Berlin Sans FB" panose="020E0602020502020306" pitchFamily="34" charset="0"/>
              </a:rPr>
              <a:t>Escuela Normal de Educación Preescolar</a:t>
            </a:r>
          </a:p>
          <a:p>
            <a:pPr algn="ctr"/>
            <a:r>
              <a:rPr lang="es-MX" dirty="0">
                <a:solidFill>
                  <a:schemeClr val="bg1"/>
                </a:solidFill>
                <a:latin typeface="Berlin Sans FB" panose="020E0602020502020306" pitchFamily="34" charset="0"/>
              </a:rPr>
              <a:t>Ciclo Escolar 2022 - 2023</a:t>
            </a:r>
          </a:p>
        </p:txBody>
      </p:sp>
      <p:pic>
        <p:nvPicPr>
          <p:cNvPr id="1026" name="Picture 2" descr="ESCUELA NORMAL DE EDUCACIÓN PREESCOLAR DE COAHUILA INVITA A EXAMEN DE  ADMISIÓN">
            <a:extLst>
              <a:ext uri="{FF2B5EF4-FFF2-40B4-BE49-F238E27FC236}">
                <a16:creationId xmlns:a16="http://schemas.microsoft.com/office/drawing/2014/main" id="{43DCB4A1-474E-4450-780F-F90CE8B383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57" t="2120" r="8925"/>
          <a:stretch/>
        </p:blipFill>
        <p:spPr bwMode="auto">
          <a:xfrm>
            <a:off x="777923" y="252573"/>
            <a:ext cx="818865" cy="104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93314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2672087395"/>
              </p:ext>
            </p:extLst>
          </p:nvPr>
        </p:nvGraphicFramePr>
        <p:xfrm>
          <a:off x="211468" y="233233"/>
          <a:ext cx="8721064" cy="6391533"/>
        </p:xfrm>
        <a:graphic>
          <a:graphicData uri="http://schemas.openxmlformats.org/drawingml/2006/table">
            <a:tbl>
              <a:tblPr firstRow="1" firstCol="1" bandRow="1">
                <a:tableStyleId>{00A15C55-8517-42AA-B614-E9B94910E393}</a:tableStyleId>
              </a:tblPr>
              <a:tblGrid>
                <a:gridCol w="1289786">
                  <a:extLst>
                    <a:ext uri="{9D8B030D-6E8A-4147-A177-3AD203B41FA5}">
                      <a16:colId xmlns:a16="http://schemas.microsoft.com/office/drawing/2014/main" val="1477714744"/>
                    </a:ext>
                  </a:extLst>
                </a:gridCol>
                <a:gridCol w="2312845">
                  <a:extLst>
                    <a:ext uri="{9D8B030D-6E8A-4147-A177-3AD203B41FA5}">
                      <a16:colId xmlns:a16="http://schemas.microsoft.com/office/drawing/2014/main" val="1435143060"/>
                    </a:ext>
                  </a:extLst>
                </a:gridCol>
                <a:gridCol w="757901">
                  <a:extLst>
                    <a:ext uri="{9D8B030D-6E8A-4147-A177-3AD203B41FA5}">
                      <a16:colId xmlns:a16="http://schemas.microsoft.com/office/drawing/2014/main" val="2928222192"/>
                    </a:ext>
                  </a:extLst>
                </a:gridCol>
                <a:gridCol w="332233">
                  <a:extLst>
                    <a:ext uri="{9D8B030D-6E8A-4147-A177-3AD203B41FA5}">
                      <a16:colId xmlns:a16="http://schemas.microsoft.com/office/drawing/2014/main" val="3244341753"/>
                    </a:ext>
                  </a:extLst>
                </a:gridCol>
                <a:gridCol w="1025132">
                  <a:extLst>
                    <a:ext uri="{9D8B030D-6E8A-4147-A177-3AD203B41FA5}">
                      <a16:colId xmlns:a16="http://schemas.microsoft.com/office/drawing/2014/main" val="4043804152"/>
                    </a:ext>
                  </a:extLst>
                </a:gridCol>
                <a:gridCol w="1227808">
                  <a:extLst>
                    <a:ext uri="{9D8B030D-6E8A-4147-A177-3AD203B41FA5}">
                      <a16:colId xmlns:a16="http://schemas.microsoft.com/office/drawing/2014/main" val="3055639371"/>
                    </a:ext>
                  </a:extLst>
                </a:gridCol>
                <a:gridCol w="1775359">
                  <a:extLst>
                    <a:ext uri="{9D8B030D-6E8A-4147-A177-3AD203B41FA5}">
                      <a16:colId xmlns:a16="http://schemas.microsoft.com/office/drawing/2014/main" val="4104379905"/>
                    </a:ext>
                  </a:extLst>
                </a:gridCol>
              </a:tblGrid>
              <a:tr h="354052">
                <a:tc rowSpan="2" gridSpan="3">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Campo de Formación Académica: </a:t>
                      </a:r>
                    </a:p>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Exploración y Comprensión del Mundo Natural y Social</a:t>
                      </a:r>
                      <a:endParaRPr lang="es-MX" sz="1400" b="0" dirty="0"/>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1: Mundo Natural</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86620115"/>
                  </a:ext>
                </a:extLst>
              </a:tr>
              <a:tr h="354052">
                <a:tc gridSpan="3" v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2: Exploración de la Naturaleza</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39321650"/>
                  </a:ext>
                </a:extLst>
              </a:tr>
              <a:tr h="354052">
                <a:tc gridSpan="3">
                  <a:txBody>
                    <a:bodyPr/>
                    <a:lstStyle/>
                    <a:p>
                      <a:pPr algn="ctr" fontAlgn="base">
                        <a:lnSpc>
                          <a:spcPct val="107000"/>
                        </a:lnSpc>
                        <a:spcAft>
                          <a:spcPts val="800"/>
                        </a:spcAft>
                      </a:pPr>
                      <a:r>
                        <a:rPr lang="es-MX" sz="1400" b="1" kern="100" dirty="0">
                          <a:solidFill>
                            <a:schemeClr val="bg1"/>
                          </a:solidFill>
                          <a:effectLst/>
                          <a:latin typeface="+mn-lt"/>
                        </a:rPr>
                        <a:t>Fecha: Jueves 23 de marzo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“Somos Dinosaurios”</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394279">
                <a:tc>
                  <a:txBody>
                    <a:bodyPr/>
                    <a:lstStyle/>
                    <a:p>
                      <a:pPr algn="ctr" fontAlgn="base">
                        <a:lnSpc>
                          <a:spcPct val="107000"/>
                        </a:lnSpc>
                        <a:spcAft>
                          <a:spcPts val="800"/>
                        </a:spcAft>
                      </a:pPr>
                      <a:r>
                        <a:rPr lang="es-MX" sz="1400" kern="100" dirty="0">
                          <a:effectLst/>
                        </a:rPr>
                        <a:t>Momentos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Actividades, Organización y Consignas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400" b="1" kern="100" dirty="0">
                          <a:effectLst/>
                        </a:rPr>
                        <a:t>Recursos</a:t>
                      </a:r>
                      <a:r>
                        <a:rPr lang="es-MX" sz="1400" kern="100" dirty="0">
                          <a:effectLst/>
                        </a:rPr>
                        <a:t>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400" b="1" kern="100" dirty="0">
                          <a:effectLst/>
                        </a:rPr>
                        <a:t>Lugar y tiempo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Organización</a:t>
                      </a:r>
                      <a:r>
                        <a:rPr lang="es-MX" sz="1400" kern="100" dirty="0">
                          <a:effectLst/>
                        </a:rPr>
                        <a:t>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1154844">
                <a:tc>
                  <a:txBody>
                    <a:bodyPr/>
                    <a:lstStyle/>
                    <a:p>
                      <a:pPr marL="66675" marR="66675" algn="ctr" fontAlgn="base">
                        <a:lnSpc>
                          <a:spcPct val="107000"/>
                        </a:lnSpc>
                        <a:spcAft>
                          <a:spcPts val="800"/>
                        </a:spcAft>
                      </a:pPr>
                      <a:r>
                        <a:rPr lang="es-MX" sz="1400" kern="100" dirty="0">
                          <a:effectLst/>
                        </a:rPr>
                        <a:t>INICIO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Escucha las explicación sobre los dinosaurios herbívoros y carnívoros.</a:t>
                      </a:r>
                    </a:p>
                  </a:txBody>
                  <a:tcPr marL="67600" marR="67600" marT="0" marB="0" anchor="ctr"/>
                </a:tc>
                <a:tc gridSpan="2">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Imágenes de dinosaurios</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  </a:t>
                      </a:r>
                    </a:p>
                    <a:p>
                      <a:pPr algn="ctr" fontAlgn="base">
                        <a:lnSpc>
                          <a:spcPct val="107000"/>
                        </a:lnSpc>
                        <a:spcAft>
                          <a:spcPts val="800"/>
                        </a:spcAft>
                      </a:pPr>
                      <a:r>
                        <a:rPr lang="es-MX" sz="1400" kern="100" dirty="0">
                          <a:effectLst/>
                        </a:rPr>
                        <a:t>5 minutos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Describe y explica las características comunes que identifica entre seres vivos y elementos que observa en la naturaleza.</a:t>
                      </a:r>
                    </a:p>
                  </a:txBody>
                  <a:tcPr marL="67600" marR="67600" marT="0" marB="0" anchor="ctr"/>
                </a:tc>
                <a:extLst>
                  <a:ext uri="{0D108BD9-81ED-4DB2-BD59-A6C34878D82A}">
                    <a16:rowId xmlns:a16="http://schemas.microsoft.com/office/drawing/2014/main" val="904415580"/>
                  </a:ext>
                </a:extLst>
              </a:tr>
              <a:tr h="2075106">
                <a:tc>
                  <a:txBody>
                    <a:bodyPr/>
                    <a:lstStyle/>
                    <a:p>
                      <a:pPr marL="66675" marR="66675" algn="ctr" fontAlgn="base">
                        <a:lnSpc>
                          <a:spcPct val="107000"/>
                        </a:lnSpc>
                        <a:spcAft>
                          <a:spcPts val="800"/>
                        </a:spcAft>
                      </a:pPr>
                      <a:r>
                        <a:rPr lang="es-MX" sz="1400" kern="100" dirty="0">
                          <a:effectLst/>
                        </a:rPr>
                        <a:t>DESARROLLO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Colorea y arma la mascara que recibió.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2">
                  <a:txBody>
                    <a:bodyPr/>
                    <a:lstStyle/>
                    <a:p>
                      <a:pPr algn="ctr" fontAlgn="base">
                        <a:lnSpc>
                          <a:spcPct val="107000"/>
                        </a:lnSpc>
                        <a:spcAft>
                          <a:spcPts val="800"/>
                        </a:spcAft>
                      </a:pPr>
                      <a:r>
                        <a:rPr lang="es-MX" sz="1400" kern="100" dirty="0">
                          <a:effectLst/>
                        </a:rPr>
                        <a:t>Colores</a:t>
                      </a:r>
                    </a:p>
                    <a:p>
                      <a:pPr algn="ctr" fontAlgn="base">
                        <a:lnSpc>
                          <a:spcPct val="107000"/>
                        </a:lnSpc>
                        <a:spcAft>
                          <a:spcPts val="800"/>
                        </a:spcAft>
                      </a:pPr>
                      <a:r>
                        <a:rPr lang="es-MX" sz="1400" kern="100" dirty="0">
                          <a:effectLst/>
                        </a:rPr>
                        <a:t>Mascara (anexo…)</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20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Individual</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976863">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Se reúne con los compañeros que tengan la misma mascara y comenta características del dinosaurio que es.</a:t>
                      </a:r>
                    </a:p>
                  </a:txBody>
                  <a:tcPr marL="67600" marR="67600" marT="0" marB="0" anchor="ctr"/>
                </a:tc>
                <a:tc gridSpan="2">
                  <a:txBody>
                    <a:bodyPr/>
                    <a:lstStyle/>
                    <a:p>
                      <a:pPr algn="ctr" fontAlgn="base">
                        <a:lnSpc>
                          <a:spcPct val="107000"/>
                        </a:lnSpc>
                        <a:spcAft>
                          <a:spcPts val="800"/>
                        </a:spcAft>
                      </a:pPr>
                      <a:r>
                        <a:rPr lang="es-MX" sz="1400" kern="100" dirty="0">
                          <a:effectLst/>
                        </a:rPr>
                        <a:t> </a:t>
                      </a:r>
                    </a:p>
                    <a:p>
                      <a:pPr algn="ctr" fontAlgn="base">
                        <a:lnSpc>
                          <a:spcPct val="107000"/>
                        </a:lnSpc>
                        <a:spcAft>
                          <a:spcPts val="800"/>
                        </a:spcAft>
                      </a:pPr>
                      <a:r>
                        <a:rPr lang="es-MX" sz="1400" kern="100" dirty="0">
                          <a:effectLst/>
                        </a:rPr>
                        <a:t>No se necesita</a:t>
                      </a:r>
                    </a:p>
                    <a:p>
                      <a:pPr algn="ctr" fontAlgn="base">
                        <a:lnSpc>
                          <a:spcPct val="107000"/>
                        </a:lnSpc>
                        <a:spcAft>
                          <a:spcPts val="800"/>
                        </a:spcAft>
                      </a:pPr>
                      <a:r>
                        <a:rPr lang="es-MX" sz="1400" kern="100" dirty="0">
                          <a:effectLst/>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10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rPr>
                        <a:t>Grupal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vMerge="1">
                  <a:txBody>
                    <a:bodyPr/>
                    <a:lstStyle/>
                    <a:p>
                      <a:endParaRPr lang="es-MX"/>
                    </a:p>
                  </a:txBody>
                  <a:tcPr/>
                </a:tc>
                <a:extLst>
                  <a:ext uri="{0D108BD9-81ED-4DB2-BD59-A6C34878D82A}">
                    <a16:rowId xmlns:a16="http://schemas.microsoft.com/office/drawing/2014/main" val="3277330617"/>
                  </a:ext>
                </a:extLst>
              </a:tr>
              <a:tr h="521642">
                <a:tc gridSpan="3">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Ajustes Razonables:</a:t>
                      </a:r>
                    </a:p>
                  </a:txBody>
                  <a:tcPr marL="67600" marR="67600" marT="0" marB="0">
                    <a:solidFill>
                      <a:schemeClr val="accent4"/>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3576575818"/>
                  </a:ext>
                </a:extLst>
              </a:tr>
            </a:tbl>
          </a:graphicData>
        </a:graphic>
      </p:graphicFrame>
    </p:spTree>
    <p:extLst>
      <p:ext uri="{BB962C8B-B14F-4D97-AF65-F5344CB8AC3E}">
        <p14:creationId xmlns:p14="http://schemas.microsoft.com/office/powerpoint/2010/main" val="337209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F42179-F3A7-2C40-9E09-DC7E91FC5086}"/>
              </a:ext>
            </a:extLst>
          </p:cNvPr>
          <p:cNvSpPr txBox="1"/>
          <p:nvPr/>
        </p:nvSpPr>
        <p:spPr>
          <a:xfrm>
            <a:off x="3408780" y="358409"/>
            <a:ext cx="2326439" cy="5232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sz="2800" dirty="0">
                <a:solidFill>
                  <a:schemeClr val="bg1"/>
                </a:solidFill>
                <a:latin typeface="Aharoni" panose="020F0502020204030204" pitchFamily="34" charset="0"/>
              </a:rPr>
              <a:t>ANEXOS</a:t>
            </a:r>
          </a:p>
        </p:txBody>
      </p:sp>
      <p:pic>
        <p:nvPicPr>
          <p:cNvPr id="4" name="Imagen 4">
            <a:extLst>
              <a:ext uri="{FF2B5EF4-FFF2-40B4-BE49-F238E27FC236}">
                <a16:creationId xmlns:a16="http://schemas.microsoft.com/office/drawing/2014/main" id="{A290DD3D-AB8E-EA4F-BD9B-E312E62C5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08" y="1837814"/>
            <a:ext cx="4064000" cy="4064000"/>
          </a:xfrm>
          <a:prstGeom prst="rect">
            <a:avLst/>
          </a:prstGeom>
        </p:spPr>
      </p:pic>
      <p:pic>
        <p:nvPicPr>
          <p:cNvPr id="5" name="Imagen 5">
            <a:extLst>
              <a:ext uri="{FF2B5EF4-FFF2-40B4-BE49-F238E27FC236}">
                <a16:creationId xmlns:a16="http://schemas.microsoft.com/office/drawing/2014/main" id="{52B55162-6F65-E949-9119-C917826C8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054" y="1837814"/>
            <a:ext cx="4064000" cy="4064000"/>
          </a:xfrm>
          <a:prstGeom prst="rect">
            <a:avLst/>
          </a:prstGeom>
        </p:spPr>
      </p:pic>
    </p:spTree>
    <p:extLst>
      <p:ext uri="{BB962C8B-B14F-4D97-AF65-F5344CB8AC3E}">
        <p14:creationId xmlns:p14="http://schemas.microsoft.com/office/powerpoint/2010/main" val="14614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Dibujos animados de dinosaurios bebé en la selva | Vector Premium">
            <a:extLst>
              <a:ext uri="{FF2B5EF4-FFF2-40B4-BE49-F238E27FC236}">
                <a16:creationId xmlns:a16="http://schemas.microsoft.com/office/drawing/2014/main" id="{BE826593-CC96-FC04-2AF6-3F0B5531FCC5}"/>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a:extLst>
              <a:ext uri="{FF2B5EF4-FFF2-40B4-BE49-F238E27FC236}">
                <a16:creationId xmlns:a16="http://schemas.microsoft.com/office/drawing/2014/main" id="{6A11B592-86E7-4BA1-D186-710EEC6115A5}"/>
              </a:ext>
            </a:extLst>
          </p:cNvPr>
          <p:cNvGraphicFramePr>
            <a:graphicFrameLocks noGrp="1"/>
          </p:cNvGraphicFramePr>
          <p:nvPr/>
        </p:nvGraphicFramePr>
        <p:xfrm>
          <a:off x="1170494" y="1668770"/>
          <a:ext cx="6803012" cy="4346542"/>
        </p:xfrm>
        <a:graphic>
          <a:graphicData uri="http://schemas.openxmlformats.org/drawingml/2006/table">
            <a:tbl>
              <a:tblPr firstRow="1" bandRow="1">
                <a:tableStyleId>{912C8C85-51F0-491E-9774-3900AFEF0FD7}</a:tableStyleId>
              </a:tblPr>
              <a:tblGrid>
                <a:gridCol w="2267670">
                  <a:extLst>
                    <a:ext uri="{9D8B030D-6E8A-4147-A177-3AD203B41FA5}">
                      <a16:colId xmlns:a16="http://schemas.microsoft.com/office/drawing/2014/main" val="2793749006"/>
                    </a:ext>
                  </a:extLst>
                </a:gridCol>
                <a:gridCol w="1133836">
                  <a:extLst>
                    <a:ext uri="{9D8B030D-6E8A-4147-A177-3AD203B41FA5}">
                      <a16:colId xmlns:a16="http://schemas.microsoft.com/office/drawing/2014/main" val="1440455353"/>
                    </a:ext>
                  </a:extLst>
                </a:gridCol>
                <a:gridCol w="1133836">
                  <a:extLst>
                    <a:ext uri="{9D8B030D-6E8A-4147-A177-3AD203B41FA5}">
                      <a16:colId xmlns:a16="http://schemas.microsoft.com/office/drawing/2014/main" val="3155452828"/>
                    </a:ext>
                  </a:extLst>
                </a:gridCol>
                <a:gridCol w="2267670">
                  <a:extLst>
                    <a:ext uri="{9D8B030D-6E8A-4147-A177-3AD203B41FA5}">
                      <a16:colId xmlns:a16="http://schemas.microsoft.com/office/drawing/2014/main" val="2918802856"/>
                    </a:ext>
                  </a:extLst>
                </a:gridCol>
              </a:tblGrid>
              <a:tr h="823009">
                <a:tc gridSpan="4">
                  <a:txBody>
                    <a:bodyPr/>
                    <a:lstStyle/>
                    <a:p>
                      <a:pPr algn="ctr"/>
                      <a:r>
                        <a:rPr lang="es-MX" sz="2100" b="1" dirty="0">
                          <a:solidFill>
                            <a:schemeClr val="bg1"/>
                          </a:solidFill>
                          <a:latin typeface="Berlin Sans FB" panose="020E0602020502020306" pitchFamily="34" charset="0"/>
                        </a:rPr>
                        <a:t>Jardín de Niños Luis A. Beauregard (Anexo a la ENEP)</a:t>
                      </a:r>
                      <a:endParaRPr lang="es-MX" sz="2100" b="1" dirty="0">
                        <a:solidFill>
                          <a:schemeClr val="bg1"/>
                        </a:solidFill>
                        <a:latin typeface="Berlin Sans FB" panose="020E0602020502020306" pitchFamily="34" charset="0"/>
                        <a:cs typeface="Aharoni" panose="02010803020104030203" pitchFamily="2" charset="-79"/>
                      </a:endParaRPr>
                    </a:p>
                  </a:txBody>
                  <a:tcPr marL="68580" marR="68580" marT="34290" marB="34290" anchor="ct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472202497"/>
                  </a:ext>
                </a:extLst>
              </a:tr>
              <a:tr h="876107">
                <a:tc gridSpan="2">
                  <a:txBody>
                    <a:bodyPr/>
                    <a:lstStyle/>
                    <a:p>
                      <a:pPr algn="ctr"/>
                      <a:r>
                        <a:rPr lang="es-MX" sz="1500" b="1" dirty="0">
                          <a:solidFill>
                            <a:schemeClr val="bg1"/>
                          </a:solidFill>
                          <a:latin typeface="Berlin Sans FB" panose="020E0602020502020306" pitchFamily="34" charset="0"/>
                        </a:rPr>
                        <a:t>Clave: </a:t>
                      </a:r>
                      <a:r>
                        <a:rPr lang="es-MX" sz="1500" b="0" dirty="0">
                          <a:solidFill>
                            <a:schemeClr val="bg1"/>
                          </a:solidFill>
                          <a:latin typeface="Berlin Sans FB" panose="020E0602020502020306" pitchFamily="34" charset="0"/>
                        </a:rPr>
                        <a:t>05EJN0025J</a:t>
                      </a:r>
                    </a:p>
                    <a:p>
                      <a:pPr marL="0" marR="0" lvl="0" indent="0" algn="ctr" defTabSz="685800" rtl="0" eaLnBrk="1" fontAlgn="auto" latinLnBrk="0" hangingPunct="1">
                        <a:lnSpc>
                          <a:spcPct val="100000"/>
                        </a:lnSpc>
                        <a:spcBef>
                          <a:spcPts val="0"/>
                        </a:spcBef>
                        <a:spcAft>
                          <a:spcPts val="0"/>
                        </a:spcAft>
                        <a:buClrTx/>
                        <a:buSzTx/>
                        <a:buFontTx/>
                        <a:buNone/>
                        <a:tabLst/>
                        <a:defRPr/>
                      </a:pPr>
                      <a:r>
                        <a:rPr lang="es-MX" sz="1500" b="1" dirty="0">
                          <a:solidFill>
                            <a:schemeClr val="bg1"/>
                          </a:solidFill>
                          <a:latin typeface="Berlin Sans FB" panose="020E0602020502020306" pitchFamily="34" charset="0"/>
                        </a:rPr>
                        <a:t>Zona Escolar: </a:t>
                      </a:r>
                      <a:r>
                        <a:rPr lang="es-MX" sz="1500" b="0" dirty="0">
                          <a:solidFill>
                            <a:schemeClr val="bg1"/>
                          </a:solidFill>
                          <a:latin typeface="Berlin Sans FB" panose="020E0602020502020306" pitchFamily="34" charset="0"/>
                        </a:rPr>
                        <a:t>1102</a:t>
                      </a:r>
                      <a:endParaRPr lang="es-MX" sz="1500" b="0" dirty="0">
                        <a:solidFill>
                          <a:schemeClr val="bg1"/>
                        </a:solidFill>
                        <a:latin typeface="Berlin Sans FB" panose="020E0602020502020306" pitchFamily="34" charset="0"/>
                        <a:cs typeface="Aharoni" panose="02010803020104030203" pitchFamily="2" charset="-79"/>
                      </a:endParaRPr>
                    </a:p>
                  </a:txBody>
                  <a:tcPr marL="68580" marR="68580" marT="34290" marB="34290" anchor="ctr"/>
                </a:tc>
                <a:tc hMerge="1">
                  <a:txBody>
                    <a:bodyPr/>
                    <a:lstStyle/>
                    <a:p>
                      <a:endParaRPr lang="es-MX"/>
                    </a:p>
                  </a:txBody>
                  <a:tcPr/>
                </a:tc>
                <a:tc gridSpan="2">
                  <a:txBody>
                    <a:bodyPr/>
                    <a:lstStyle/>
                    <a:p>
                      <a:pPr algn="ctr"/>
                      <a:r>
                        <a:rPr lang="es-MX" sz="1500" b="1" dirty="0">
                          <a:solidFill>
                            <a:schemeClr val="bg1"/>
                          </a:solidFill>
                          <a:latin typeface="Berlin Sans FB" panose="020E0602020502020306" pitchFamily="34" charset="0"/>
                        </a:rPr>
                        <a:t>Ubicación: </a:t>
                      </a:r>
                      <a:r>
                        <a:rPr lang="es-MX" sz="1500" b="0" dirty="0">
                          <a:solidFill>
                            <a:schemeClr val="bg1"/>
                          </a:solidFill>
                          <a:latin typeface="Berlin Sans FB" panose="020E0602020502020306" pitchFamily="34" charset="0"/>
                        </a:rPr>
                        <a:t>H. </a:t>
                      </a:r>
                      <a:r>
                        <a:rPr lang="es-MX" sz="1500" b="0" dirty="0" err="1">
                          <a:solidFill>
                            <a:schemeClr val="bg1"/>
                          </a:solidFill>
                          <a:latin typeface="Berlin Sans FB" panose="020E0602020502020306" pitchFamily="34" charset="0"/>
                        </a:rPr>
                        <a:t>Mass</a:t>
                      </a:r>
                      <a:r>
                        <a:rPr lang="es-MX" sz="1500" b="0" dirty="0">
                          <a:solidFill>
                            <a:schemeClr val="bg1"/>
                          </a:solidFill>
                          <a:latin typeface="Berlin Sans FB" panose="020E0602020502020306" pitchFamily="34" charset="0"/>
                        </a:rPr>
                        <a:t> S/N Zona Centro</a:t>
                      </a:r>
                    </a:p>
                    <a:p>
                      <a:pPr algn="ctr"/>
                      <a:r>
                        <a:rPr lang="es-MX" sz="1500" b="1" dirty="0">
                          <a:solidFill>
                            <a:schemeClr val="bg1"/>
                          </a:solidFill>
                          <a:latin typeface="Berlin Sans FB" panose="020E0602020502020306" pitchFamily="34" charset="0"/>
                        </a:rPr>
                        <a:t>Teléfono: </a:t>
                      </a:r>
                      <a:r>
                        <a:rPr lang="es-MX" sz="1500" b="0" dirty="0">
                          <a:solidFill>
                            <a:schemeClr val="bg1"/>
                          </a:solidFill>
                          <a:latin typeface="Berlin Sans FB" panose="020E0602020502020306" pitchFamily="34" charset="0"/>
                        </a:rPr>
                        <a:t>844 414 85 19</a:t>
                      </a:r>
                      <a:endParaRPr lang="es-MX" sz="1500" b="0" dirty="0">
                        <a:solidFill>
                          <a:schemeClr val="bg1"/>
                        </a:solidFill>
                        <a:latin typeface="Berlin Sans FB" panose="020E0602020502020306" pitchFamily="34" charset="0"/>
                        <a:cs typeface="Aharoni" panose="02010803020104030203" pitchFamily="2" charset="-79"/>
                      </a:endParaRPr>
                    </a:p>
                  </a:txBody>
                  <a:tcPr marL="68580" marR="68580" marT="34290" marB="34290" anchor="ctr"/>
                </a:tc>
                <a:tc hMerge="1">
                  <a:txBody>
                    <a:bodyPr/>
                    <a:lstStyle/>
                    <a:p>
                      <a:endParaRPr lang="es-MX"/>
                    </a:p>
                  </a:txBody>
                  <a:tcPr/>
                </a:tc>
                <a:extLst>
                  <a:ext uri="{0D108BD9-81ED-4DB2-BD59-A6C34878D82A}">
                    <a16:rowId xmlns:a16="http://schemas.microsoft.com/office/drawing/2014/main" val="1535163925"/>
                  </a:ext>
                </a:extLst>
              </a:tr>
              <a:tr h="1700725">
                <a:tc>
                  <a:txBody>
                    <a:bodyPr/>
                    <a:lstStyle/>
                    <a:p>
                      <a:pPr algn="ctr"/>
                      <a:r>
                        <a:rPr lang="es-MX" sz="1500" b="1" dirty="0">
                          <a:solidFill>
                            <a:schemeClr val="bg1"/>
                          </a:solidFill>
                          <a:latin typeface="Berlin Sans FB" panose="020E0602020502020306" pitchFamily="34" charset="0"/>
                        </a:rPr>
                        <a:t>Maestra Titular: </a:t>
                      </a:r>
                    </a:p>
                    <a:p>
                      <a:pPr algn="ctr"/>
                      <a:r>
                        <a:rPr lang="es-MX" sz="1500" b="0" dirty="0">
                          <a:solidFill>
                            <a:schemeClr val="bg1"/>
                          </a:solidFill>
                          <a:latin typeface="Berlin Sans FB" panose="020E0602020502020306" pitchFamily="34" charset="0"/>
                        </a:rPr>
                        <a:t>Alejandra Nayelli López Merino</a:t>
                      </a:r>
                      <a:endParaRPr lang="es-MX" sz="1500" b="0" dirty="0">
                        <a:solidFill>
                          <a:schemeClr val="bg1"/>
                        </a:solidFill>
                        <a:latin typeface="Berlin Sans FB" panose="020E0602020502020306" pitchFamily="34" charset="0"/>
                        <a:cs typeface="Aharoni" panose="02010803020104030203" pitchFamily="2" charset="-79"/>
                      </a:endParaRPr>
                    </a:p>
                  </a:txBody>
                  <a:tcPr marL="68580" marR="68580" marT="34290" marB="34290" anchor="ctr"/>
                </a:tc>
                <a:tc gridSpan="2">
                  <a:txBody>
                    <a:bodyPr/>
                    <a:lstStyle/>
                    <a:p>
                      <a:pPr algn="ctr"/>
                      <a:r>
                        <a:rPr lang="es-MX" sz="1500" b="1" dirty="0">
                          <a:solidFill>
                            <a:schemeClr val="bg1"/>
                          </a:solidFill>
                          <a:latin typeface="Berlin Sans FB" panose="020E0602020502020306" pitchFamily="34" charset="0"/>
                        </a:rPr>
                        <a:t>Grado y Sección: </a:t>
                      </a:r>
                    </a:p>
                    <a:p>
                      <a:pPr algn="ctr"/>
                      <a:r>
                        <a:rPr lang="es-MX" sz="1500" b="0" dirty="0">
                          <a:solidFill>
                            <a:schemeClr val="bg1"/>
                          </a:solidFill>
                          <a:latin typeface="Berlin Sans FB" panose="020E0602020502020306" pitchFamily="34" charset="0"/>
                        </a:rPr>
                        <a:t>1° “C”</a:t>
                      </a:r>
                    </a:p>
                    <a:p>
                      <a:pPr algn="ctr"/>
                      <a:r>
                        <a:rPr lang="es-MX" sz="1500" b="1" dirty="0">
                          <a:solidFill>
                            <a:schemeClr val="bg1"/>
                          </a:solidFill>
                          <a:latin typeface="Berlin Sans FB" panose="020E0602020502020306" pitchFamily="34" charset="0"/>
                          <a:cs typeface="Aharoni" panose="02010803020104030203" pitchFamily="2" charset="-79"/>
                        </a:rPr>
                        <a:t>Total de Alumnos: </a:t>
                      </a:r>
                      <a:r>
                        <a:rPr lang="es-MX" sz="1500" b="0" dirty="0">
                          <a:solidFill>
                            <a:schemeClr val="bg1"/>
                          </a:solidFill>
                          <a:latin typeface="Berlin Sans FB" panose="020E0602020502020306" pitchFamily="34" charset="0"/>
                          <a:cs typeface="Aharoni" panose="02010803020104030203" pitchFamily="2" charset="-79"/>
                        </a:rPr>
                        <a:t>28</a:t>
                      </a:r>
                      <a:endParaRPr lang="es-MX" sz="1500" b="1" dirty="0">
                        <a:solidFill>
                          <a:schemeClr val="bg1"/>
                        </a:solidFill>
                        <a:latin typeface="Berlin Sans FB" panose="020E0602020502020306" pitchFamily="34" charset="0"/>
                        <a:cs typeface="Aharoni" panose="02010803020104030203" pitchFamily="2" charset="-79"/>
                      </a:endParaRPr>
                    </a:p>
                    <a:p>
                      <a:pPr algn="ctr"/>
                      <a:r>
                        <a:rPr lang="es-MX" sz="1500" b="1" dirty="0">
                          <a:solidFill>
                            <a:schemeClr val="bg1"/>
                          </a:solidFill>
                          <a:latin typeface="Berlin Sans FB" panose="020E0602020502020306" pitchFamily="34" charset="0"/>
                          <a:cs typeface="Aharoni" panose="02010803020104030203" pitchFamily="2" charset="-79"/>
                        </a:rPr>
                        <a:t>Niños: </a:t>
                      </a:r>
                      <a:r>
                        <a:rPr lang="es-MX" sz="1500" b="0" dirty="0">
                          <a:solidFill>
                            <a:schemeClr val="bg1"/>
                          </a:solidFill>
                          <a:latin typeface="Berlin Sans FB" panose="020E0602020502020306" pitchFamily="34" charset="0"/>
                          <a:cs typeface="Aharoni" panose="02010803020104030203" pitchFamily="2" charset="-79"/>
                        </a:rPr>
                        <a:t>12</a:t>
                      </a:r>
                      <a:endParaRPr lang="es-MX" sz="1500" b="1" dirty="0">
                        <a:solidFill>
                          <a:schemeClr val="bg1"/>
                        </a:solidFill>
                        <a:latin typeface="Berlin Sans FB" panose="020E0602020502020306" pitchFamily="34" charset="0"/>
                        <a:cs typeface="Aharoni" panose="02010803020104030203" pitchFamily="2" charset="-79"/>
                      </a:endParaRPr>
                    </a:p>
                    <a:p>
                      <a:pPr algn="ctr"/>
                      <a:r>
                        <a:rPr lang="es-MX" sz="1500" b="1" dirty="0">
                          <a:solidFill>
                            <a:schemeClr val="bg1"/>
                          </a:solidFill>
                          <a:latin typeface="Berlin Sans FB" panose="020E0602020502020306" pitchFamily="34" charset="0"/>
                          <a:cs typeface="Aharoni" panose="02010803020104030203" pitchFamily="2" charset="-79"/>
                        </a:rPr>
                        <a:t>Niñas: </a:t>
                      </a:r>
                      <a:r>
                        <a:rPr lang="es-MX" sz="1500" b="0" dirty="0">
                          <a:solidFill>
                            <a:schemeClr val="bg1"/>
                          </a:solidFill>
                          <a:latin typeface="Berlin Sans FB" panose="020E0602020502020306" pitchFamily="34" charset="0"/>
                          <a:cs typeface="Aharoni" panose="02010803020104030203" pitchFamily="2" charset="-79"/>
                        </a:rPr>
                        <a:t>16</a:t>
                      </a:r>
                      <a:endParaRPr lang="es-MX" sz="1500" b="1" dirty="0">
                        <a:solidFill>
                          <a:schemeClr val="bg1"/>
                        </a:solidFill>
                        <a:latin typeface="Berlin Sans FB" panose="020E0602020502020306" pitchFamily="34" charset="0"/>
                        <a:cs typeface="Aharoni" panose="02010803020104030203" pitchFamily="2" charset="-79"/>
                      </a:endParaRPr>
                    </a:p>
                  </a:txBody>
                  <a:tcPr marL="68580" marR="68580" marT="34290" marB="34290" anchor="ctr"/>
                </a:tc>
                <a:tc hMerge="1">
                  <a:txBody>
                    <a:bodyPr/>
                    <a:lstStyle/>
                    <a:p>
                      <a:endParaRPr lang="es-MX"/>
                    </a:p>
                  </a:txBody>
                  <a:tcPr/>
                </a:tc>
                <a:tc>
                  <a:txBody>
                    <a:bodyPr/>
                    <a:lstStyle/>
                    <a:p>
                      <a:pPr algn="ctr"/>
                      <a:r>
                        <a:rPr lang="es-MX" sz="1500" b="1" dirty="0">
                          <a:solidFill>
                            <a:schemeClr val="bg1"/>
                          </a:solidFill>
                          <a:latin typeface="Berlin Sans FB" panose="020E0602020502020306" pitchFamily="34" charset="0"/>
                        </a:rPr>
                        <a:t>Alumna Practicante: </a:t>
                      </a:r>
                    </a:p>
                    <a:p>
                      <a:pPr algn="ctr"/>
                      <a:r>
                        <a:rPr lang="es-MX" sz="1500" b="0" dirty="0">
                          <a:solidFill>
                            <a:schemeClr val="bg1"/>
                          </a:solidFill>
                          <a:latin typeface="Berlin Sans FB" panose="020E0602020502020306" pitchFamily="34" charset="0"/>
                        </a:rPr>
                        <a:t>Angela Lecely Cortés Villarreal #6</a:t>
                      </a:r>
                    </a:p>
                    <a:p>
                      <a:pPr algn="ctr"/>
                      <a:r>
                        <a:rPr lang="es-MX" sz="1500" b="0" dirty="0">
                          <a:solidFill>
                            <a:schemeClr val="bg1"/>
                          </a:solidFill>
                          <a:latin typeface="Berlin Sans FB" panose="020E0602020502020306" pitchFamily="34" charset="0"/>
                        </a:rPr>
                        <a:t>2° “A”</a:t>
                      </a:r>
                      <a:endParaRPr lang="es-MX" sz="1500" b="0" dirty="0">
                        <a:solidFill>
                          <a:schemeClr val="bg1"/>
                        </a:solidFill>
                        <a:latin typeface="Berlin Sans FB" panose="020E0602020502020306" pitchFamily="34" charset="0"/>
                        <a:cs typeface="Aharoni" panose="02010803020104030203" pitchFamily="2" charset="-79"/>
                      </a:endParaRPr>
                    </a:p>
                  </a:txBody>
                  <a:tcPr marL="68580" marR="68580" marT="34290" marB="34290" anchor="ctr"/>
                </a:tc>
                <a:extLst>
                  <a:ext uri="{0D108BD9-81ED-4DB2-BD59-A6C34878D82A}">
                    <a16:rowId xmlns:a16="http://schemas.microsoft.com/office/drawing/2014/main" val="2439345845"/>
                  </a:ext>
                </a:extLst>
              </a:tr>
              <a:tr h="946701">
                <a:tc>
                  <a:txBody>
                    <a:bodyPr/>
                    <a:lstStyle/>
                    <a:p>
                      <a:pPr algn="ctr"/>
                      <a:r>
                        <a:rPr lang="es-MX" sz="1500" b="0" dirty="0">
                          <a:solidFill>
                            <a:schemeClr val="bg1"/>
                          </a:solidFill>
                          <a:latin typeface="Berlin Sans FB" panose="020E0602020502020306" pitchFamily="34" charset="0"/>
                        </a:rPr>
                        <a:t>Planeación </a:t>
                      </a:r>
                      <a:r>
                        <a:rPr lang="es-MX" sz="1500" b="0">
                          <a:solidFill>
                            <a:schemeClr val="bg1"/>
                          </a:solidFill>
                          <a:latin typeface="Berlin Sans FB" panose="020E0602020502020306" pitchFamily="34" charset="0"/>
                        </a:rPr>
                        <a:t>del 27 </a:t>
                      </a:r>
                      <a:r>
                        <a:rPr lang="es-MX" sz="1500" b="0" dirty="0">
                          <a:solidFill>
                            <a:schemeClr val="bg1"/>
                          </a:solidFill>
                          <a:latin typeface="Berlin Sans FB" panose="020E0602020502020306" pitchFamily="34" charset="0"/>
                        </a:rPr>
                        <a:t>al 31 de marzo </a:t>
                      </a:r>
                      <a:endParaRPr lang="es-MX" sz="1500" b="0" dirty="0">
                        <a:solidFill>
                          <a:schemeClr val="bg1"/>
                        </a:solidFill>
                        <a:latin typeface="Berlin Sans FB" panose="020E0602020502020306" pitchFamily="34" charset="0"/>
                        <a:cs typeface="Aharoni" panose="02010803020104030203" pitchFamily="2" charset="-79"/>
                      </a:endParaRPr>
                    </a:p>
                  </a:txBody>
                  <a:tcPr marL="68580" marR="68580" marT="34290" marB="34290" anchor="ctr"/>
                </a:tc>
                <a:tc gridSpan="3">
                  <a:txBody>
                    <a:bodyPr/>
                    <a:lstStyle/>
                    <a:p>
                      <a:pPr algn="ctr"/>
                      <a:r>
                        <a:rPr lang="es-MX" sz="2700" b="1" dirty="0">
                          <a:solidFill>
                            <a:schemeClr val="bg1"/>
                          </a:solidFill>
                          <a:latin typeface="Berlin Sans FB" panose="020E0602020502020306" pitchFamily="34" charset="0"/>
                        </a:rPr>
                        <a:t>“Una Visita al Pasado”</a:t>
                      </a:r>
                      <a:endParaRPr lang="es-MX" sz="2700" b="1" dirty="0">
                        <a:solidFill>
                          <a:schemeClr val="bg1"/>
                        </a:solidFill>
                        <a:latin typeface="Berlin Sans FB" panose="020E0602020502020306" pitchFamily="34" charset="0"/>
                        <a:cs typeface="Aharoni" panose="02010803020104030203" pitchFamily="2" charset="-79"/>
                      </a:endParaRPr>
                    </a:p>
                  </a:txBody>
                  <a:tcPr marL="68580" marR="68580" marT="34290" marB="34290" anchor="ct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1131646275"/>
                  </a:ext>
                </a:extLst>
              </a:tr>
            </a:tbl>
          </a:graphicData>
        </a:graphic>
      </p:graphicFrame>
      <p:sp>
        <p:nvSpPr>
          <p:cNvPr id="2" name="CuadroTexto 1">
            <a:extLst>
              <a:ext uri="{FF2B5EF4-FFF2-40B4-BE49-F238E27FC236}">
                <a16:creationId xmlns:a16="http://schemas.microsoft.com/office/drawing/2014/main" id="{F920F5B3-D07C-52F7-EBEF-FDE48C42D95E}"/>
              </a:ext>
            </a:extLst>
          </p:cNvPr>
          <p:cNvSpPr txBox="1"/>
          <p:nvPr/>
        </p:nvSpPr>
        <p:spPr>
          <a:xfrm>
            <a:off x="2248469" y="842688"/>
            <a:ext cx="4647062"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35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Escuela Normal de Educación Preescolar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35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Ciclo Escolar 2022 - 2023</a:t>
            </a:r>
          </a:p>
        </p:txBody>
      </p:sp>
      <p:pic>
        <p:nvPicPr>
          <p:cNvPr id="1026" name="Picture 2" descr="ESCUELA NORMAL DE EDUCACIÓN PREESCOLAR DE COAHUILA INVITA A EXAMEN DE  ADMISIÓN">
            <a:extLst>
              <a:ext uri="{FF2B5EF4-FFF2-40B4-BE49-F238E27FC236}">
                <a16:creationId xmlns:a16="http://schemas.microsoft.com/office/drawing/2014/main" id="{43DCB4A1-474E-4450-780F-F90CE8B383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57" t="2120" r="8925"/>
          <a:stretch/>
        </p:blipFill>
        <p:spPr bwMode="auto">
          <a:xfrm>
            <a:off x="2065656" y="503356"/>
            <a:ext cx="614149" cy="78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3517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F42179-F3A7-2C40-9E09-DC7E91FC5086}"/>
              </a:ext>
            </a:extLst>
          </p:cNvPr>
          <p:cNvSpPr txBox="1"/>
          <p:nvPr/>
        </p:nvSpPr>
        <p:spPr>
          <a:xfrm>
            <a:off x="3501612" y="707739"/>
            <a:ext cx="2140776" cy="4154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solidFill>
                  <a:prstClr val="white"/>
                </a:solidFill>
                <a:effectLst/>
                <a:uLnTx/>
                <a:uFillTx/>
                <a:latin typeface="Aharoni" panose="020F0502020204030204" pitchFamily="34" charset="0"/>
                <a:ea typeface="+mn-ea"/>
                <a:cs typeface="+mn-cs"/>
              </a:rPr>
              <a:t>Cronograma</a:t>
            </a:r>
          </a:p>
        </p:txBody>
      </p:sp>
      <p:graphicFrame>
        <p:nvGraphicFramePr>
          <p:cNvPr id="6" name="Tabla 6">
            <a:extLst>
              <a:ext uri="{FF2B5EF4-FFF2-40B4-BE49-F238E27FC236}">
                <a16:creationId xmlns:a16="http://schemas.microsoft.com/office/drawing/2014/main" id="{082C14BF-8F55-524D-AE37-AD46EF350832}"/>
              </a:ext>
            </a:extLst>
          </p:cNvPr>
          <p:cNvGraphicFramePr>
            <a:graphicFrameLocks noGrp="1"/>
          </p:cNvGraphicFramePr>
          <p:nvPr/>
        </p:nvGraphicFramePr>
        <p:xfrm>
          <a:off x="880452" y="1470078"/>
          <a:ext cx="7416323" cy="4472434"/>
        </p:xfrm>
        <a:graphic>
          <a:graphicData uri="http://schemas.openxmlformats.org/drawingml/2006/table">
            <a:tbl>
              <a:tblPr firstRow="1" bandRow="1">
                <a:tableStyleId>{93296810-A885-4BE3-A3E7-6D5BEEA58F35}</a:tableStyleId>
              </a:tblPr>
              <a:tblGrid>
                <a:gridCol w="1317374">
                  <a:extLst>
                    <a:ext uri="{9D8B030D-6E8A-4147-A177-3AD203B41FA5}">
                      <a16:colId xmlns:a16="http://schemas.microsoft.com/office/drawing/2014/main" val="739814022"/>
                    </a:ext>
                  </a:extLst>
                </a:gridCol>
                <a:gridCol w="1078208">
                  <a:extLst>
                    <a:ext uri="{9D8B030D-6E8A-4147-A177-3AD203B41FA5}">
                      <a16:colId xmlns:a16="http://schemas.microsoft.com/office/drawing/2014/main" val="1769682934"/>
                    </a:ext>
                  </a:extLst>
                </a:gridCol>
                <a:gridCol w="1202823">
                  <a:extLst>
                    <a:ext uri="{9D8B030D-6E8A-4147-A177-3AD203B41FA5}">
                      <a16:colId xmlns:a16="http://schemas.microsoft.com/office/drawing/2014/main" val="1780168567"/>
                    </a:ext>
                  </a:extLst>
                </a:gridCol>
                <a:gridCol w="1226739">
                  <a:extLst>
                    <a:ext uri="{9D8B030D-6E8A-4147-A177-3AD203B41FA5}">
                      <a16:colId xmlns:a16="http://schemas.microsoft.com/office/drawing/2014/main" val="620569740"/>
                    </a:ext>
                  </a:extLst>
                </a:gridCol>
                <a:gridCol w="1283882">
                  <a:extLst>
                    <a:ext uri="{9D8B030D-6E8A-4147-A177-3AD203B41FA5}">
                      <a16:colId xmlns:a16="http://schemas.microsoft.com/office/drawing/2014/main" val="3692513957"/>
                    </a:ext>
                  </a:extLst>
                </a:gridCol>
                <a:gridCol w="1307297">
                  <a:extLst>
                    <a:ext uri="{9D8B030D-6E8A-4147-A177-3AD203B41FA5}">
                      <a16:colId xmlns:a16="http://schemas.microsoft.com/office/drawing/2014/main" val="2189216785"/>
                    </a:ext>
                  </a:extLst>
                </a:gridCol>
              </a:tblGrid>
              <a:tr h="586525">
                <a:tc>
                  <a:txBody>
                    <a:bodyPr/>
                    <a:lstStyle/>
                    <a:p>
                      <a:pPr algn="ctr"/>
                      <a:r>
                        <a:rPr lang="es-MX" sz="1200" b="1" dirty="0">
                          <a:latin typeface="Abadi" panose="020B0604020104020204" pitchFamily="34" charset="0"/>
                        </a:rPr>
                        <a:t>Día/</a:t>
                      </a:r>
                    </a:p>
                    <a:p>
                      <a:pPr algn="ctr"/>
                      <a:r>
                        <a:rPr lang="es-MX" sz="1200" b="1" dirty="0">
                          <a:latin typeface="Abadi" panose="020B0604020104020204" pitchFamily="34" charset="0"/>
                        </a:rPr>
                        <a:t>Hora</a:t>
                      </a:r>
                      <a:endParaRPr lang="es-MX" sz="1200" b="1" dirty="0">
                        <a:latin typeface="Abadi" panose="020B0604020104020204" pitchFamily="34" charset="0"/>
                        <a:cs typeface="Aharoni" panose="02010803020104030203" pitchFamily="2" charset="-79"/>
                      </a:endParaRPr>
                    </a:p>
                  </a:txBody>
                  <a:tcPr marL="68580" marR="68580" marT="34290" marB="34290" anchor="ctr"/>
                </a:tc>
                <a:tc>
                  <a:txBody>
                    <a:bodyPr/>
                    <a:lstStyle/>
                    <a:p>
                      <a:pPr algn="ctr"/>
                      <a:r>
                        <a:rPr lang="es-MX" sz="1200" b="1" dirty="0">
                          <a:latin typeface="Abadi" panose="020B0604020104020204" pitchFamily="34" charset="0"/>
                        </a:rPr>
                        <a:t>Lunes</a:t>
                      </a:r>
                      <a:endParaRPr lang="es-MX" sz="1200" b="1" dirty="0">
                        <a:latin typeface="Abadi" panose="020B0604020104020204" pitchFamily="34" charset="0"/>
                        <a:cs typeface="Aharoni" panose="02010803020104030203" pitchFamily="2" charset="-79"/>
                      </a:endParaRPr>
                    </a:p>
                  </a:txBody>
                  <a:tcPr marL="68580" marR="68580" marT="34290" marB="34290" anchor="ctr"/>
                </a:tc>
                <a:tc>
                  <a:txBody>
                    <a:bodyPr/>
                    <a:lstStyle/>
                    <a:p>
                      <a:pPr algn="ctr"/>
                      <a:r>
                        <a:rPr lang="es-MX" sz="1200" b="1" dirty="0">
                          <a:latin typeface="Abadi" panose="020B0604020104020204" pitchFamily="34" charset="0"/>
                        </a:rPr>
                        <a:t>Martes</a:t>
                      </a:r>
                      <a:endParaRPr lang="es-MX" sz="1200" b="1" dirty="0">
                        <a:latin typeface="Abadi" panose="020B0604020104020204" pitchFamily="34" charset="0"/>
                        <a:cs typeface="Aharoni" panose="02010803020104030203" pitchFamily="2" charset="-79"/>
                      </a:endParaRPr>
                    </a:p>
                  </a:txBody>
                  <a:tcPr marL="68580" marR="68580" marT="34290" marB="34290" anchor="ctr"/>
                </a:tc>
                <a:tc>
                  <a:txBody>
                    <a:bodyPr/>
                    <a:lstStyle/>
                    <a:p>
                      <a:pPr algn="ctr"/>
                      <a:r>
                        <a:rPr lang="es-MX" sz="1200" b="1" dirty="0">
                          <a:latin typeface="Abadi" panose="020B0604020104020204" pitchFamily="34" charset="0"/>
                        </a:rPr>
                        <a:t>Miércoles </a:t>
                      </a:r>
                      <a:endParaRPr lang="es-MX" sz="1200" b="1" dirty="0">
                        <a:latin typeface="Abadi" panose="020B0604020104020204" pitchFamily="34" charset="0"/>
                        <a:cs typeface="Aharoni" panose="02010803020104030203" pitchFamily="2" charset="-79"/>
                      </a:endParaRPr>
                    </a:p>
                  </a:txBody>
                  <a:tcPr marL="68580" marR="68580" marT="34290" marB="34290" anchor="ctr"/>
                </a:tc>
                <a:tc>
                  <a:txBody>
                    <a:bodyPr/>
                    <a:lstStyle/>
                    <a:p>
                      <a:pPr algn="ctr"/>
                      <a:r>
                        <a:rPr lang="es-MX" sz="1200" b="1" dirty="0">
                          <a:latin typeface="Abadi" panose="020B0604020104020204" pitchFamily="34" charset="0"/>
                        </a:rPr>
                        <a:t>Jueves</a:t>
                      </a:r>
                      <a:endParaRPr lang="es-MX" sz="1200" b="1" dirty="0">
                        <a:latin typeface="Abadi" panose="020B0604020104020204" pitchFamily="34" charset="0"/>
                        <a:cs typeface="Aharoni" panose="02010803020104030203" pitchFamily="2" charset="-79"/>
                      </a:endParaRPr>
                    </a:p>
                  </a:txBody>
                  <a:tcPr marL="68580" marR="68580" marT="34290" marB="34290" anchor="ctr"/>
                </a:tc>
                <a:tc>
                  <a:txBody>
                    <a:bodyPr/>
                    <a:lstStyle/>
                    <a:p>
                      <a:pPr algn="ctr"/>
                      <a:r>
                        <a:rPr lang="es-MX" sz="1200" b="1" dirty="0">
                          <a:latin typeface="Abadi" panose="020B0604020104020204" pitchFamily="34" charset="0"/>
                        </a:rPr>
                        <a:t>Viernes</a:t>
                      </a:r>
                      <a:endParaRPr lang="es-MX" sz="1200" b="1" dirty="0">
                        <a:latin typeface="Abadi" panose="020B0604020104020204" pitchFamily="34" charset="0"/>
                        <a:cs typeface="Aharoni" panose="02010803020104030203" pitchFamily="2" charset="-79"/>
                      </a:endParaRPr>
                    </a:p>
                  </a:txBody>
                  <a:tcPr marL="68580" marR="68580" marT="34290" marB="34290" anchor="ctr"/>
                </a:tc>
                <a:extLst>
                  <a:ext uri="{0D108BD9-81ED-4DB2-BD59-A6C34878D82A}">
                    <a16:rowId xmlns:a16="http://schemas.microsoft.com/office/drawing/2014/main" val="4259593219"/>
                  </a:ext>
                </a:extLst>
              </a:tr>
              <a:tr h="434340">
                <a:tc>
                  <a:txBody>
                    <a:bodyPr/>
                    <a:lstStyle/>
                    <a:p>
                      <a:pPr algn="ctr"/>
                      <a:r>
                        <a:rPr lang="es-MX" sz="1200" dirty="0">
                          <a:latin typeface="Abadi" panose="020B0604020104020204" pitchFamily="34" charset="0"/>
                          <a:cs typeface="Aharoni" panose="02010803020104030203" pitchFamily="2" charset="-79"/>
                        </a:rPr>
                        <a:t>9:00 – 9:10</a:t>
                      </a:r>
                    </a:p>
                  </a:txBody>
                  <a:tcPr marL="68580" marR="68580" marT="34290" marB="34290" anchor="ctr">
                    <a:solidFill>
                      <a:schemeClr val="accent6">
                        <a:lumMod val="60000"/>
                        <a:lumOff val="40000"/>
                      </a:schemeClr>
                    </a:solidFill>
                  </a:tcPr>
                </a:tc>
                <a:tc>
                  <a:txBody>
                    <a:bodyPr/>
                    <a:lstStyle/>
                    <a:p>
                      <a:pPr algn="ctr"/>
                      <a:r>
                        <a:rPr lang="es-MX" sz="1200" dirty="0">
                          <a:latin typeface="Abadi" panose="020B0604020104020204" pitchFamily="34" charset="0"/>
                          <a:cs typeface="Aharoni" panose="02010803020104030203" pitchFamily="2" charset="-79"/>
                        </a:rPr>
                        <a:t>Actividades Permanentes</a:t>
                      </a:r>
                    </a:p>
                  </a:txBody>
                  <a:tcPr marL="68580" marR="68580" marT="34290" marB="34290" anchor="ctr">
                    <a:solidFill>
                      <a:schemeClr val="accent6">
                        <a:lumMod val="60000"/>
                        <a:lumOff val="40000"/>
                      </a:schemeClr>
                    </a:solidFill>
                  </a:tcPr>
                </a:tc>
                <a:tc rowSpan="7">
                  <a:txBody>
                    <a:bodyPr/>
                    <a:lstStyle/>
                    <a:p>
                      <a:pPr algn="ctr"/>
                      <a:r>
                        <a:rPr lang="es-MX" sz="1200" dirty="0">
                          <a:latin typeface="Abadi" panose="020B0604020104020204" pitchFamily="34" charset="0"/>
                          <a:cs typeface="Aharoni" panose="02010803020104030203" pitchFamily="2" charset="-79"/>
                        </a:rPr>
                        <a:t>Observación de Practicante de la Vizcaya</a:t>
                      </a:r>
                    </a:p>
                  </a:txBody>
                  <a:tcPr marL="68580" marR="68580" marT="34290" marB="34290" anchor="ctr">
                    <a:solidFill>
                      <a:schemeClr val="accent6">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dirty="0">
                          <a:latin typeface="Abadi" panose="020B0604020104020204" pitchFamily="34" charset="0"/>
                          <a:cs typeface="Aharoni" panose="02010803020104030203" pitchFamily="2" charset="-79"/>
                        </a:rPr>
                        <a:t>Actividades Permanentes</a:t>
                      </a:r>
                    </a:p>
                  </a:txBody>
                  <a:tcPr marL="68580" marR="68580" marT="34290" marB="34290" anchor="ctr">
                    <a:solidFill>
                      <a:schemeClr val="accent6">
                        <a:lumMod val="60000"/>
                        <a:lumOff val="40000"/>
                      </a:schemeClr>
                    </a:solidFill>
                  </a:tcPr>
                </a:tc>
                <a:tc rowSpan="7">
                  <a:txBody>
                    <a:bodyPr/>
                    <a:lstStyle/>
                    <a:p>
                      <a:pPr algn="ctr"/>
                      <a:r>
                        <a:rPr lang="es-MX" sz="1200" dirty="0">
                          <a:latin typeface="Abadi" panose="020B0604020104020204" pitchFamily="34" charset="0"/>
                          <a:cs typeface="Aharoni" panose="02010803020104030203" pitchFamily="2" charset="-79"/>
                        </a:rPr>
                        <a:t>Festival de Primavera</a:t>
                      </a:r>
                    </a:p>
                  </a:txBody>
                  <a:tcPr marL="68580" marR="68580" marT="34290" marB="34290" anchor="ctr">
                    <a:solidFill>
                      <a:schemeClr val="accent6">
                        <a:lumMod val="60000"/>
                        <a:lumOff val="40000"/>
                      </a:schemeClr>
                    </a:solidFill>
                  </a:tcPr>
                </a:tc>
                <a:tc rowSpan="7">
                  <a:txBody>
                    <a:bodyPr/>
                    <a:lstStyle/>
                    <a:p>
                      <a:pPr algn="ctr"/>
                      <a:r>
                        <a:rPr lang="es-MX" sz="1200" dirty="0">
                          <a:latin typeface="Abadi" panose="020B0604020104020204" pitchFamily="34" charset="0"/>
                          <a:cs typeface="Aharoni" panose="02010803020104030203" pitchFamily="2" charset="-79"/>
                        </a:rPr>
                        <a:t>Consejo Técnico</a:t>
                      </a:r>
                    </a:p>
                  </a:txBody>
                  <a:tcPr marL="68580" marR="68580" marT="34290" marB="34290" anchor="ctr">
                    <a:solidFill>
                      <a:schemeClr val="accent6">
                        <a:lumMod val="60000"/>
                        <a:lumOff val="40000"/>
                      </a:schemeClr>
                    </a:solidFill>
                  </a:tcPr>
                </a:tc>
                <a:extLst>
                  <a:ext uri="{0D108BD9-81ED-4DB2-BD59-A6C34878D82A}">
                    <a16:rowId xmlns:a16="http://schemas.microsoft.com/office/drawing/2014/main" val="2255564927"/>
                  </a:ext>
                </a:extLst>
              </a:tr>
              <a:tr h="586525">
                <a:tc>
                  <a:txBody>
                    <a:bodyPr/>
                    <a:lstStyle/>
                    <a:p>
                      <a:pPr algn="ctr"/>
                      <a:r>
                        <a:rPr lang="es-MX" sz="1200" dirty="0">
                          <a:latin typeface="Abadi" panose="020B0604020104020204" pitchFamily="34" charset="0"/>
                        </a:rPr>
                        <a:t>9:00 – 9:30</a:t>
                      </a:r>
                      <a:endParaRPr lang="es-MX" sz="1200" dirty="0">
                        <a:latin typeface="Abadi" panose="020B0604020104020204" pitchFamily="34" charset="0"/>
                        <a:cs typeface="Aharoni" panose="02010803020104030203" pitchFamily="2" charset="-79"/>
                      </a:endParaRPr>
                    </a:p>
                  </a:txBody>
                  <a:tcPr marL="68580" marR="68580" marT="34290" marB="34290" anchor="ctr">
                    <a:solidFill>
                      <a:schemeClr val="accent6">
                        <a:lumMod val="60000"/>
                        <a:lumOff val="40000"/>
                      </a:schemeClr>
                    </a:solidFill>
                  </a:tcPr>
                </a:tc>
                <a:tc>
                  <a:txBody>
                    <a:bodyPr/>
                    <a:lstStyle/>
                    <a:p>
                      <a:pPr algn="ctr"/>
                      <a:r>
                        <a:rPr lang="es-MX" sz="1200" dirty="0">
                          <a:latin typeface="Abadi" panose="020B0604020104020204" pitchFamily="34" charset="0"/>
                          <a:cs typeface="Aharoni" panose="02010803020104030203" pitchFamily="2" charset="-79"/>
                        </a:rPr>
                        <a:t>Honores a la Bandera</a:t>
                      </a:r>
                    </a:p>
                  </a:txBody>
                  <a:tcPr marL="68580" marR="68580" marT="34290" marB="34290" anchor="ctr">
                    <a:solidFill>
                      <a:schemeClr val="accent6">
                        <a:lumMod val="20000"/>
                        <a:lumOff val="80000"/>
                      </a:schemeClr>
                    </a:solidFill>
                  </a:tcPr>
                </a:tc>
                <a:tc vMerge="1">
                  <a:txBody>
                    <a:bodyPr/>
                    <a:lstStyle/>
                    <a:p>
                      <a:pPr algn="ctr"/>
                      <a:endParaRPr lang="es-MX" sz="1600" dirty="0">
                        <a:latin typeface="Abadi" panose="020B0604020104020204" pitchFamily="34" charset="0"/>
                        <a:cs typeface="Aharoni" panose="02010803020104030203" pitchFamily="2" charset="-79"/>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dirty="0">
                          <a:latin typeface="Abadi" panose="020B0604020104020204" pitchFamily="34" charset="0"/>
                          <a:cs typeface="Aharoni" panose="02010803020104030203" pitchFamily="2" charset="-79"/>
                        </a:rPr>
                        <a:t>Pensamiento Matemático</a:t>
                      </a:r>
                    </a:p>
                  </a:txBody>
                  <a:tcPr marL="68580" marR="68580" marT="34290" marB="34290" anchor="ctr"/>
                </a:tc>
                <a:tc vMerge="1">
                  <a:txBody>
                    <a:bodyPr/>
                    <a:lstStyle/>
                    <a:p>
                      <a:pPr algn="ctr"/>
                      <a:r>
                        <a:rPr lang="es-MX" sz="1600" dirty="0">
                          <a:latin typeface="Abadi" panose="020B0604020104020204" pitchFamily="34" charset="0"/>
                        </a:rPr>
                        <a:t>Canto</a:t>
                      </a:r>
                      <a:endParaRPr lang="es-MX" sz="1600" dirty="0">
                        <a:latin typeface="Abadi" panose="020B0604020104020204" pitchFamily="34" charset="0"/>
                        <a:cs typeface="Aharoni" panose="02010803020104030203" pitchFamily="2" charset="-79"/>
                      </a:endParaRPr>
                    </a:p>
                  </a:txBody>
                  <a:tcPr anchor="ctr"/>
                </a:tc>
                <a:tc vMerge="1">
                  <a:txBody>
                    <a:bodyPr/>
                    <a:lstStyle/>
                    <a:p>
                      <a:pPr algn="ctr"/>
                      <a:r>
                        <a:rPr lang="es-MX" sz="1600" dirty="0">
                          <a:latin typeface="Abadi" panose="020B0604020104020204" pitchFamily="34" charset="0"/>
                          <a:cs typeface="Aharoni" panose="02010803020104030203" pitchFamily="2" charset="-79"/>
                        </a:rPr>
                        <a:t>Exploración del Mundo Natural</a:t>
                      </a:r>
                    </a:p>
                  </a:txBody>
                  <a:tcPr anchor="ctr"/>
                </a:tc>
                <a:extLst>
                  <a:ext uri="{0D108BD9-81ED-4DB2-BD59-A6C34878D82A}">
                    <a16:rowId xmlns:a16="http://schemas.microsoft.com/office/drawing/2014/main" val="1302929063"/>
                  </a:ext>
                </a:extLst>
              </a:tr>
              <a:tr h="488249">
                <a:tc>
                  <a:txBody>
                    <a:bodyPr/>
                    <a:lstStyle/>
                    <a:p>
                      <a:pPr algn="ctr"/>
                      <a:r>
                        <a:rPr lang="es-MX" sz="1200" dirty="0">
                          <a:latin typeface="Abadi" panose="020B0604020104020204" pitchFamily="34" charset="0"/>
                        </a:rPr>
                        <a:t>9:30 – 10:00</a:t>
                      </a:r>
                      <a:endParaRPr lang="es-MX" sz="1200" dirty="0">
                        <a:latin typeface="Abadi" panose="020B0604020104020204" pitchFamily="34" charset="0"/>
                        <a:cs typeface="Aharoni" panose="02010803020104030203" pitchFamily="2" charset="-79"/>
                      </a:endParaRPr>
                    </a:p>
                  </a:txBody>
                  <a:tcPr marL="68580" marR="68580" marT="34290" marB="34290" anchor="ctr">
                    <a:solidFill>
                      <a:schemeClr val="accent6">
                        <a:lumMod val="60000"/>
                        <a:lumOff val="40000"/>
                      </a:schemeClr>
                    </a:solidFill>
                  </a:tcPr>
                </a:tc>
                <a:tc>
                  <a:txBody>
                    <a:bodyPr/>
                    <a:lstStyle/>
                    <a:p>
                      <a:pPr algn="ctr"/>
                      <a:r>
                        <a:rPr lang="es-MX" sz="1200" dirty="0">
                          <a:latin typeface="Abadi" panose="020B0604020104020204" pitchFamily="34" charset="0"/>
                          <a:cs typeface="Aharoni" panose="02010803020104030203" pitchFamily="2" charset="-79"/>
                        </a:rPr>
                        <a:t>RECESO</a:t>
                      </a:r>
                    </a:p>
                  </a:txBody>
                  <a:tcPr marL="68580" marR="68580" marT="34290" marB="34290" anchor="ctr">
                    <a:solidFill>
                      <a:schemeClr val="accent6">
                        <a:lumMod val="60000"/>
                        <a:lumOff val="40000"/>
                      </a:schemeClr>
                    </a:solidFill>
                  </a:tcPr>
                </a:tc>
                <a:tc vMerge="1">
                  <a:txBody>
                    <a:bodyPr/>
                    <a:lstStyle/>
                    <a:p>
                      <a:pPr algn="ct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a:txBody>
                    <a:bodyPr/>
                    <a:lstStyle/>
                    <a:p>
                      <a:pPr algn="ctr"/>
                      <a:r>
                        <a:rPr lang="es-MX" sz="1200" dirty="0">
                          <a:latin typeface="Abadi" panose="020B0604020104020204" pitchFamily="34" charset="0"/>
                          <a:cs typeface="Aharoni" panose="02010803020104030203" pitchFamily="2" charset="-79"/>
                        </a:rPr>
                        <a:t>RECESO</a:t>
                      </a:r>
                    </a:p>
                  </a:txBody>
                  <a:tcPr marL="68580" marR="68580" marT="34290" marB="34290" anchor="ctr">
                    <a:solidFill>
                      <a:schemeClr val="accent6">
                        <a:lumMod val="60000"/>
                        <a:lumOff val="40000"/>
                      </a:schemeClr>
                    </a:solidFill>
                  </a:tcPr>
                </a:tc>
                <a:tc vMerge="1">
                  <a:txBody>
                    <a:bodyPr/>
                    <a:lstStyle/>
                    <a:p>
                      <a:pPr algn="ct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vMerge="1">
                  <a:txBody>
                    <a:bodyPr/>
                    <a:lstStyle/>
                    <a:p>
                      <a:pPr algn="ct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extLst>
                  <a:ext uri="{0D108BD9-81ED-4DB2-BD59-A6C34878D82A}">
                    <a16:rowId xmlns:a16="http://schemas.microsoft.com/office/drawing/2014/main" val="1013396596"/>
                  </a:ext>
                </a:extLst>
              </a:tr>
              <a:tr h="586525">
                <a:tc>
                  <a:txBody>
                    <a:bodyPr/>
                    <a:lstStyle/>
                    <a:p>
                      <a:pPr algn="ctr"/>
                      <a:r>
                        <a:rPr lang="es-MX" sz="1200" dirty="0">
                          <a:latin typeface="Abadi" panose="020B0604020104020204" pitchFamily="34" charset="0"/>
                        </a:rPr>
                        <a:t>10:00 – 10:30</a:t>
                      </a:r>
                      <a:endParaRPr lang="es-MX" sz="1200" dirty="0">
                        <a:latin typeface="Abadi" panose="020B0604020104020204" pitchFamily="34" charset="0"/>
                        <a:cs typeface="Aharoni" panose="02010803020104030203" pitchFamily="2" charset="-79"/>
                      </a:endParaRPr>
                    </a:p>
                  </a:txBody>
                  <a:tcPr marL="68580" marR="68580" marT="34290" marB="34290" anchor="ctr">
                    <a:solidFill>
                      <a:schemeClr val="accent6">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dirty="0">
                          <a:latin typeface="Abadi" panose="020B0604020104020204" pitchFamily="34" charset="0"/>
                          <a:cs typeface="Aharoni" panose="02010803020104030203" pitchFamily="2" charset="-79"/>
                        </a:rPr>
                        <a:t>Lenguaje y Comunicación</a:t>
                      </a:r>
                    </a:p>
                  </a:txBody>
                  <a:tcPr marL="68580" marR="68580" marT="34290" marB="34290" anchor="ctr">
                    <a:solidFill>
                      <a:schemeClr val="accent6">
                        <a:lumMod val="20000"/>
                        <a:lumOff val="80000"/>
                      </a:schemeClr>
                    </a:solidFill>
                  </a:tcPr>
                </a:tc>
                <a:tc vMerge="1">
                  <a:txBody>
                    <a:bodyPr/>
                    <a:lstStyle/>
                    <a:p>
                      <a:pPr algn="ctr"/>
                      <a:endParaRPr lang="es-MX" sz="1600" dirty="0">
                        <a:latin typeface="Abadi" panose="020B0604020104020204" pitchFamily="34" charset="0"/>
                        <a:cs typeface="Aharoni" panose="02010803020104030203" pitchFamily="2" charset="-79"/>
                      </a:endParaRPr>
                    </a:p>
                  </a:txBody>
                  <a:tcPr anchor="ctr"/>
                </a:tc>
                <a:tc>
                  <a:txBody>
                    <a:bodyPr/>
                    <a:lstStyle/>
                    <a:p>
                      <a:pPr algn="ctr"/>
                      <a:r>
                        <a:rPr lang="es-MX" sz="1200" dirty="0">
                          <a:latin typeface="Abadi" panose="020B0604020104020204" pitchFamily="34" charset="0"/>
                        </a:rPr>
                        <a:t>Educación Física</a:t>
                      </a:r>
                      <a:endParaRPr lang="es-MX" sz="1200" dirty="0">
                        <a:latin typeface="Abadi" panose="020B0604020104020204" pitchFamily="34" charset="0"/>
                        <a:cs typeface="Aharoni" panose="02010803020104030203" pitchFamily="2" charset="-79"/>
                      </a:endParaRPr>
                    </a:p>
                  </a:txBody>
                  <a:tcPr marL="68580" marR="68580" marT="34290" marB="34290" anchor="ctr"/>
                </a:tc>
                <a:tc vMerge="1">
                  <a:txBody>
                    <a:bodyPr/>
                    <a:lstStyle/>
                    <a:p>
                      <a:pPr algn="ctr"/>
                      <a:endParaRPr lang="es-MX" sz="1600" dirty="0">
                        <a:latin typeface="Abadi" panose="020B0604020104020204" pitchFamily="34" charset="0"/>
                        <a:cs typeface="Aharoni" panose="02010803020104030203" pitchFamily="2" charset="-79"/>
                      </a:endParaRPr>
                    </a:p>
                  </a:txBody>
                  <a:tcPr anchor="ctr"/>
                </a:tc>
                <a:tc vMerge="1">
                  <a:txBody>
                    <a:bodyPr/>
                    <a:lstStyle/>
                    <a:p>
                      <a:pPr algn="ctr"/>
                      <a:r>
                        <a:rPr lang="es-MX" sz="1600" dirty="0">
                          <a:latin typeface="Abadi" panose="020B0604020104020204" pitchFamily="34" charset="0"/>
                        </a:rPr>
                        <a:t>Teatro</a:t>
                      </a:r>
                      <a:endParaRPr lang="es-MX" sz="1600" dirty="0">
                        <a:latin typeface="Abadi" panose="020B0604020104020204" pitchFamily="34" charset="0"/>
                        <a:cs typeface="Aharoni" panose="02010803020104030203" pitchFamily="2" charset="-79"/>
                      </a:endParaRPr>
                    </a:p>
                  </a:txBody>
                  <a:tcPr anchor="ctr"/>
                </a:tc>
                <a:extLst>
                  <a:ext uri="{0D108BD9-81ED-4DB2-BD59-A6C34878D82A}">
                    <a16:rowId xmlns:a16="http://schemas.microsoft.com/office/drawing/2014/main" val="1507252428"/>
                  </a:ext>
                </a:extLst>
              </a:tr>
              <a:tr h="586525">
                <a:tc>
                  <a:txBody>
                    <a:bodyPr/>
                    <a:lstStyle/>
                    <a:p>
                      <a:pPr algn="ctr"/>
                      <a:r>
                        <a:rPr lang="es-MX" sz="1200" dirty="0">
                          <a:latin typeface="Abadi" panose="020B0604020104020204" pitchFamily="34" charset="0"/>
                        </a:rPr>
                        <a:t>10:30 – 11:00</a:t>
                      </a:r>
                      <a:endParaRPr lang="es-MX" sz="1200" dirty="0">
                        <a:latin typeface="Abadi" panose="020B0604020104020204" pitchFamily="34" charset="0"/>
                        <a:cs typeface="Aharoni" panose="02010803020104030203" pitchFamily="2" charset="-79"/>
                      </a:endParaRPr>
                    </a:p>
                  </a:txBody>
                  <a:tcPr marL="68580" marR="68580" marT="34290" marB="34290" anchor="ctr">
                    <a:solidFill>
                      <a:schemeClr val="accent6">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dirty="0">
                          <a:latin typeface="Abadi" panose="020B0604020104020204" pitchFamily="34" charset="0"/>
                          <a:cs typeface="Aharoni" panose="02010803020104030203" pitchFamily="2" charset="-79"/>
                        </a:rPr>
                        <a:t>Computación</a:t>
                      </a:r>
                    </a:p>
                  </a:txBody>
                  <a:tcPr marL="68580" marR="68580" marT="34290" marB="34290" anchor="ctr">
                    <a:solidFill>
                      <a:srgbClr val="D5E3CF"/>
                    </a:solidFill>
                  </a:tcPr>
                </a:tc>
                <a:tc vMerge="1">
                  <a:txBody>
                    <a:bodyPr/>
                    <a:lstStyle/>
                    <a:p>
                      <a:pPr algn="ctr"/>
                      <a:endParaRPr lang="es-MX" sz="1600" dirty="0">
                        <a:latin typeface="Abadi" panose="020B0604020104020204" pitchFamily="34" charset="0"/>
                        <a:cs typeface="Aharoni" panose="02010803020104030203" pitchFamily="2" charset="-79"/>
                      </a:endParaRPr>
                    </a:p>
                  </a:txBody>
                  <a:tcPr anchor="ctr"/>
                </a:tc>
                <a:tc>
                  <a:txBody>
                    <a:bodyPr/>
                    <a:lstStyle/>
                    <a:p>
                      <a:pPr algn="ctr"/>
                      <a:r>
                        <a:rPr lang="es-MX" sz="1200" dirty="0">
                          <a:latin typeface="Abadi" panose="020B0604020104020204" pitchFamily="34" charset="0"/>
                          <a:cs typeface="Aharoni" panose="02010803020104030203" pitchFamily="2" charset="-79"/>
                        </a:rPr>
                        <a:t>Pensamiento Matemático</a:t>
                      </a:r>
                    </a:p>
                  </a:txBody>
                  <a:tcPr marL="68580" marR="68580" marT="34290" marB="34290" anchor="ctr"/>
                </a:tc>
                <a:tc vMerge="1">
                  <a:txBody>
                    <a:bodyPr/>
                    <a:lstStyle/>
                    <a:p>
                      <a:pPr algn="ctr"/>
                      <a:endParaRPr lang="es-MX" sz="1600" dirty="0">
                        <a:latin typeface="Abadi" panose="020B0604020104020204" pitchFamily="34" charset="0"/>
                        <a:cs typeface="Aharoni" panose="02010803020104030203" pitchFamily="2" charset="-79"/>
                      </a:endParaRPr>
                    </a:p>
                  </a:txBody>
                  <a:tcPr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Exploración del Mundo Natural</a:t>
                      </a:r>
                    </a:p>
                  </a:txBody>
                  <a:tcPr anchor="ctr"/>
                </a:tc>
                <a:extLst>
                  <a:ext uri="{0D108BD9-81ED-4DB2-BD59-A6C34878D82A}">
                    <a16:rowId xmlns:a16="http://schemas.microsoft.com/office/drawing/2014/main" val="2260125181"/>
                  </a:ext>
                </a:extLst>
              </a:tr>
              <a:tr h="586525">
                <a:tc>
                  <a:txBody>
                    <a:bodyPr/>
                    <a:lstStyle/>
                    <a:p>
                      <a:pPr algn="ctr"/>
                      <a:r>
                        <a:rPr lang="es-MX" sz="1200" dirty="0">
                          <a:latin typeface="Abadi" panose="020B0604020104020204" pitchFamily="34" charset="0"/>
                        </a:rPr>
                        <a:t>11:00 – 11:30</a:t>
                      </a:r>
                      <a:endParaRPr lang="es-MX" sz="1200" dirty="0">
                        <a:latin typeface="Abadi" panose="020B0604020104020204" pitchFamily="34" charset="0"/>
                        <a:cs typeface="Aharoni" panose="02010803020104030203" pitchFamily="2" charset="-79"/>
                      </a:endParaRPr>
                    </a:p>
                  </a:txBody>
                  <a:tcPr marL="68580" marR="68580" marT="34290" marB="34290" anchor="ctr">
                    <a:solidFill>
                      <a:schemeClr val="accent6">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dirty="0">
                          <a:latin typeface="Abadi" panose="020B0604020104020204" pitchFamily="34" charset="0"/>
                          <a:cs typeface="Aharoni" panose="02010803020104030203" pitchFamily="2" charset="-79"/>
                        </a:rPr>
                        <a:t>Pensamiento Matemático</a:t>
                      </a:r>
                    </a:p>
                  </a:txBody>
                  <a:tcPr marL="68580" marR="68580" marT="34290" marB="34290" anchor="ctr">
                    <a:solidFill>
                      <a:schemeClr val="accent6">
                        <a:lumMod val="20000"/>
                        <a:lumOff val="80000"/>
                      </a:schemeClr>
                    </a:solidFill>
                  </a:tcPr>
                </a:tc>
                <a:tc vMerge="1">
                  <a:txBody>
                    <a:bodyPr/>
                    <a:lstStyle/>
                    <a:p>
                      <a:pPr algn="ctr"/>
                      <a:endParaRPr lang="es-MX" sz="1600" dirty="0">
                        <a:latin typeface="Abadi" panose="020B0604020104020204" pitchFamily="34" charset="0"/>
                        <a:cs typeface="Aharoni" panose="02010803020104030203" pitchFamily="2" charset="-79"/>
                      </a:endParaRPr>
                    </a:p>
                  </a:txBody>
                  <a:tcPr anchor="ctr"/>
                </a:tc>
                <a:tc>
                  <a:txBody>
                    <a:bodyPr/>
                    <a:lstStyle/>
                    <a:p>
                      <a:pPr algn="ctr"/>
                      <a:r>
                        <a:rPr lang="es-MX" sz="1200" dirty="0">
                          <a:latin typeface="Abadi" panose="020B0604020104020204" pitchFamily="34" charset="0"/>
                          <a:cs typeface="Aharoni" panose="02010803020104030203" pitchFamily="2" charset="-79"/>
                        </a:rPr>
                        <a:t>Exploración del Mundo Natural</a:t>
                      </a:r>
                    </a:p>
                  </a:txBody>
                  <a:tcPr marL="68580" marR="68580" marT="34290" marB="34290"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MX" sz="1600" dirty="0">
                        <a:latin typeface="Abadi" panose="020B0604020104020204" pitchFamily="34" charset="0"/>
                        <a:cs typeface="Aharoni" panose="02010803020104030203" pitchFamily="2" charset="-79"/>
                      </a:endParaRPr>
                    </a:p>
                  </a:txBody>
                  <a:tcPr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Exploración del Mundo Natural</a:t>
                      </a:r>
                    </a:p>
                  </a:txBody>
                  <a:tcPr anchor="ctr"/>
                </a:tc>
                <a:extLst>
                  <a:ext uri="{0D108BD9-81ED-4DB2-BD59-A6C34878D82A}">
                    <a16:rowId xmlns:a16="http://schemas.microsoft.com/office/drawing/2014/main" val="4280000406"/>
                  </a:ext>
                </a:extLst>
              </a:tr>
              <a:tr h="617220">
                <a:tc>
                  <a:txBody>
                    <a:bodyPr/>
                    <a:lstStyle/>
                    <a:p>
                      <a:pPr algn="ctr"/>
                      <a:r>
                        <a:rPr lang="es-MX" sz="1200" dirty="0">
                          <a:latin typeface="Abadi" panose="020B0604020104020204" pitchFamily="34" charset="0"/>
                        </a:rPr>
                        <a:t>11:30 – 12:00</a:t>
                      </a:r>
                      <a:endParaRPr lang="es-MX" sz="1200" dirty="0">
                        <a:latin typeface="Abadi" panose="020B0604020104020204" pitchFamily="34" charset="0"/>
                        <a:cs typeface="Aharoni" panose="02010803020104030203" pitchFamily="2" charset="-79"/>
                      </a:endParaRPr>
                    </a:p>
                  </a:txBody>
                  <a:tcPr marL="68580" marR="68580" marT="34290" marB="34290" anchor="ctr">
                    <a:solidFill>
                      <a:schemeClr val="accent6">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200" dirty="0">
                          <a:latin typeface="Abadi" panose="020B0604020104020204" pitchFamily="34" charset="0"/>
                          <a:cs typeface="Aharoni" panose="02010803020104030203" pitchFamily="2" charset="-79"/>
                        </a:rPr>
                        <a:t>Pensamiento Matemático</a:t>
                      </a:r>
                    </a:p>
                  </a:txBody>
                  <a:tcPr marL="68580" marR="68580" marT="34290" marB="34290" anchor="ctr">
                    <a:solidFill>
                      <a:srgbClr val="D5E3CF"/>
                    </a:solidFill>
                  </a:tcPr>
                </a:tc>
                <a:tc vMerge="1">
                  <a:txBody>
                    <a:bodyPr/>
                    <a:lstStyle/>
                    <a:p>
                      <a:pPr algn="ctr"/>
                      <a:endParaRPr lang="es-MX" sz="1600" dirty="0">
                        <a:latin typeface="Abadi" panose="020B0604020104020204" pitchFamily="34" charset="0"/>
                        <a:cs typeface="Aharoni" panose="02010803020104030203" pitchFamily="2" charset="-79"/>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latin typeface="Abadi" panose="020B0604020104020204" pitchFamily="34" charset="0"/>
                          <a:cs typeface="Aharoni" panose="02010803020104030203" pitchFamily="2" charset="-79"/>
                        </a:rPr>
                        <a:t>Exploración del Mundo Natural</a:t>
                      </a:r>
                    </a:p>
                    <a:p>
                      <a:pPr algn="ctr"/>
                      <a:endParaRPr lang="es-MX" sz="1200" dirty="0">
                        <a:latin typeface="Abadi" panose="020B0604020104020204" pitchFamily="34" charset="0"/>
                        <a:cs typeface="Aharoni" panose="02010803020104030203" pitchFamily="2" charset="-79"/>
                      </a:endParaRPr>
                    </a:p>
                  </a:txBody>
                  <a:tcPr marL="68580" marR="68580" marT="34290" marB="34290" anchor="ctr">
                    <a:solidFill>
                      <a:srgbClr val="D5E3CF"/>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MX" sz="1600" dirty="0">
                        <a:latin typeface="Abadi" panose="020B0604020104020204" pitchFamily="34" charset="0"/>
                        <a:cs typeface="Aharoni" panose="02010803020104030203" pitchFamily="2" charset="-79"/>
                      </a:endParaRPr>
                    </a:p>
                  </a:txBody>
                  <a:tcPr anchor="ctr"/>
                </a:tc>
                <a:tc vMerge="1">
                  <a:txBody>
                    <a:bodyPr/>
                    <a:lstStyle/>
                    <a:p>
                      <a:pPr algn="ctr"/>
                      <a:r>
                        <a:rPr lang="es-MX" sz="1600" dirty="0">
                          <a:latin typeface="Abadi" panose="020B0604020104020204" pitchFamily="34" charset="0"/>
                          <a:cs typeface="Aharoni" panose="02010803020104030203" pitchFamily="2" charset="-79"/>
                        </a:rPr>
                        <a:t>Lenguaje y Comunicación</a:t>
                      </a:r>
                    </a:p>
                  </a:txBody>
                  <a:tcPr anchor="ctr"/>
                </a:tc>
                <a:extLst>
                  <a:ext uri="{0D108BD9-81ED-4DB2-BD59-A6C34878D82A}">
                    <a16:rowId xmlns:a16="http://schemas.microsoft.com/office/drawing/2014/main" val="1512901159"/>
                  </a:ext>
                </a:extLst>
              </a:tr>
            </a:tbl>
          </a:graphicData>
        </a:graphic>
      </p:graphicFrame>
    </p:spTree>
    <p:extLst>
      <p:ext uri="{BB962C8B-B14F-4D97-AF65-F5344CB8AC3E}">
        <p14:creationId xmlns:p14="http://schemas.microsoft.com/office/powerpoint/2010/main" val="572840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nvGraphicFramePr>
        <p:xfrm>
          <a:off x="564897" y="562602"/>
          <a:ext cx="8014206" cy="5732795"/>
        </p:xfrm>
        <a:graphic>
          <a:graphicData uri="http://schemas.openxmlformats.org/drawingml/2006/table">
            <a:tbl>
              <a:tblPr firstRow="1" firstCol="1" bandRow="1">
                <a:tableStyleId>{93296810-A885-4BE3-A3E7-6D5BEEA58F35}</a:tableStyleId>
              </a:tblPr>
              <a:tblGrid>
                <a:gridCol w="1246515">
                  <a:extLst>
                    <a:ext uri="{9D8B030D-6E8A-4147-A177-3AD203B41FA5}">
                      <a16:colId xmlns:a16="http://schemas.microsoft.com/office/drawing/2014/main" val="1477714744"/>
                    </a:ext>
                  </a:extLst>
                </a:gridCol>
                <a:gridCol w="2064116">
                  <a:extLst>
                    <a:ext uri="{9D8B030D-6E8A-4147-A177-3AD203B41FA5}">
                      <a16:colId xmlns:a16="http://schemas.microsoft.com/office/drawing/2014/main" val="1435143060"/>
                    </a:ext>
                  </a:extLst>
                </a:gridCol>
                <a:gridCol w="696472">
                  <a:extLst>
                    <a:ext uri="{9D8B030D-6E8A-4147-A177-3AD203B41FA5}">
                      <a16:colId xmlns:a16="http://schemas.microsoft.com/office/drawing/2014/main" val="2928222192"/>
                    </a:ext>
                  </a:extLst>
                </a:gridCol>
                <a:gridCol w="305302">
                  <a:extLst>
                    <a:ext uri="{9D8B030D-6E8A-4147-A177-3AD203B41FA5}">
                      <a16:colId xmlns:a16="http://schemas.microsoft.com/office/drawing/2014/main" val="3741995603"/>
                    </a:ext>
                  </a:extLst>
                </a:gridCol>
                <a:gridCol w="942045">
                  <a:extLst>
                    <a:ext uri="{9D8B030D-6E8A-4147-A177-3AD203B41FA5}">
                      <a16:colId xmlns:a16="http://schemas.microsoft.com/office/drawing/2014/main" val="4043804152"/>
                    </a:ext>
                  </a:extLst>
                </a:gridCol>
                <a:gridCol w="1128292">
                  <a:extLst>
                    <a:ext uri="{9D8B030D-6E8A-4147-A177-3AD203B41FA5}">
                      <a16:colId xmlns:a16="http://schemas.microsoft.com/office/drawing/2014/main" val="3055639371"/>
                    </a:ext>
                  </a:extLst>
                </a:gridCol>
                <a:gridCol w="1631464">
                  <a:extLst>
                    <a:ext uri="{9D8B030D-6E8A-4147-A177-3AD203B41FA5}">
                      <a16:colId xmlns:a16="http://schemas.microsoft.com/office/drawing/2014/main" val="4104379905"/>
                    </a:ext>
                  </a:extLst>
                </a:gridCol>
              </a:tblGrid>
              <a:tr h="455412">
                <a:tc rowSpan="2" gridSpan="3">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Campo de Formación Académica:</a:t>
                      </a:r>
                    </a:p>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Lenguaje y Comunicación</a:t>
                      </a:r>
                    </a:p>
                  </a:txBody>
                  <a:tcPr marL="50700" marR="507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Organizador Curricular 1: Búsqueda</a:t>
                      </a:r>
                    </a:p>
                  </a:txBody>
                  <a:tcPr marL="50700" marR="507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06953512"/>
                  </a:ext>
                </a:extLst>
              </a:tr>
              <a:tr h="455412">
                <a:tc gridSpan="3" vMerge="1">
                  <a:txBody>
                    <a:bodyPr/>
                    <a:lstStyle/>
                    <a:p>
                      <a:pPr algn="ctr" fontAlgn="base">
                        <a:lnSpc>
                          <a:spcPct val="107000"/>
                        </a:lnSpc>
                        <a:spcAft>
                          <a:spcPts val="800"/>
                        </a:spcAft>
                      </a:pP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Organizador Curricular 2: </a:t>
                      </a:r>
                      <a:r>
                        <a:rPr lang="es-MX" sz="1200" b="1" dirty="0">
                          <a:solidFill>
                            <a:schemeClr val="bg1"/>
                          </a:solidFill>
                          <a:latin typeface="+mn-lt"/>
                        </a:rPr>
                        <a:t>Búsqueda. Análisis y Registro de Información</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45155052"/>
                  </a:ext>
                </a:extLst>
              </a:tr>
              <a:tr h="455412">
                <a:tc gridSpan="3">
                  <a:txBody>
                    <a:bodyPr/>
                    <a:lstStyle/>
                    <a:p>
                      <a:pPr algn="ctr" fontAlgn="base">
                        <a:lnSpc>
                          <a:spcPct val="107000"/>
                        </a:lnSpc>
                        <a:spcAft>
                          <a:spcPts val="800"/>
                        </a:spcAft>
                      </a:pPr>
                      <a:r>
                        <a:rPr lang="es-MX" sz="1200" b="1" kern="100" dirty="0">
                          <a:solidFill>
                            <a:schemeClr val="bg1"/>
                          </a:solidFill>
                          <a:effectLst/>
                          <a:latin typeface="+mn-lt"/>
                        </a:rPr>
                        <a:t> Fecha: Lunes 27 de marzo</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“Somos pterodáctilos”</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455412">
                <a:tc>
                  <a:txBody>
                    <a:bodyPr/>
                    <a:lstStyle/>
                    <a:p>
                      <a:pPr algn="ctr" fontAlgn="base">
                        <a:lnSpc>
                          <a:spcPct val="107000"/>
                        </a:lnSpc>
                        <a:spcAft>
                          <a:spcPts val="800"/>
                        </a:spcAft>
                      </a:pPr>
                      <a:r>
                        <a:rPr lang="es-MX" sz="1200" b="1" kern="100" dirty="0">
                          <a:effectLst/>
                          <a:latin typeface="+mn-lt"/>
                        </a:rPr>
                        <a:t>Momentos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Actividades, Organización y Consignas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200" b="1" kern="100" dirty="0">
                          <a:effectLst/>
                          <a:latin typeface="+mn-lt"/>
                        </a:rPr>
                        <a:t>Recursos</a:t>
                      </a:r>
                      <a:r>
                        <a:rPr lang="es-MX" sz="1200" kern="100" dirty="0">
                          <a:effectLst/>
                          <a:latin typeface="+mn-lt"/>
                        </a:rPr>
                        <a:t>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200" b="1" kern="100" dirty="0">
                          <a:effectLst/>
                          <a:latin typeface="+mn-lt"/>
                        </a:rPr>
                        <a:t>Lugar y tiempo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Organización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Aprendizaje Esperado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832538">
                <a:tc>
                  <a:txBody>
                    <a:bodyPr/>
                    <a:lstStyle/>
                    <a:p>
                      <a:pPr marL="66675" marR="66675" algn="ctr" fontAlgn="base">
                        <a:lnSpc>
                          <a:spcPct val="107000"/>
                        </a:lnSpc>
                        <a:spcAft>
                          <a:spcPts val="800"/>
                        </a:spcAft>
                      </a:pPr>
                      <a:r>
                        <a:rPr lang="es-MX" sz="1200" kern="100" dirty="0">
                          <a:effectLst/>
                          <a:latin typeface="+mn-lt"/>
                        </a:rPr>
                        <a:t>INICIO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rPr>
                        <a:t>Escucha la información del pterodáctilo.</a:t>
                      </a:r>
                    </a:p>
                  </a:txBody>
                  <a:tcPr marL="50700" marR="50700" marT="0" marB="0" anchor="ctr"/>
                </a:tc>
                <a:tc gridSpan="2">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Texto informativo</a:t>
                      </a:r>
                    </a:p>
                  </a:txBody>
                  <a:tcPr marL="50700" marR="50700" marT="0" marB="0" anchor="ct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 Salón de clases</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6 minutos</a:t>
                      </a:r>
                    </a:p>
                  </a:txBody>
                  <a:tcPr marL="50700" marR="50700" marT="0" marB="0" anchor="ct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Grupal</a:t>
                      </a:r>
                    </a:p>
                  </a:txBody>
                  <a:tcPr marL="50700" marR="507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200" dirty="0">
                          <a:latin typeface="+mn-lt"/>
                        </a:rPr>
                        <a:t>Explica al grupo ideas propias sobre algún tema o suceso, apoyándose en materiales consultados.</a:t>
                      </a:r>
                    </a:p>
                  </a:txBody>
                  <a:tcPr marL="50700" marR="507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697178">
                <a:tc>
                  <a:txBody>
                    <a:bodyPr/>
                    <a:lstStyle/>
                    <a:p>
                      <a:pPr marL="66675" marR="66675" algn="ctr" fontAlgn="base">
                        <a:lnSpc>
                          <a:spcPct val="107000"/>
                        </a:lnSpc>
                        <a:spcAft>
                          <a:spcPts val="800"/>
                        </a:spcAft>
                      </a:pPr>
                      <a:r>
                        <a:rPr lang="es-MX" sz="1200" kern="100" dirty="0">
                          <a:effectLst/>
                          <a:latin typeface="+mn-lt"/>
                        </a:rPr>
                        <a:t>DESARROLLO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rPr>
                        <a:t> Elabora con material reciclado un pterodáctilo.</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gridSpan="2">
                  <a:txBody>
                    <a:bodyPr/>
                    <a:lstStyle/>
                    <a:p>
                      <a:pPr algn="ctr" fontAlgn="base">
                        <a:lnSpc>
                          <a:spcPct val="107000"/>
                        </a:lnSpc>
                        <a:spcAft>
                          <a:spcPts val="800"/>
                        </a:spcAft>
                      </a:pPr>
                      <a:r>
                        <a:rPr lang="es-MX" sz="1200" kern="100" dirty="0">
                          <a:effectLst/>
                          <a:latin typeface="+mn-lt"/>
                        </a:rPr>
                        <a:t>Pintura</a:t>
                      </a:r>
                    </a:p>
                    <a:p>
                      <a:pPr algn="ctr" fontAlgn="base">
                        <a:lnSpc>
                          <a:spcPct val="107000"/>
                        </a:lnSpc>
                        <a:spcAft>
                          <a:spcPts val="800"/>
                        </a:spcAft>
                      </a:pPr>
                      <a:r>
                        <a:rPr lang="es-MX" sz="1200" kern="100" dirty="0">
                          <a:effectLst/>
                          <a:latin typeface="+mn-lt"/>
                        </a:rPr>
                        <a:t>Cartón</a:t>
                      </a:r>
                    </a:p>
                    <a:p>
                      <a:pPr algn="ctr" fontAlgn="base">
                        <a:lnSpc>
                          <a:spcPct val="107000"/>
                        </a:lnSpc>
                        <a:spcAft>
                          <a:spcPts val="800"/>
                        </a:spcAft>
                      </a:pPr>
                      <a:r>
                        <a:rPr lang="es-MX" sz="1200" kern="100" dirty="0">
                          <a:effectLst/>
                          <a:latin typeface="+mn-lt"/>
                        </a:rPr>
                        <a:t>Tubo de cartón</a:t>
                      </a:r>
                    </a:p>
                    <a:p>
                      <a:pPr algn="ctr" fontAlgn="base">
                        <a:lnSpc>
                          <a:spcPct val="107000"/>
                        </a:lnSpc>
                        <a:spcAft>
                          <a:spcPts val="800"/>
                        </a:spcAft>
                      </a:pPr>
                      <a:r>
                        <a:rPr lang="es-MX" sz="1200" kern="100" dirty="0">
                          <a:effectLst/>
                          <a:latin typeface="+mn-lt"/>
                        </a:rPr>
                        <a:t>Tijeras</a:t>
                      </a:r>
                    </a:p>
                    <a:p>
                      <a:pPr algn="ctr" fontAlgn="base">
                        <a:lnSpc>
                          <a:spcPct val="107000"/>
                        </a:lnSpc>
                        <a:spcAft>
                          <a:spcPts val="800"/>
                        </a:spcAft>
                      </a:pPr>
                      <a:r>
                        <a:rPr lang="es-MX" sz="1200" kern="100" dirty="0">
                          <a:effectLst/>
                          <a:latin typeface="+mn-lt"/>
                        </a:rPr>
                        <a:t>Pegamento</a:t>
                      </a:r>
                    </a:p>
                  </a:txBody>
                  <a:tcPr marL="50700" marR="50700" marT="0" marB="0" anchor="ct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Salón de clases</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15 minutos</a:t>
                      </a:r>
                    </a:p>
                  </a:txBody>
                  <a:tcPr marL="50700" marR="50700" marT="0" marB="0" anchor="ct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Individual </a:t>
                      </a:r>
                    </a:p>
                  </a:txBody>
                  <a:tcPr marL="50700" marR="50700" marT="0" marB="0" anchor="ctr"/>
                </a:tc>
                <a:tc vMerge="1">
                  <a:txBody>
                    <a:bodyPr/>
                    <a:lstStyle/>
                    <a:p>
                      <a:endParaRPr lang="es-MX"/>
                    </a:p>
                  </a:txBody>
                  <a:tcPr/>
                </a:tc>
                <a:extLst>
                  <a:ext uri="{0D108BD9-81ED-4DB2-BD59-A6C34878D82A}">
                    <a16:rowId xmlns:a16="http://schemas.microsoft.com/office/drawing/2014/main" val="3827226845"/>
                  </a:ext>
                </a:extLst>
              </a:tr>
              <a:tr h="925873">
                <a:tc>
                  <a:txBody>
                    <a:bodyPr/>
                    <a:lstStyle/>
                    <a:p>
                      <a:pPr marL="66675" marR="66675" algn="ctr" fontAlgn="base">
                        <a:lnSpc>
                          <a:spcPct val="107000"/>
                        </a:lnSpc>
                        <a:spcAft>
                          <a:spcPts val="800"/>
                        </a:spcAft>
                      </a:pPr>
                      <a:r>
                        <a:rPr lang="es-MX" sz="1200" kern="100" dirty="0">
                          <a:effectLst/>
                          <a:latin typeface="+mn-lt"/>
                        </a:rPr>
                        <a:t>CIERRE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Explica con sus palabras las características del dinosaurio.</a:t>
                      </a:r>
                    </a:p>
                  </a:txBody>
                  <a:tcPr marL="50700" marR="507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200" kern="100" dirty="0">
                          <a:effectLst/>
                          <a:latin typeface="+mn-lt"/>
                        </a:rPr>
                        <a:t> Maqueta</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Salón de clases</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10 minutos</a:t>
                      </a:r>
                    </a:p>
                  </a:txBody>
                  <a:tcPr marL="50700" marR="507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Grupal</a:t>
                      </a:r>
                    </a:p>
                  </a:txBody>
                  <a:tcPr marL="50700" marR="507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455558">
                <a:tc gridSpan="3">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Ajustes Razonables:</a:t>
                      </a:r>
                    </a:p>
                  </a:txBody>
                  <a:tcPr marL="50700" marR="507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Observaciones:</a:t>
                      </a:r>
                    </a:p>
                  </a:txBody>
                  <a:tcPr marL="50700" marR="507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1880666817"/>
                  </a:ext>
                </a:extLst>
              </a:tr>
            </a:tbl>
          </a:graphicData>
        </a:graphic>
      </p:graphicFrame>
    </p:spTree>
    <p:extLst>
      <p:ext uri="{BB962C8B-B14F-4D97-AF65-F5344CB8AC3E}">
        <p14:creationId xmlns:p14="http://schemas.microsoft.com/office/powerpoint/2010/main" val="343704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nvGraphicFramePr>
        <p:xfrm>
          <a:off x="564529" y="448121"/>
          <a:ext cx="8014941" cy="5961757"/>
        </p:xfrm>
        <a:graphic>
          <a:graphicData uri="http://schemas.openxmlformats.org/drawingml/2006/table">
            <a:tbl>
              <a:tblPr firstRow="1" firstCol="1" bandRow="1">
                <a:tableStyleId>{21E4AEA4-8DFA-4A89-87EB-49C32662AFE0}</a:tableStyleId>
              </a:tblPr>
              <a:tblGrid>
                <a:gridCol w="1222547">
                  <a:extLst>
                    <a:ext uri="{9D8B030D-6E8A-4147-A177-3AD203B41FA5}">
                      <a16:colId xmlns:a16="http://schemas.microsoft.com/office/drawing/2014/main" val="1477714744"/>
                    </a:ext>
                  </a:extLst>
                </a:gridCol>
                <a:gridCol w="2059539">
                  <a:extLst>
                    <a:ext uri="{9D8B030D-6E8A-4147-A177-3AD203B41FA5}">
                      <a16:colId xmlns:a16="http://schemas.microsoft.com/office/drawing/2014/main" val="1435143060"/>
                    </a:ext>
                  </a:extLst>
                </a:gridCol>
                <a:gridCol w="680759">
                  <a:extLst>
                    <a:ext uri="{9D8B030D-6E8A-4147-A177-3AD203B41FA5}">
                      <a16:colId xmlns:a16="http://schemas.microsoft.com/office/drawing/2014/main" val="2928222192"/>
                    </a:ext>
                  </a:extLst>
                </a:gridCol>
                <a:gridCol w="98958">
                  <a:extLst>
                    <a:ext uri="{9D8B030D-6E8A-4147-A177-3AD203B41FA5}">
                      <a16:colId xmlns:a16="http://schemas.microsoft.com/office/drawing/2014/main" val="369601826"/>
                    </a:ext>
                  </a:extLst>
                </a:gridCol>
                <a:gridCol w="302671">
                  <a:extLst>
                    <a:ext uri="{9D8B030D-6E8A-4147-A177-3AD203B41FA5}">
                      <a16:colId xmlns:a16="http://schemas.microsoft.com/office/drawing/2014/main" val="1918385345"/>
                    </a:ext>
                  </a:extLst>
                </a:gridCol>
                <a:gridCol w="933923">
                  <a:extLst>
                    <a:ext uri="{9D8B030D-6E8A-4147-A177-3AD203B41FA5}">
                      <a16:colId xmlns:a16="http://schemas.microsoft.com/office/drawing/2014/main" val="4043804152"/>
                    </a:ext>
                  </a:extLst>
                </a:gridCol>
                <a:gridCol w="1118565">
                  <a:extLst>
                    <a:ext uri="{9D8B030D-6E8A-4147-A177-3AD203B41FA5}">
                      <a16:colId xmlns:a16="http://schemas.microsoft.com/office/drawing/2014/main" val="3055639371"/>
                    </a:ext>
                  </a:extLst>
                </a:gridCol>
                <a:gridCol w="1597979">
                  <a:extLst>
                    <a:ext uri="{9D8B030D-6E8A-4147-A177-3AD203B41FA5}">
                      <a16:colId xmlns:a16="http://schemas.microsoft.com/office/drawing/2014/main" val="4104379905"/>
                    </a:ext>
                  </a:extLst>
                </a:gridCol>
              </a:tblGrid>
              <a:tr h="444629">
                <a:tc rowSpan="2"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Campo de Formación Académica:</a:t>
                      </a:r>
                    </a:p>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Pensamiento Matemático</a:t>
                      </a:r>
                    </a:p>
                  </a:txBody>
                  <a:tcPr marL="50700" marR="507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Organizador Curricular 1: </a:t>
                      </a:r>
                      <a:r>
                        <a:rPr lang="es-MX" sz="1200" dirty="0">
                          <a:latin typeface="+mn-lt"/>
                        </a:rPr>
                        <a:t>Número, Álgebra y Variación</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96666903"/>
                  </a:ext>
                </a:extLst>
              </a:tr>
              <a:tr h="374218">
                <a:tc gridSpan="4" vMerge="1">
                  <a:txBody>
                    <a:bodyPr/>
                    <a:lstStyle/>
                    <a:p>
                      <a:pPr algn="ctr" fontAlgn="base">
                        <a:lnSpc>
                          <a:spcPct val="107000"/>
                        </a:lnSpc>
                        <a:spcAft>
                          <a:spcPts val="800"/>
                        </a:spcAft>
                      </a:pP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Organizador Curricular 2: Número</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9234315"/>
                  </a:ext>
                </a:extLst>
              </a:tr>
              <a:tr h="385172">
                <a:tc gridSpan="4">
                  <a:txBody>
                    <a:bodyPr/>
                    <a:lstStyle/>
                    <a:p>
                      <a:pPr algn="ctr" fontAlgn="base">
                        <a:lnSpc>
                          <a:spcPct val="107000"/>
                        </a:lnSpc>
                        <a:spcAft>
                          <a:spcPts val="800"/>
                        </a:spcAft>
                      </a:pPr>
                      <a:r>
                        <a:rPr lang="es-MX" sz="1200" b="1" kern="100" dirty="0">
                          <a:solidFill>
                            <a:schemeClr val="bg1"/>
                          </a:solidFill>
                          <a:effectLst/>
                          <a:latin typeface="+mn-lt"/>
                        </a:rPr>
                        <a:t>Fecha: Lunes 27 de marzo</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“Alimentando al Dino”</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549370">
                <a:tc>
                  <a:txBody>
                    <a:bodyPr/>
                    <a:lstStyle/>
                    <a:p>
                      <a:pPr algn="ctr" fontAlgn="base">
                        <a:lnSpc>
                          <a:spcPct val="107000"/>
                        </a:lnSpc>
                        <a:spcAft>
                          <a:spcPts val="800"/>
                        </a:spcAft>
                      </a:pPr>
                      <a:r>
                        <a:rPr lang="es-MX" sz="1200" b="1" kern="100" dirty="0">
                          <a:effectLst/>
                          <a:latin typeface="+mn-lt"/>
                        </a:rPr>
                        <a:t>Momentos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Actividades, Organización y Consignas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gridSpan="3">
                  <a:txBody>
                    <a:bodyPr/>
                    <a:lstStyle/>
                    <a:p>
                      <a:pPr algn="ctr" fontAlgn="base">
                        <a:lnSpc>
                          <a:spcPct val="107000"/>
                        </a:lnSpc>
                        <a:spcAft>
                          <a:spcPts val="800"/>
                        </a:spcAft>
                      </a:pPr>
                      <a:r>
                        <a:rPr lang="es-MX" sz="1200" b="1" kern="100" dirty="0">
                          <a:effectLst/>
                          <a:latin typeface="+mn-lt"/>
                        </a:rPr>
                        <a:t>Recursos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200" b="1" kern="100" dirty="0">
                          <a:effectLst/>
                          <a:latin typeface="+mn-lt"/>
                        </a:rPr>
                        <a:t>Lugar y tiempo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Organización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Aprendizaje Esperado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817955">
                <a:tc>
                  <a:txBody>
                    <a:bodyPr/>
                    <a:lstStyle/>
                    <a:p>
                      <a:pPr marL="66675" marR="66675" algn="ctr" fontAlgn="base">
                        <a:lnSpc>
                          <a:spcPct val="107000"/>
                        </a:lnSpc>
                        <a:spcAft>
                          <a:spcPts val="800"/>
                        </a:spcAft>
                      </a:pPr>
                      <a:r>
                        <a:rPr lang="es-MX" sz="1200" kern="100">
                          <a:effectLst/>
                          <a:latin typeface="+mn-lt"/>
                        </a:rPr>
                        <a:t>INICIO </a:t>
                      </a:r>
                      <a:endParaRPr lang="es-MX" sz="1200" kern="10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Juega al </a:t>
                      </a:r>
                      <a:r>
                        <a:rPr lang="es-MX" sz="1200" kern="100" dirty="0" err="1">
                          <a:effectLst/>
                          <a:latin typeface="+mn-lt"/>
                          <a:ea typeface="Calibri" panose="020F0502020204030204" pitchFamily="34" charset="0"/>
                          <a:cs typeface="Times New Roman" panose="02020603050405020304" pitchFamily="18" charset="0"/>
                        </a:rPr>
                        <a:t>memorama</a:t>
                      </a:r>
                      <a:r>
                        <a:rPr lang="es-MX" sz="1200" kern="100" dirty="0">
                          <a:effectLst/>
                          <a:latin typeface="+mn-lt"/>
                          <a:ea typeface="Calibri" panose="020F0502020204030204" pitchFamily="34" charset="0"/>
                          <a:cs typeface="Times New Roman" panose="02020603050405020304" pitchFamily="18" charset="0"/>
                        </a:rPr>
                        <a:t>.</a:t>
                      </a:r>
                    </a:p>
                  </a:txBody>
                  <a:tcPr marL="50700" marR="50700" marT="0" marB="0" anchor="ctr"/>
                </a:tc>
                <a:tc gridSpan="3">
                  <a:txBody>
                    <a:bodyPr/>
                    <a:lstStyle/>
                    <a:p>
                      <a:pPr algn="ctr" fontAlgn="base">
                        <a:lnSpc>
                          <a:spcPct val="107000"/>
                        </a:lnSpc>
                        <a:spcAft>
                          <a:spcPts val="800"/>
                        </a:spcAft>
                      </a:pPr>
                      <a:r>
                        <a:rPr lang="es-MX" sz="1200" kern="100" dirty="0" err="1">
                          <a:effectLst/>
                          <a:latin typeface="+mn-lt"/>
                        </a:rPr>
                        <a:t>Memorama</a:t>
                      </a:r>
                      <a:r>
                        <a:rPr lang="es-MX" sz="1200" kern="100" dirty="0">
                          <a:effectLst/>
                          <a:latin typeface="+mn-lt"/>
                        </a:rPr>
                        <a:t> (anexo…)</a:t>
                      </a:r>
                    </a:p>
                  </a:txBody>
                  <a:tcPr marL="50700" marR="50700" marT="0" marB="0" anchor="ct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Salón de clases</a:t>
                      </a:r>
                    </a:p>
                    <a:p>
                      <a:pPr algn="ctr" fontAlgn="base">
                        <a:lnSpc>
                          <a:spcPct val="107000"/>
                        </a:lnSpc>
                        <a:spcAft>
                          <a:spcPts val="800"/>
                        </a:spcAft>
                      </a:pPr>
                      <a:r>
                        <a:rPr lang="es-MX" sz="1200" kern="100" dirty="0">
                          <a:effectLst/>
                          <a:latin typeface="+mn-lt"/>
                        </a:rPr>
                        <a:t>10 minutos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Equipo de mesa</a:t>
                      </a:r>
                    </a:p>
                  </a:txBody>
                  <a:tcPr marL="50700" marR="507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200" dirty="0">
                          <a:latin typeface="+mn-lt"/>
                        </a:rPr>
                        <a:t>Relaciona el número de elementos de una colección con la sucesión numérica escrita, del 1 al 30.</a:t>
                      </a:r>
                    </a:p>
                  </a:txBody>
                  <a:tcPr marL="50700" marR="507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423052">
                <a:tc>
                  <a:txBody>
                    <a:bodyPr/>
                    <a:lstStyle/>
                    <a:p>
                      <a:pPr marL="66675" marR="66675" algn="ctr" fontAlgn="base">
                        <a:lnSpc>
                          <a:spcPct val="107000"/>
                        </a:lnSpc>
                        <a:spcAft>
                          <a:spcPts val="800"/>
                        </a:spcAft>
                      </a:pPr>
                      <a:r>
                        <a:rPr lang="es-MX" sz="1200" kern="100">
                          <a:effectLst/>
                          <a:latin typeface="+mn-lt"/>
                        </a:rPr>
                        <a:t>DESARROLLO </a:t>
                      </a:r>
                      <a:endParaRPr lang="es-MX" sz="1200" kern="10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rPr>
                        <a:t>Coloca en la boca del dinosaurio la cantidad de plantas que indique el dado.</a:t>
                      </a:r>
                    </a:p>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Recibe la figura de un dinosaurio.</a:t>
                      </a:r>
                      <a:endParaRPr lang="es-MX" sz="1200" kern="100" dirty="0">
                        <a:effectLst/>
                        <a:latin typeface="+mn-lt"/>
                      </a:endParaRPr>
                    </a:p>
                  </a:txBody>
                  <a:tcPr marL="50700" marR="50700" marT="0" marB="0" anchor="ctr"/>
                </a:tc>
                <a:tc gridSpan="3">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Caja de dinosaurio</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Dado</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Figuras de plantas  </a:t>
                      </a:r>
                    </a:p>
                  </a:txBody>
                  <a:tcPr marL="50700" marR="50700" marT="0" marB="0" anchor="ct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Salón de clases</a:t>
                      </a:r>
                    </a:p>
                    <a:p>
                      <a:pPr algn="ctr" fontAlgn="base">
                        <a:lnSpc>
                          <a:spcPct val="107000"/>
                        </a:lnSpc>
                        <a:spcAft>
                          <a:spcPts val="800"/>
                        </a:spcAft>
                      </a:pPr>
                      <a:r>
                        <a:rPr lang="es-MX" sz="1200" kern="100" dirty="0">
                          <a:effectLst/>
                          <a:latin typeface="+mn-lt"/>
                        </a:rPr>
                        <a:t>10 minutos</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Grupal</a:t>
                      </a:r>
                    </a:p>
                  </a:txBody>
                  <a:tcPr marL="50700" marR="50700" marT="0" marB="0" anchor="ctr"/>
                </a:tc>
                <a:tc vMerge="1">
                  <a:txBody>
                    <a:bodyPr/>
                    <a:lstStyle/>
                    <a:p>
                      <a:endParaRPr lang="es-MX"/>
                    </a:p>
                  </a:txBody>
                  <a:tcPr/>
                </a:tc>
                <a:extLst>
                  <a:ext uri="{0D108BD9-81ED-4DB2-BD59-A6C34878D82A}">
                    <a16:rowId xmlns:a16="http://schemas.microsoft.com/office/drawing/2014/main" val="3827226845"/>
                  </a:ext>
                </a:extLst>
              </a:tr>
              <a:tr h="1670204">
                <a:tc>
                  <a:txBody>
                    <a:bodyPr/>
                    <a:lstStyle/>
                    <a:p>
                      <a:pPr marL="66675" marR="66675" algn="ctr" fontAlgn="base">
                        <a:lnSpc>
                          <a:spcPct val="107000"/>
                        </a:lnSpc>
                        <a:spcAft>
                          <a:spcPts val="800"/>
                        </a:spcAft>
                      </a:pPr>
                      <a:r>
                        <a:rPr lang="es-MX" sz="1200" kern="100" dirty="0">
                          <a:effectLst/>
                          <a:latin typeface="+mn-lt"/>
                        </a:rPr>
                        <a:t>CIERRE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Coloca la cantidad de horquillas que indique el dado y escribe el número</a:t>
                      </a:r>
                    </a:p>
                  </a:txBody>
                  <a:tcPr marL="50700" marR="50700" marT="0" marB="0" anchor="ctr">
                    <a:lnB w="12700" cap="flat" cmpd="sng" algn="ctr">
                      <a:solidFill>
                        <a:schemeClr val="bg1"/>
                      </a:solidFill>
                      <a:prstDash val="solid"/>
                      <a:round/>
                      <a:headEnd type="none" w="med" len="med"/>
                      <a:tailEnd type="none" w="med" len="med"/>
                    </a:lnB>
                  </a:tcPr>
                </a:tc>
                <a:tc gridSpan="3">
                  <a:txBody>
                    <a:bodyPr/>
                    <a:lstStyle/>
                    <a:p>
                      <a:pPr algn="ctr" fontAlgn="base">
                        <a:lnSpc>
                          <a:spcPct val="107000"/>
                        </a:lnSpc>
                        <a:spcAft>
                          <a:spcPts val="800"/>
                        </a:spcAft>
                      </a:pPr>
                      <a:r>
                        <a:rPr lang="es-MX" sz="1200" kern="100" dirty="0">
                          <a:effectLst/>
                          <a:latin typeface="+mn-lt"/>
                        </a:rPr>
                        <a:t> Lápiz </a:t>
                      </a:r>
                    </a:p>
                    <a:p>
                      <a:pPr algn="ctr" fontAlgn="base">
                        <a:lnSpc>
                          <a:spcPct val="107000"/>
                        </a:lnSpc>
                        <a:spcAft>
                          <a:spcPts val="800"/>
                        </a:spcAft>
                      </a:pPr>
                      <a:r>
                        <a:rPr lang="es-MX" sz="1200" kern="100" dirty="0">
                          <a:effectLst/>
                          <a:latin typeface="+mn-lt"/>
                        </a:rPr>
                        <a:t>Figura de dinosaurio (anexo…)</a:t>
                      </a:r>
                    </a:p>
                    <a:p>
                      <a:pPr algn="ctr" fontAlgn="base">
                        <a:lnSpc>
                          <a:spcPct val="107000"/>
                        </a:lnSpc>
                        <a:spcAft>
                          <a:spcPts val="800"/>
                        </a:spcAft>
                      </a:pPr>
                      <a:r>
                        <a:rPr lang="es-MX" sz="1200" kern="100" dirty="0">
                          <a:effectLst/>
                          <a:latin typeface="+mn-lt"/>
                        </a:rPr>
                        <a:t>Dado</a:t>
                      </a:r>
                    </a:p>
                    <a:p>
                      <a:pPr algn="ctr" fontAlgn="base">
                        <a:lnSpc>
                          <a:spcPct val="107000"/>
                        </a:lnSpc>
                        <a:spcAft>
                          <a:spcPts val="800"/>
                        </a:spcAft>
                      </a:pPr>
                      <a:r>
                        <a:rPr lang="es-MX" sz="1200" kern="100" dirty="0">
                          <a:effectLst/>
                          <a:latin typeface="+mn-lt"/>
                        </a:rPr>
                        <a:t>Horquillas</a:t>
                      </a:r>
                    </a:p>
                  </a:txBody>
                  <a:tcPr marL="50700" marR="507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Salón de clases</a:t>
                      </a:r>
                    </a:p>
                    <a:p>
                      <a:pPr algn="ctr" fontAlgn="base">
                        <a:lnSpc>
                          <a:spcPct val="107000"/>
                        </a:lnSpc>
                        <a:spcAft>
                          <a:spcPts val="800"/>
                        </a:spcAft>
                      </a:pPr>
                      <a:r>
                        <a:rPr lang="es-MX" sz="1200" kern="100" dirty="0">
                          <a:effectLst/>
                          <a:latin typeface="+mn-lt"/>
                        </a:rPr>
                        <a:t>10 minutos</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Individual</a:t>
                      </a:r>
                    </a:p>
                  </a:txBody>
                  <a:tcPr marL="50700" marR="507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297157">
                <a:tc gridSpan="3">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Ajustes Razonables:</a:t>
                      </a:r>
                    </a:p>
                  </a:txBody>
                  <a:tcPr marL="50700" marR="507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gridSpan="5">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Observaciones:</a:t>
                      </a:r>
                    </a:p>
                  </a:txBody>
                  <a:tcPr marL="50700" marR="507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680413420"/>
                  </a:ext>
                </a:extLst>
              </a:tr>
            </a:tbl>
          </a:graphicData>
        </a:graphic>
      </p:graphicFrame>
    </p:spTree>
    <p:extLst>
      <p:ext uri="{BB962C8B-B14F-4D97-AF65-F5344CB8AC3E}">
        <p14:creationId xmlns:p14="http://schemas.microsoft.com/office/powerpoint/2010/main" val="3667682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F42179-F3A7-2C40-9E09-DC7E91FC5086}"/>
              </a:ext>
            </a:extLst>
          </p:cNvPr>
          <p:cNvSpPr txBox="1"/>
          <p:nvPr/>
        </p:nvSpPr>
        <p:spPr>
          <a:xfrm>
            <a:off x="3699586" y="1114515"/>
            <a:ext cx="1744829" cy="41549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solidFill>
                  <a:prstClr val="white"/>
                </a:solidFill>
                <a:effectLst/>
                <a:uLnTx/>
                <a:uFillTx/>
                <a:latin typeface="Aharoni" panose="020F0502020204030204" pitchFamily="34" charset="0"/>
                <a:ea typeface="+mn-ea"/>
                <a:cs typeface="+mn-cs"/>
              </a:rPr>
              <a:t>ANEXO</a:t>
            </a:r>
          </a:p>
        </p:txBody>
      </p:sp>
      <p:pic>
        <p:nvPicPr>
          <p:cNvPr id="4" name="Imagen 4">
            <a:extLst>
              <a:ext uri="{FF2B5EF4-FFF2-40B4-BE49-F238E27FC236}">
                <a16:creationId xmlns:a16="http://schemas.microsoft.com/office/drawing/2014/main" id="{9B8CC683-9CDF-D94A-B0BD-5E1F10B09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820" y="2312133"/>
            <a:ext cx="3600450" cy="2038350"/>
          </a:xfrm>
          <a:prstGeom prst="rect">
            <a:avLst/>
          </a:prstGeom>
        </p:spPr>
      </p:pic>
      <p:pic>
        <p:nvPicPr>
          <p:cNvPr id="5" name="Imagen 5">
            <a:extLst>
              <a:ext uri="{FF2B5EF4-FFF2-40B4-BE49-F238E27FC236}">
                <a16:creationId xmlns:a16="http://schemas.microsoft.com/office/drawing/2014/main" id="{D438975C-FF00-774C-8814-E6DA08E6D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481" y="2010915"/>
            <a:ext cx="2348732" cy="3048000"/>
          </a:xfrm>
          <a:prstGeom prst="rect">
            <a:avLst/>
          </a:prstGeom>
        </p:spPr>
      </p:pic>
    </p:spTree>
    <p:extLst>
      <p:ext uri="{BB962C8B-B14F-4D97-AF65-F5344CB8AC3E}">
        <p14:creationId xmlns:p14="http://schemas.microsoft.com/office/powerpoint/2010/main" val="50266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nvGraphicFramePr>
        <p:xfrm>
          <a:off x="564529" y="526092"/>
          <a:ext cx="8014941" cy="5702577"/>
        </p:xfrm>
        <a:graphic>
          <a:graphicData uri="http://schemas.openxmlformats.org/drawingml/2006/table">
            <a:tbl>
              <a:tblPr firstRow="1" firstCol="1" bandRow="1">
                <a:tableStyleId>{21E4AEA4-8DFA-4A89-87EB-49C32662AFE0}</a:tableStyleId>
              </a:tblPr>
              <a:tblGrid>
                <a:gridCol w="1222547">
                  <a:extLst>
                    <a:ext uri="{9D8B030D-6E8A-4147-A177-3AD203B41FA5}">
                      <a16:colId xmlns:a16="http://schemas.microsoft.com/office/drawing/2014/main" val="1477714744"/>
                    </a:ext>
                  </a:extLst>
                </a:gridCol>
                <a:gridCol w="2059539">
                  <a:extLst>
                    <a:ext uri="{9D8B030D-6E8A-4147-A177-3AD203B41FA5}">
                      <a16:colId xmlns:a16="http://schemas.microsoft.com/office/drawing/2014/main" val="1435143060"/>
                    </a:ext>
                  </a:extLst>
                </a:gridCol>
                <a:gridCol w="680759">
                  <a:extLst>
                    <a:ext uri="{9D8B030D-6E8A-4147-A177-3AD203B41FA5}">
                      <a16:colId xmlns:a16="http://schemas.microsoft.com/office/drawing/2014/main" val="2928222192"/>
                    </a:ext>
                  </a:extLst>
                </a:gridCol>
                <a:gridCol w="98958">
                  <a:extLst>
                    <a:ext uri="{9D8B030D-6E8A-4147-A177-3AD203B41FA5}">
                      <a16:colId xmlns:a16="http://schemas.microsoft.com/office/drawing/2014/main" val="369601826"/>
                    </a:ext>
                  </a:extLst>
                </a:gridCol>
                <a:gridCol w="302671">
                  <a:extLst>
                    <a:ext uri="{9D8B030D-6E8A-4147-A177-3AD203B41FA5}">
                      <a16:colId xmlns:a16="http://schemas.microsoft.com/office/drawing/2014/main" val="1918385345"/>
                    </a:ext>
                  </a:extLst>
                </a:gridCol>
                <a:gridCol w="933923">
                  <a:extLst>
                    <a:ext uri="{9D8B030D-6E8A-4147-A177-3AD203B41FA5}">
                      <a16:colId xmlns:a16="http://schemas.microsoft.com/office/drawing/2014/main" val="4043804152"/>
                    </a:ext>
                  </a:extLst>
                </a:gridCol>
                <a:gridCol w="1118565">
                  <a:extLst>
                    <a:ext uri="{9D8B030D-6E8A-4147-A177-3AD203B41FA5}">
                      <a16:colId xmlns:a16="http://schemas.microsoft.com/office/drawing/2014/main" val="3055639371"/>
                    </a:ext>
                  </a:extLst>
                </a:gridCol>
                <a:gridCol w="1597979">
                  <a:extLst>
                    <a:ext uri="{9D8B030D-6E8A-4147-A177-3AD203B41FA5}">
                      <a16:colId xmlns:a16="http://schemas.microsoft.com/office/drawing/2014/main" val="4104379905"/>
                    </a:ext>
                  </a:extLst>
                </a:gridCol>
              </a:tblGrid>
              <a:tr h="449044">
                <a:tc rowSpan="2"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Campo de Formación Académica:</a:t>
                      </a:r>
                    </a:p>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Pensamiento Matemático</a:t>
                      </a:r>
                    </a:p>
                  </a:txBody>
                  <a:tcPr marL="50700" marR="507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Organizador Curricular 1: </a:t>
                      </a:r>
                      <a:r>
                        <a:rPr lang="es-MX" sz="1200" dirty="0">
                          <a:latin typeface="+mn-lt"/>
                        </a:rPr>
                        <a:t>Número, Álgebra y Variación</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96666903"/>
                  </a:ext>
                </a:extLst>
              </a:tr>
              <a:tr h="377933">
                <a:tc gridSpan="4" vMerge="1">
                  <a:txBody>
                    <a:bodyPr/>
                    <a:lstStyle/>
                    <a:p>
                      <a:pPr algn="ctr" fontAlgn="base">
                        <a:lnSpc>
                          <a:spcPct val="107000"/>
                        </a:lnSpc>
                        <a:spcAft>
                          <a:spcPts val="800"/>
                        </a:spcAft>
                      </a:pP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Organizador Curricular 2: Número</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9234315"/>
                  </a:ext>
                </a:extLst>
              </a:tr>
              <a:tr h="388996">
                <a:tc gridSpan="4">
                  <a:txBody>
                    <a:bodyPr/>
                    <a:lstStyle/>
                    <a:p>
                      <a:pPr algn="ctr" fontAlgn="base">
                        <a:lnSpc>
                          <a:spcPct val="107000"/>
                        </a:lnSpc>
                        <a:spcAft>
                          <a:spcPts val="800"/>
                        </a:spcAft>
                      </a:pPr>
                      <a:r>
                        <a:rPr lang="es-MX" sz="1200" b="1" kern="100" dirty="0">
                          <a:solidFill>
                            <a:schemeClr val="bg1"/>
                          </a:solidFill>
                          <a:effectLst/>
                          <a:latin typeface="+mn-lt"/>
                        </a:rPr>
                        <a:t>Fecha: Lunes 27 de marzo</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“A contar los huevos de dinosaurios”</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554824">
                <a:tc>
                  <a:txBody>
                    <a:bodyPr/>
                    <a:lstStyle/>
                    <a:p>
                      <a:pPr algn="ctr" fontAlgn="base">
                        <a:lnSpc>
                          <a:spcPct val="107000"/>
                        </a:lnSpc>
                        <a:spcAft>
                          <a:spcPts val="800"/>
                        </a:spcAft>
                      </a:pPr>
                      <a:r>
                        <a:rPr lang="es-MX" sz="1200" b="1" kern="100" dirty="0">
                          <a:effectLst/>
                          <a:latin typeface="+mn-lt"/>
                        </a:rPr>
                        <a:t>Momentos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Actividades, Organización y Consignas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gridSpan="3">
                  <a:txBody>
                    <a:bodyPr/>
                    <a:lstStyle/>
                    <a:p>
                      <a:pPr algn="ctr" fontAlgn="base">
                        <a:lnSpc>
                          <a:spcPct val="107000"/>
                        </a:lnSpc>
                        <a:spcAft>
                          <a:spcPts val="800"/>
                        </a:spcAft>
                      </a:pPr>
                      <a:r>
                        <a:rPr lang="es-MX" sz="1200" b="1" kern="100" dirty="0">
                          <a:effectLst/>
                          <a:latin typeface="+mn-lt"/>
                        </a:rPr>
                        <a:t>Recursos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200" b="1" kern="100" dirty="0">
                          <a:effectLst/>
                          <a:latin typeface="+mn-lt"/>
                        </a:rPr>
                        <a:t>Lugar y tiempo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Organización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Aprendizaje Esperado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826075">
                <a:tc>
                  <a:txBody>
                    <a:bodyPr/>
                    <a:lstStyle/>
                    <a:p>
                      <a:pPr marL="66675" marR="66675" algn="ctr" fontAlgn="base">
                        <a:lnSpc>
                          <a:spcPct val="107000"/>
                        </a:lnSpc>
                        <a:spcAft>
                          <a:spcPts val="800"/>
                        </a:spcAft>
                      </a:pPr>
                      <a:r>
                        <a:rPr lang="es-MX" sz="1200" kern="100" dirty="0">
                          <a:effectLst/>
                          <a:latin typeface="+mn-lt"/>
                        </a:rPr>
                        <a:t>INICIO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Coloca en el pizarrón la cantidad de huellas que marca el dado.</a:t>
                      </a:r>
                    </a:p>
                  </a:txBody>
                  <a:tcPr marL="50700" marR="50700" marT="0" marB="0" anchor="ctr"/>
                </a:tc>
                <a:tc gridSpan="3">
                  <a:txBody>
                    <a:bodyPr/>
                    <a:lstStyle/>
                    <a:p>
                      <a:pPr algn="ctr" fontAlgn="base">
                        <a:lnSpc>
                          <a:spcPct val="107000"/>
                        </a:lnSpc>
                        <a:spcAft>
                          <a:spcPts val="800"/>
                        </a:spcAft>
                      </a:pPr>
                      <a:r>
                        <a:rPr lang="es-MX" sz="1200" kern="100" dirty="0">
                          <a:effectLst/>
                          <a:latin typeface="+mn-lt"/>
                        </a:rPr>
                        <a:t>Huellas</a:t>
                      </a:r>
                    </a:p>
                    <a:p>
                      <a:pPr algn="ctr" fontAlgn="base">
                        <a:lnSpc>
                          <a:spcPct val="107000"/>
                        </a:lnSpc>
                        <a:spcAft>
                          <a:spcPts val="800"/>
                        </a:spcAft>
                      </a:pPr>
                      <a:r>
                        <a:rPr lang="es-MX" sz="1200" kern="100" dirty="0">
                          <a:effectLst/>
                          <a:latin typeface="+mn-lt"/>
                        </a:rPr>
                        <a:t>Dado</a:t>
                      </a:r>
                    </a:p>
                  </a:txBody>
                  <a:tcPr marL="50700" marR="50700" marT="0" marB="0" anchor="ct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Salón de clases</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10 minutos</a:t>
                      </a:r>
                    </a:p>
                  </a:txBody>
                  <a:tcPr marL="50700" marR="50700" marT="0" marB="0" anchor="ct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Grupal</a:t>
                      </a:r>
                    </a:p>
                  </a:txBody>
                  <a:tcPr marL="50700" marR="507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200" dirty="0">
                          <a:latin typeface="+mn-lt"/>
                        </a:rPr>
                        <a:t>Relaciona el número de elementos de una colección con la sucesión numérica escrita, del 1 al 30.</a:t>
                      </a:r>
                    </a:p>
                  </a:txBody>
                  <a:tcPr marL="50700" marR="507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389202">
                <a:tc>
                  <a:txBody>
                    <a:bodyPr/>
                    <a:lstStyle/>
                    <a:p>
                      <a:pPr marL="66675" marR="66675" algn="ctr" fontAlgn="base">
                        <a:lnSpc>
                          <a:spcPct val="107000"/>
                        </a:lnSpc>
                        <a:spcAft>
                          <a:spcPts val="800"/>
                        </a:spcAft>
                      </a:pPr>
                      <a:r>
                        <a:rPr lang="es-MX" sz="1200" kern="100">
                          <a:effectLst/>
                          <a:latin typeface="+mn-lt"/>
                        </a:rPr>
                        <a:t>DESARROLLO </a:t>
                      </a:r>
                      <a:endParaRPr lang="es-MX" sz="1200" kern="10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rPr>
                        <a:t>Escribe y cuenta la sucesión numérica.</a:t>
                      </a:r>
                    </a:p>
                  </a:txBody>
                  <a:tcPr marL="50700" marR="50700" marT="0" marB="0" anchor="ctr"/>
                </a:tc>
                <a:tc gridSpan="3">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Anexo</a:t>
                      </a:r>
                    </a:p>
                  </a:txBody>
                  <a:tcPr marL="50700" marR="50700" marT="0" marB="0" anchor="ct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Salón de clases</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15 minutos</a:t>
                      </a:r>
                    </a:p>
                  </a:txBody>
                  <a:tcPr marL="50700" marR="50700" marT="0" marB="0" anchor="ct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Individual</a:t>
                      </a:r>
                    </a:p>
                  </a:txBody>
                  <a:tcPr marL="50700" marR="50700" marT="0" marB="0" anchor="ctr"/>
                </a:tc>
                <a:tc vMerge="1">
                  <a:txBody>
                    <a:bodyPr/>
                    <a:lstStyle/>
                    <a:p>
                      <a:endParaRPr lang="es-MX"/>
                    </a:p>
                  </a:txBody>
                  <a:tcPr/>
                </a:tc>
                <a:extLst>
                  <a:ext uri="{0D108BD9-81ED-4DB2-BD59-A6C34878D82A}">
                    <a16:rowId xmlns:a16="http://schemas.microsoft.com/office/drawing/2014/main" val="3827226845"/>
                  </a:ext>
                </a:extLst>
              </a:tr>
              <a:tr h="1416396">
                <a:tc>
                  <a:txBody>
                    <a:bodyPr/>
                    <a:lstStyle/>
                    <a:p>
                      <a:pPr marL="66675" marR="66675" algn="ctr" fontAlgn="base">
                        <a:lnSpc>
                          <a:spcPct val="107000"/>
                        </a:lnSpc>
                        <a:spcAft>
                          <a:spcPts val="800"/>
                        </a:spcAft>
                      </a:pPr>
                      <a:r>
                        <a:rPr lang="es-MX" sz="1200" kern="100" dirty="0">
                          <a:effectLst/>
                          <a:latin typeface="+mn-lt"/>
                        </a:rPr>
                        <a:t>CIERRE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Colorea la cantidad de huevos que el numero señala.</a:t>
                      </a:r>
                    </a:p>
                  </a:txBody>
                  <a:tcPr marL="50700" marR="50700" marT="0" marB="0" anchor="ctr">
                    <a:lnB w="12700" cap="flat" cmpd="sng" algn="ctr">
                      <a:solidFill>
                        <a:schemeClr val="bg1"/>
                      </a:solidFill>
                      <a:prstDash val="solid"/>
                      <a:round/>
                      <a:headEnd type="none" w="med" len="med"/>
                      <a:tailEnd type="none" w="med" len="med"/>
                    </a:lnB>
                  </a:tcPr>
                </a:tc>
                <a:tc gridSpan="3">
                  <a:txBody>
                    <a:bodyPr/>
                    <a:lstStyle/>
                    <a:p>
                      <a:pPr algn="ctr" fontAlgn="base">
                        <a:lnSpc>
                          <a:spcPct val="107000"/>
                        </a:lnSpc>
                        <a:spcAft>
                          <a:spcPts val="800"/>
                        </a:spcAft>
                      </a:pPr>
                      <a:r>
                        <a:rPr lang="es-MX" sz="1200" kern="100" dirty="0">
                          <a:effectLst/>
                          <a:latin typeface="+mn-lt"/>
                        </a:rPr>
                        <a:t>Anexo </a:t>
                      </a:r>
                    </a:p>
                  </a:txBody>
                  <a:tcPr marL="50700" marR="507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Salón de clases</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10 minutos</a:t>
                      </a:r>
                    </a:p>
                  </a:txBody>
                  <a:tcPr marL="50700" marR="507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Individual</a:t>
                      </a:r>
                    </a:p>
                  </a:txBody>
                  <a:tcPr marL="50700" marR="507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300107">
                <a:tc gridSpan="3">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Ajustes Razonables:</a:t>
                      </a:r>
                    </a:p>
                  </a:txBody>
                  <a:tcPr marL="50700" marR="507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gridSpan="5">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Observaciones:</a:t>
                      </a:r>
                    </a:p>
                  </a:txBody>
                  <a:tcPr marL="50700" marR="507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680413420"/>
                  </a:ext>
                </a:extLst>
              </a:tr>
            </a:tbl>
          </a:graphicData>
        </a:graphic>
      </p:graphicFrame>
    </p:spTree>
    <p:extLst>
      <p:ext uri="{BB962C8B-B14F-4D97-AF65-F5344CB8AC3E}">
        <p14:creationId xmlns:p14="http://schemas.microsoft.com/office/powerpoint/2010/main" val="3435933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F42179-F3A7-2C40-9E09-DC7E91FC5086}"/>
              </a:ext>
            </a:extLst>
          </p:cNvPr>
          <p:cNvSpPr txBox="1"/>
          <p:nvPr/>
        </p:nvSpPr>
        <p:spPr>
          <a:xfrm>
            <a:off x="3699586" y="1114515"/>
            <a:ext cx="1744829" cy="41549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solidFill>
                  <a:prstClr val="white"/>
                </a:solidFill>
                <a:effectLst/>
                <a:uLnTx/>
                <a:uFillTx/>
                <a:latin typeface="Aharoni" panose="020F0502020204030204" pitchFamily="34" charset="0"/>
                <a:ea typeface="+mn-ea"/>
                <a:cs typeface="+mn-cs"/>
              </a:rPr>
              <a:t>ANEXO</a:t>
            </a:r>
          </a:p>
        </p:txBody>
      </p:sp>
      <p:pic>
        <p:nvPicPr>
          <p:cNvPr id="7" name="Imagen 6" descr="Patrón de fondo, Círculo&#10;&#10;Descripción generada automáticamente">
            <a:extLst>
              <a:ext uri="{FF2B5EF4-FFF2-40B4-BE49-F238E27FC236}">
                <a16:creationId xmlns:a16="http://schemas.microsoft.com/office/drawing/2014/main" id="{41FC3498-5F9D-5D8C-5857-CCBCE4ACE61D}"/>
              </a:ext>
            </a:extLst>
          </p:cNvPr>
          <p:cNvPicPr>
            <a:picLocks noChangeAspect="1"/>
          </p:cNvPicPr>
          <p:nvPr/>
        </p:nvPicPr>
        <p:blipFill rotWithShape="1">
          <a:blip r:embed="rId3">
            <a:extLst>
              <a:ext uri="{28A0092B-C50C-407E-A947-70E740481C1C}">
                <a14:useLocalDpi xmlns:a14="http://schemas.microsoft.com/office/drawing/2010/main" val="0"/>
              </a:ext>
            </a:extLst>
          </a:blip>
          <a:srcRect t="7957" b="47527"/>
          <a:stretch/>
        </p:blipFill>
        <p:spPr>
          <a:xfrm>
            <a:off x="527306" y="2212258"/>
            <a:ext cx="3749726" cy="2437080"/>
          </a:xfrm>
          <a:prstGeom prst="rect">
            <a:avLst/>
          </a:prstGeom>
        </p:spPr>
      </p:pic>
      <p:pic>
        <p:nvPicPr>
          <p:cNvPr id="9" name="Imagen 8" descr="Forma&#10;&#10;Descripción generada automáticamente">
            <a:extLst>
              <a:ext uri="{FF2B5EF4-FFF2-40B4-BE49-F238E27FC236}">
                <a16:creationId xmlns:a16="http://schemas.microsoft.com/office/drawing/2014/main" id="{C589A29D-41A9-9449-3432-68F35E5F2805}"/>
              </a:ext>
            </a:extLst>
          </p:cNvPr>
          <p:cNvPicPr>
            <a:picLocks noChangeAspect="1"/>
          </p:cNvPicPr>
          <p:nvPr/>
        </p:nvPicPr>
        <p:blipFill rotWithShape="1">
          <a:blip r:embed="rId4">
            <a:extLst>
              <a:ext uri="{28A0092B-C50C-407E-A947-70E740481C1C}">
                <a14:useLocalDpi xmlns:a14="http://schemas.microsoft.com/office/drawing/2010/main" val="0"/>
              </a:ext>
            </a:extLst>
          </a:blip>
          <a:srcRect t="12110" b="12413"/>
          <a:stretch/>
        </p:blipFill>
        <p:spPr>
          <a:xfrm>
            <a:off x="5175553" y="1969921"/>
            <a:ext cx="3069926" cy="3274847"/>
          </a:xfrm>
          <a:prstGeom prst="rect">
            <a:avLst/>
          </a:prstGeom>
        </p:spPr>
      </p:pic>
    </p:spTree>
    <p:extLst>
      <p:ext uri="{BB962C8B-B14F-4D97-AF65-F5344CB8AC3E}">
        <p14:creationId xmlns:p14="http://schemas.microsoft.com/office/powerpoint/2010/main" val="1745696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nvGraphicFramePr>
        <p:xfrm>
          <a:off x="653970" y="529437"/>
          <a:ext cx="7836060" cy="5799126"/>
        </p:xfrm>
        <a:graphic>
          <a:graphicData uri="http://schemas.openxmlformats.org/drawingml/2006/table">
            <a:tbl>
              <a:tblPr firstRow="1" firstCol="1" bandRow="1">
                <a:tableStyleId>{21E4AEA4-8DFA-4A89-87EB-49C32662AFE0}</a:tableStyleId>
              </a:tblPr>
              <a:tblGrid>
                <a:gridCol w="1261171">
                  <a:extLst>
                    <a:ext uri="{9D8B030D-6E8A-4147-A177-3AD203B41FA5}">
                      <a16:colId xmlns:a16="http://schemas.microsoft.com/office/drawing/2014/main" val="1477714744"/>
                    </a:ext>
                  </a:extLst>
                </a:gridCol>
                <a:gridCol w="2120378">
                  <a:extLst>
                    <a:ext uri="{9D8B030D-6E8A-4147-A177-3AD203B41FA5}">
                      <a16:colId xmlns:a16="http://schemas.microsoft.com/office/drawing/2014/main" val="1435143060"/>
                    </a:ext>
                  </a:extLst>
                </a:gridCol>
                <a:gridCol w="536481">
                  <a:extLst>
                    <a:ext uri="{9D8B030D-6E8A-4147-A177-3AD203B41FA5}">
                      <a16:colId xmlns:a16="http://schemas.microsoft.com/office/drawing/2014/main" val="2928222192"/>
                    </a:ext>
                  </a:extLst>
                </a:gridCol>
                <a:gridCol w="421521">
                  <a:extLst>
                    <a:ext uri="{9D8B030D-6E8A-4147-A177-3AD203B41FA5}">
                      <a16:colId xmlns:a16="http://schemas.microsoft.com/office/drawing/2014/main" val="3137630223"/>
                    </a:ext>
                  </a:extLst>
                </a:gridCol>
                <a:gridCol w="970775">
                  <a:extLst>
                    <a:ext uri="{9D8B030D-6E8A-4147-A177-3AD203B41FA5}">
                      <a16:colId xmlns:a16="http://schemas.microsoft.com/office/drawing/2014/main" val="4043804152"/>
                    </a:ext>
                  </a:extLst>
                </a:gridCol>
                <a:gridCol w="1111283">
                  <a:extLst>
                    <a:ext uri="{9D8B030D-6E8A-4147-A177-3AD203B41FA5}">
                      <a16:colId xmlns:a16="http://schemas.microsoft.com/office/drawing/2014/main" val="3055639371"/>
                    </a:ext>
                  </a:extLst>
                </a:gridCol>
                <a:gridCol w="1414451">
                  <a:extLst>
                    <a:ext uri="{9D8B030D-6E8A-4147-A177-3AD203B41FA5}">
                      <a16:colId xmlns:a16="http://schemas.microsoft.com/office/drawing/2014/main" val="4104379905"/>
                    </a:ext>
                  </a:extLst>
                </a:gridCol>
              </a:tblGrid>
              <a:tr h="474336">
                <a:tc rowSpan="2" gridSpan="3">
                  <a:txBody>
                    <a:bodyPr/>
                    <a:lstStyle/>
                    <a:p>
                      <a:pPr algn="ctr" fontAlgn="base">
                        <a:lnSpc>
                          <a:spcPct val="107000"/>
                        </a:lnSpc>
                        <a:spcAft>
                          <a:spcPts val="800"/>
                        </a:spcAft>
                      </a:pPr>
                      <a:r>
                        <a:rPr lang="es-MX" sz="1200" b="1" kern="100" dirty="0">
                          <a:solidFill>
                            <a:schemeClr val="bg1"/>
                          </a:solidFill>
                          <a:effectLst/>
                          <a:latin typeface="+mn-lt"/>
                        </a:rPr>
                        <a:t>Campo de Formación Académica: </a:t>
                      </a:r>
                    </a:p>
                    <a:p>
                      <a:pPr algn="ctr" fontAlgn="base">
                        <a:lnSpc>
                          <a:spcPct val="107000"/>
                        </a:lnSpc>
                        <a:spcAft>
                          <a:spcPts val="800"/>
                        </a:spcAft>
                      </a:pPr>
                      <a:r>
                        <a:rPr lang="es-MX" sz="1200" b="1" kern="100" dirty="0">
                          <a:solidFill>
                            <a:schemeClr val="bg1"/>
                          </a:solidFill>
                          <a:effectLst/>
                          <a:latin typeface="+mn-lt"/>
                        </a:rPr>
                        <a:t>Pensamiento Matemático</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hMerge="1">
                  <a:txBody>
                    <a:bodyPr/>
                    <a:lstStyle/>
                    <a:p>
                      <a:endParaRPr lang="es-MX"/>
                    </a:p>
                  </a:txBody>
                  <a:tcPr/>
                </a:tc>
                <a:tc rowSpan="2" hMerge="1">
                  <a:txBody>
                    <a:bodyPr/>
                    <a:lstStyle/>
                    <a:p>
                      <a:endParaRPr lang="es-MX"/>
                    </a:p>
                  </a:txBody>
                  <a:tcPr/>
                </a:tc>
                <a:tc gridSpan="4">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200" b="1" kern="100" dirty="0">
                          <a:solidFill>
                            <a:schemeClr val="bg1"/>
                          </a:solidFill>
                          <a:effectLst/>
                          <a:latin typeface="+mn-lt"/>
                        </a:rPr>
                        <a:t>Organizador Curricular 1: </a:t>
                      </a:r>
                      <a:r>
                        <a:rPr lang="es-MX" sz="1200" dirty="0">
                          <a:latin typeface="+mn-lt"/>
                        </a:rPr>
                        <a:t>Número, Álgebra y Variación</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788975435"/>
                  </a:ext>
                </a:extLst>
              </a:tr>
              <a:tr h="474336">
                <a:tc gridSpan="3" vMerge="1">
                  <a:txBody>
                    <a:bodyPr/>
                    <a:lstStyle/>
                    <a:p>
                      <a:pPr algn="ctr" fontAlgn="base">
                        <a:lnSpc>
                          <a:spcPct val="107000"/>
                        </a:lnSpc>
                        <a:spcAft>
                          <a:spcPts val="800"/>
                        </a:spcAft>
                      </a:pP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rPr>
                        <a:t>Organizador Curricular 2: Número</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87469360"/>
                  </a:ext>
                </a:extLst>
              </a:tr>
              <a:tr h="474336">
                <a:tc gridSpan="3">
                  <a:txBody>
                    <a:bodyPr/>
                    <a:lstStyle/>
                    <a:p>
                      <a:pPr algn="ctr" fontAlgn="base">
                        <a:lnSpc>
                          <a:spcPct val="107000"/>
                        </a:lnSpc>
                        <a:spcAft>
                          <a:spcPts val="800"/>
                        </a:spcAft>
                      </a:pPr>
                      <a:r>
                        <a:rPr lang="es-MX" sz="1200" b="1" kern="100" dirty="0">
                          <a:solidFill>
                            <a:schemeClr val="bg1"/>
                          </a:solidFill>
                          <a:effectLst/>
                          <a:latin typeface="+mn-lt"/>
                        </a:rPr>
                        <a:t>Fecha: Miércoles 29 de marzo </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“En la búsqueda”</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474336">
                <a:tc>
                  <a:txBody>
                    <a:bodyPr/>
                    <a:lstStyle/>
                    <a:p>
                      <a:pPr algn="ctr" fontAlgn="base">
                        <a:lnSpc>
                          <a:spcPct val="107000"/>
                        </a:lnSpc>
                        <a:spcAft>
                          <a:spcPts val="800"/>
                        </a:spcAft>
                      </a:pPr>
                      <a:r>
                        <a:rPr lang="es-MX" sz="1200" b="1" kern="100" dirty="0">
                          <a:effectLst/>
                          <a:latin typeface="+mn-lt"/>
                        </a:rPr>
                        <a:t>Momentos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Actividades, Organización y Consignas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200" b="1" kern="100" dirty="0">
                          <a:effectLst/>
                          <a:latin typeface="+mn-lt"/>
                        </a:rPr>
                        <a:t>Recursos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200" b="1" kern="100" dirty="0">
                          <a:effectLst/>
                          <a:latin typeface="+mn-lt"/>
                        </a:rPr>
                        <a:t>Lugar y tiempo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Organización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Aprendizaje Esperado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1134731">
                <a:tc>
                  <a:txBody>
                    <a:bodyPr/>
                    <a:lstStyle/>
                    <a:p>
                      <a:pPr marL="66675" marR="66675" algn="ctr" fontAlgn="base">
                        <a:lnSpc>
                          <a:spcPct val="107000"/>
                        </a:lnSpc>
                        <a:spcAft>
                          <a:spcPts val="800"/>
                        </a:spcAft>
                      </a:pPr>
                      <a:r>
                        <a:rPr lang="es-MX" sz="1200" kern="100" dirty="0">
                          <a:effectLst/>
                          <a:latin typeface="+mn-lt"/>
                        </a:rPr>
                        <a:t>INICIO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rPr>
                        <a:t>Busca y recolecta cascarones de huevo.</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gridSpan="2">
                  <a:txBody>
                    <a:bodyPr/>
                    <a:lstStyle/>
                    <a:p>
                      <a:pPr algn="ctr" fontAlgn="base">
                        <a:lnSpc>
                          <a:spcPct val="107000"/>
                        </a:lnSpc>
                        <a:spcAft>
                          <a:spcPts val="800"/>
                        </a:spcAft>
                      </a:pPr>
                      <a:r>
                        <a:rPr lang="es-MX" sz="1200" kern="100" dirty="0">
                          <a:effectLst/>
                          <a:latin typeface="+mn-lt"/>
                        </a:rPr>
                        <a:t>Cascarones</a:t>
                      </a:r>
                    </a:p>
                    <a:p>
                      <a:pPr algn="ctr" fontAlgn="base">
                        <a:lnSpc>
                          <a:spcPct val="107000"/>
                        </a:lnSpc>
                        <a:spcAft>
                          <a:spcPts val="800"/>
                        </a:spcAft>
                      </a:pPr>
                      <a:r>
                        <a:rPr lang="es-MX" sz="1200" kern="100" dirty="0">
                          <a:effectLst/>
                          <a:latin typeface="+mn-lt"/>
                        </a:rPr>
                        <a:t>Plato</a:t>
                      </a:r>
                    </a:p>
                  </a:txBody>
                  <a:tcPr marL="50700" marR="50700" marT="0" marB="0" anchor="ct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Patio  </a:t>
                      </a:r>
                    </a:p>
                    <a:p>
                      <a:pPr algn="ctr" fontAlgn="base">
                        <a:lnSpc>
                          <a:spcPct val="107000"/>
                        </a:lnSpc>
                        <a:spcAft>
                          <a:spcPts val="800"/>
                        </a:spcAft>
                      </a:pPr>
                      <a:r>
                        <a:rPr lang="es-MX" sz="1200" kern="100" dirty="0">
                          <a:effectLst/>
                          <a:latin typeface="+mn-lt"/>
                        </a:rPr>
                        <a:t>15 minutos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algn="ctr" fontAlgn="base">
                        <a:lnSpc>
                          <a:spcPct val="107000"/>
                        </a:lnSpc>
                        <a:spcAft>
                          <a:spcPts val="800"/>
                        </a:spcAft>
                      </a:pPr>
                      <a:r>
                        <a:rPr lang="es-MX" sz="1200" kern="100" dirty="0">
                          <a:effectLst/>
                          <a:latin typeface="+mn-lt"/>
                        </a:rPr>
                        <a:t>Individual</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200" dirty="0">
                          <a:latin typeface="+mn-lt"/>
                        </a:rPr>
                        <a:t>Relaciona el número de elementos de una colección con la sucesión numérica escrita, del 1 al 30.</a:t>
                      </a:r>
                    </a:p>
                  </a:txBody>
                  <a:tcPr marL="50700" marR="507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140999">
                <a:tc>
                  <a:txBody>
                    <a:bodyPr/>
                    <a:lstStyle/>
                    <a:p>
                      <a:pPr marL="66675" marR="66675" algn="ctr" fontAlgn="base">
                        <a:lnSpc>
                          <a:spcPct val="107000"/>
                        </a:lnSpc>
                        <a:spcAft>
                          <a:spcPts val="800"/>
                        </a:spcAft>
                      </a:pPr>
                      <a:r>
                        <a:rPr lang="es-MX" sz="1200" kern="100">
                          <a:effectLst/>
                          <a:latin typeface="+mn-lt"/>
                        </a:rPr>
                        <a:t>DESARROLLO </a:t>
                      </a:r>
                      <a:endParaRPr lang="es-MX" sz="1200" kern="10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rPr>
                        <a:t>Realiza el conteo de los cascarones que recolectó.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gridSpan="2">
                  <a:txBody>
                    <a:bodyPr/>
                    <a:lstStyle/>
                    <a:p>
                      <a:pPr algn="ctr" fontAlgn="base">
                        <a:lnSpc>
                          <a:spcPct val="107000"/>
                        </a:lnSpc>
                        <a:spcAft>
                          <a:spcPts val="800"/>
                        </a:spcAft>
                      </a:pPr>
                      <a:r>
                        <a:rPr lang="es-MX" sz="1200" kern="100" dirty="0">
                          <a:effectLst/>
                          <a:latin typeface="+mn-lt"/>
                        </a:rPr>
                        <a:t>Cascarones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Salón de clases</a:t>
                      </a:r>
                    </a:p>
                    <a:p>
                      <a:pPr algn="ctr" fontAlgn="base">
                        <a:lnSpc>
                          <a:spcPct val="107000"/>
                        </a:lnSpc>
                        <a:spcAft>
                          <a:spcPts val="800"/>
                        </a:spcAft>
                      </a:pPr>
                      <a:r>
                        <a:rPr lang="es-MX" sz="1200" kern="100" dirty="0">
                          <a:effectLst/>
                          <a:latin typeface="+mn-lt"/>
                        </a:rPr>
                        <a:t>10 minutos</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algn="ctr" fontAlgn="base">
                        <a:lnSpc>
                          <a:spcPct val="107000"/>
                        </a:lnSpc>
                        <a:spcAft>
                          <a:spcPts val="800"/>
                        </a:spcAft>
                      </a:pPr>
                      <a:r>
                        <a:rPr lang="es-MX" sz="1200" kern="100" dirty="0">
                          <a:effectLst/>
                          <a:latin typeface="+mn-lt"/>
                        </a:rPr>
                        <a:t>Individual</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vMerge="1">
                  <a:txBody>
                    <a:bodyPr/>
                    <a:lstStyle/>
                    <a:p>
                      <a:endParaRPr lang="es-MX"/>
                    </a:p>
                  </a:txBody>
                  <a:tcPr/>
                </a:tc>
                <a:extLst>
                  <a:ext uri="{0D108BD9-81ED-4DB2-BD59-A6C34878D82A}">
                    <a16:rowId xmlns:a16="http://schemas.microsoft.com/office/drawing/2014/main" val="3827226845"/>
                  </a:ext>
                </a:extLst>
              </a:tr>
              <a:tr h="1215890">
                <a:tc>
                  <a:txBody>
                    <a:bodyPr/>
                    <a:lstStyle/>
                    <a:p>
                      <a:pPr marL="66675" marR="66675" algn="ctr" fontAlgn="base">
                        <a:lnSpc>
                          <a:spcPct val="107000"/>
                        </a:lnSpc>
                        <a:spcAft>
                          <a:spcPts val="800"/>
                        </a:spcAft>
                      </a:pPr>
                      <a:r>
                        <a:rPr lang="es-MX" sz="1200" kern="100" dirty="0">
                          <a:effectLst/>
                          <a:latin typeface="+mn-lt"/>
                        </a:rPr>
                        <a:t>CIERRE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rPr>
                        <a:t>Relaciona el número con la colección de cascarones que recolectó.</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200" kern="100" dirty="0">
                          <a:effectLst/>
                          <a:latin typeface="+mn-lt"/>
                        </a:rPr>
                        <a:t> </a:t>
                      </a:r>
                    </a:p>
                    <a:p>
                      <a:pPr algn="ctr" fontAlgn="base">
                        <a:lnSpc>
                          <a:spcPct val="107000"/>
                        </a:lnSpc>
                        <a:spcAft>
                          <a:spcPts val="800"/>
                        </a:spcAft>
                      </a:pPr>
                      <a:r>
                        <a:rPr lang="es-MX" sz="1200" kern="100" dirty="0">
                          <a:effectLst/>
                          <a:latin typeface="+mn-lt"/>
                        </a:rPr>
                        <a:t>Números </a:t>
                      </a:r>
                    </a:p>
                    <a:p>
                      <a:pPr algn="ctr" fontAlgn="base">
                        <a:lnSpc>
                          <a:spcPct val="107000"/>
                        </a:lnSpc>
                        <a:spcAft>
                          <a:spcPts val="800"/>
                        </a:spcAft>
                      </a:pPr>
                      <a:r>
                        <a:rPr lang="es-MX" sz="1200" kern="100" dirty="0">
                          <a:effectLst/>
                          <a:latin typeface="+mn-lt"/>
                        </a:rPr>
                        <a:t>Cascarones</a:t>
                      </a:r>
                    </a:p>
                    <a:p>
                      <a:pPr algn="ctr" fontAlgn="base">
                        <a:lnSpc>
                          <a:spcPct val="107000"/>
                        </a:lnSpc>
                        <a:spcAft>
                          <a:spcPts val="800"/>
                        </a:spcAft>
                      </a:pPr>
                      <a:r>
                        <a:rPr lang="es-MX" sz="1200" kern="100" dirty="0">
                          <a:effectLst/>
                          <a:latin typeface="+mn-lt"/>
                        </a:rPr>
                        <a:t>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Salón de clases</a:t>
                      </a:r>
                    </a:p>
                    <a:p>
                      <a:pPr algn="ctr" fontAlgn="base">
                        <a:lnSpc>
                          <a:spcPct val="107000"/>
                        </a:lnSpc>
                        <a:spcAft>
                          <a:spcPts val="800"/>
                        </a:spcAft>
                      </a:pPr>
                      <a:r>
                        <a:rPr lang="es-MX" sz="1200" kern="100" dirty="0">
                          <a:effectLst/>
                          <a:latin typeface="+mn-lt"/>
                        </a:rPr>
                        <a:t>10 minutos</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200" kern="100" dirty="0">
                          <a:effectLst/>
                          <a:latin typeface="+mn-lt"/>
                        </a:rPr>
                        <a:t>Individual</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410162">
                <a:tc gridSpan="3">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Ajustes Razonables:</a:t>
                      </a:r>
                    </a:p>
                  </a:txBody>
                  <a:tcPr marL="50700" marR="507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Observaciones:</a:t>
                      </a:r>
                    </a:p>
                  </a:txBody>
                  <a:tcPr marL="50700" marR="507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2643316832"/>
                  </a:ext>
                </a:extLst>
              </a:tr>
            </a:tbl>
          </a:graphicData>
        </a:graphic>
      </p:graphicFrame>
    </p:spTree>
    <p:extLst>
      <p:ext uri="{BB962C8B-B14F-4D97-AF65-F5344CB8AC3E}">
        <p14:creationId xmlns:p14="http://schemas.microsoft.com/office/powerpoint/2010/main" val="18060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Dibujos animados de dinosaurios bebé en la selva | Vector Premium">
            <a:extLst>
              <a:ext uri="{FF2B5EF4-FFF2-40B4-BE49-F238E27FC236}">
                <a16:creationId xmlns:a16="http://schemas.microsoft.com/office/drawing/2014/main" id="{BE826593-CC96-FC04-2AF6-3F0B5531FCC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CFF176BF-6FCE-2E20-2F30-A5F0736A829E}"/>
              </a:ext>
            </a:extLst>
          </p:cNvPr>
          <p:cNvSpPr txBox="1"/>
          <p:nvPr/>
        </p:nvSpPr>
        <p:spPr>
          <a:xfrm>
            <a:off x="1699146" y="272956"/>
            <a:ext cx="5745708" cy="1938992"/>
          </a:xfrm>
          <a:prstGeom prst="rect">
            <a:avLst/>
          </a:prstGeom>
          <a:noFill/>
        </p:spPr>
        <p:txBody>
          <a:bodyPr wrap="square" rtlCol="0">
            <a:spAutoFit/>
          </a:bodyPr>
          <a:lstStyle/>
          <a:p>
            <a:pPr algn="ctr"/>
            <a:r>
              <a:rPr lang="es-MX" sz="6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ooper Black" panose="0208090404030B020404" pitchFamily="18" charset="0"/>
              </a:rPr>
              <a:t>“UNA VISITA AL PASADO”</a:t>
            </a:r>
          </a:p>
        </p:txBody>
      </p:sp>
    </p:spTree>
    <p:extLst>
      <p:ext uri="{BB962C8B-B14F-4D97-AF65-F5344CB8AC3E}">
        <p14:creationId xmlns:p14="http://schemas.microsoft.com/office/powerpoint/2010/main" val="320378105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nvGraphicFramePr>
        <p:xfrm>
          <a:off x="474712" y="144735"/>
          <a:ext cx="8194575" cy="6568530"/>
        </p:xfrm>
        <a:graphic>
          <a:graphicData uri="http://schemas.openxmlformats.org/drawingml/2006/table">
            <a:tbl>
              <a:tblPr firstRow="1" firstCol="1" bandRow="1">
                <a:tableStyleId>{00A15C55-8517-42AA-B614-E9B94910E393}</a:tableStyleId>
              </a:tblPr>
              <a:tblGrid>
                <a:gridCol w="1211921">
                  <a:extLst>
                    <a:ext uri="{9D8B030D-6E8A-4147-A177-3AD203B41FA5}">
                      <a16:colId xmlns:a16="http://schemas.microsoft.com/office/drawing/2014/main" val="1477714744"/>
                    </a:ext>
                  </a:extLst>
                </a:gridCol>
                <a:gridCol w="2173219">
                  <a:extLst>
                    <a:ext uri="{9D8B030D-6E8A-4147-A177-3AD203B41FA5}">
                      <a16:colId xmlns:a16="http://schemas.microsoft.com/office/drawing/2014/main" val="1435143060"/>
                    </a:ext>
                  </a:extLst>
                </a:gridCol>
                <a:gridCol w="712147">
                  <a:extLst>
                    <a:ext uri="{9D8B030D-6E8A-4147-A177-3AD203B41FA5}">
                      <a16:colId xmlns:a16="http://schemas.microsoft.com/office/drawing/2014/main" val="2928222192"/>
                    </a:ext>
                  </a:extLst>
                </a:gridCol>
                <a:gridCol w="312177">
                  <a:extLst>
                    <a:ext uri="{9D8B030D-6E8A-4147-A177-3AD203B41FA5}">
                      <a16:colId xmlns:a16="http://schemas.microsoft.com/office/drawing/2014/main" val="3244341753"/>
                    </a:ext>
                  </a:extLst>
                </a:gridCol>
                <a:gridCol w="963244">
                  <a:extLst>
                    <a:ext uri="{9D8B030D-6E8A-4147-A177-3AD203B41FA5}">
                      <a16:colId xmlns:a16="http://schemas.microsoft.com/office/drawing/2014/main" val="4043804152"/>
                    </a:ext>
                  </a:extLst>
                </a:gridCol>
                <a:gridCol w="1153686">
                  <a:extLst>
                    <a:ext uri="{9D8B030D-6E8A-4147-A177-3AD203B41FA5}">
                      <a16:colId xmlns:a16="http://schemas.microsoft.com/office/drawing/2014/main" val="3055639371"/>
                    </a:ext>
                  </a:extLst>
                </a:gridCol>
                <a:gridCol w="1668181">
                  <a:extLst>
                    <a:ext uri="{9D8B030D-6E8A-4147-A177-3AD203B41FA5}">
                      <a16:colId xmlns:a16="http://schemas.microsoft.com/office/drawing/2014/main" val="4104379905"/>
                    </a:ext>
                  </a:extLst>
                </a:gridCol>
              </a:tblGrid>
              <a:tr h="304414">
                <a:tc rowSpan="2" gridSpan="3">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Campo de Formación Académica: </a:t>
                      </a:r>
                    </a:p>
                    <a:p>
                      <a:pPr marL="0" marR="0" lvl="0" indent="0" algn="ctr" defTabSz="685800" rtl="0" eaLnBrk="1" fontAlgn="base" latinLnBrk="0" hangingPunct="1">
                        <a:lnSpc>
                          <a:spcPct val="107000"/>
                        </a:lnSpc>
                        <a:spcBef>
                          <a:spcPts val="0"/>
                        </a:spcBef>
                        <a:spcAft>
                          <a:spcPts val="800"/>
                        </a:spcAft>
                        <a:buClrTx/>
                        <a:buSzTx/>
                        <a:buFontTx/>
                        <a:buNone/>
                        <a:tabLst/>
                        <a:defRPr/>
                      </a:pPr>
                      <a:r>
                        <a:rPr lang="es-MX" sz="1200" dirty="0">
                          <a:latin typeface="+mn-lt"/>
                        </a:rPr>
                        <a:t>Exploración y Comprensión del Mundo Natural y Social</a:t>
                      </a:r>
                      <a:endParaRPr lang="es-MX" sz="1200" b="0" dirty="0">
                        <a:latin typeface="+mn-lt"/>
                      </a:endParaRP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Organizador Curricular 1: Mundo Natural</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86620115"/>
                  </a:ext>
                </a:extLst>
              </a:tr>
              <a:tr h="304414">
                <a:tc gridSpan="3" v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Organizador Curricular 2: Exploración de la Naturaleza</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39321650"/>
                  </a:ext>
                </a:extLst>
              </a:tr>
              <a:tr h="304414">
                <a:tc gridSpan="3">
                  <a:txBody>
                    <a:bodyPr/>
                    <a:lstStyle/>
                    <a:p>
                      <a:pPr algn="ctr" fontAlgn="base">
                        <a:lnSpc>
                          <a:spcPct val="107000"/>
                        </a:lnSpc>
                        <a:spcAft>
                          <a:spcPts val="800"/>
                        </a:spcAft>
                      </a:pPr>
                      <a:r>
                        <a:rPr lang="es-MX" sz="1200" b="1" kern="100" dirty="0">
                          <a:solidFill>
                            <a:schemeClr val="bg1"/>
                          </a:solidFill>
                          <a:effectLst/>
                          <a:latin typeface="+mn-lt"/>
                        </a:rPr>
                        <a:t>Fecha: Jueves 23 de marzo</a:t>
                      </a:r>
                      <a:endParaRPr lang="es-MX" sz="1200" b="1" kern="100" dirty="0">
                        <a:solidFill>
                          <a:schemeClr val="bg1"/>
                        </a:solidFill>
                        <a:effectLst/>
                        <a:latin typeface="+mn-lt"/>
                        <a:ea typeface="Calibri" panose="020F0502020204030204" pitchFamily="34" charset="0"/>
                        <a:cs typeface="Times New Roman" panose="02020603050405020304" pitchFamily="18" charset="0"/>
                      </a:endParaRP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algn="ctr"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“Somos Dinosaurios”</a:t>
                      </a:r>
                    </a:p>
                  </a:txBody>
                  <a:tcPr marL="50700" marR="507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402200">
                <a:tc>
                  <a:txBody>
                    <a:bodyPr/>
                    <a:lstStyle/>
                    <a:p>
                      <a:pPr algn="ctr" fontAlgn="base">
                        <a:lnSpc>
                          <a:spcPct val="107000"/>
                        </a:lnSpc>
                        <a:spcAft>
                          <a:spcPts val="800"/>
                        </a:spcAft>
                      </a:pPr>
                      <a:r>
                        <a:rPr lang="es-MX" sz="1200" kern="100" dirty="0">
                          <a:effectLst/>
                          <a:latin typeface="+mn-lt"/>
                        </a:rPr>
                        <a:t>Momentos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Actividades, Organización y Consignas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200" b="1" kern="100" dirty="0">
                          <a:effectLst/>
                          <a:latin typeface="+mn-lt"/>
                        </a:rPr>
                        <a:t>Recursos</a:t>
                      </a:r>
                      <a:r>
                        <a:rPr lang="es-MX" sz="1200" kern="100" dirty="0">
                          <a:effectLst/>
                          <a:latin typeface="+mn-lt"/>
                        </a:rPr>
                        <a:t>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200" b="1" kern="100" dirty="0">
                          <a:effectLst/>
                          <a:latin typeface="+mn-lt"/>
                        </a:rPr>
                        <a:t>Lugar y tiempo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Organización</a:t>
                      </a:r>
                      <a:r>
                        <a:rPr lang="es-MX" sz="1200" kern="100" dirty="0">
                          <a:effectLst/>
                          <a:latin typeface="+mn-lt"/>
                        </a:rPr>
                        <a:t>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200" b="1" kern="100" dirty="0">
                          <a:effectLst/>
                          <a:latin typeface="+mn-lt"/>
                        </a:rPr>
                        <a:t>Aprendizaje Esperado </a:t>
                      </a:r>
                      <a:endParaRPr lang="es-MX" sz="1200" b="1" kern="100" dirty="0">
                        <a:effectLst/>
                        <a:latin typeface="+mn-lt"/>
                        <a:ea typeface="Calibri" panose="020F0502020204030204" pitchFamily="34" charset="0"/>
                        <a:cs typeface="Times New Roman" panose="02020603050405020304" pitchFamily="18" charset="0"/>
                      </a:endParaRPr>
                    </a:p>
                  </a:txBody>
                  <a:tcPr marL="50700" marR="507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1019149">
                <a:tc>
                  <a:txBody>
                    <a:bodyPr/>
                    <a:lstStyle/>
                    <a:p>
                      <a:pPr marL="66675" marR="66675" algn="ctr" fontAlgn="base">
                        <a:lnSpc>
                          <a:spcPct val="107000"/>
                        </a:lnSpc>
                        <a:spcAft>
                          <a:spcPts val="800"/>
                        </a:spcAft>
                      </a:pPr>
                      <a:r>
                        <a:rPr lang="es-MX" sz="1200" kern="100" dirty="0">
                          <a:effectLst/>
                          <a:latin typeface="+mn-lt"/>
                        </a:rPr>
                        <a:t>INICIO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rPr>
                        <a:t>Escucha y observa el video “</a:t>
                      </a:r>
                      <a:r>
                        <a:rPr lang="es-ES" sz="1200" kern="100" dirty="0">
                          <a:effectLst/>
                          <a:latin typeface="+mn-lt"/>
                        </a:rPr>
                        <a:t>Paleontólogos | Trabajos y Profesiones| Fósiles de Dinosaurios | </a:t>
                      </a:r>
                      <a:r>
                        <a:rPr lang="es-ES" sz="1200" kern="100" dirty="0" err="1">
                          <a:effectLst/>
                          <a:latin typeface="+mn-lt"/>
                        </a:rPr>
                        <a:t>JunyTony</a:t>
                      </a:r>
                      <a:r>
                        <a:rPr lang="es-ES" sz="1200" kern="100" dirty="0">
                          <a:effectLst/>
                          <a:latin typeface="+mn-lt"/>
                        </a:rPr>
                        <a:t> en español”. https://www.youtube.com/watch?v=lxpwXKurBqk</a:t>
                      </a:r>
                      <a:endParaRPr lang="es-MX" sz="1200" kern="100" dirty="0">
                        <a:effectLst/>
                        <a:latin typeface="+mn-lt"/>
                      </a:endParaRPr>
                    </a:p>
                  </a:txBody>
                  <a:tcPr marL="50700" marR="50700" marT="0" marB="0" anchor="ctr"/>
                </a:tc>
                <a:tc gridSpan="2">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Video</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Audio</a:t>
                      </a:r>
                    </a:p>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Pantalla</a:t>
                      </a:r>
                    </a:p>
                  </a:txBody>
                  <a:tcPr marL="50700" marR="50700" marT="0" marB="0" anchor="ct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Salón de clases  </a:t>
                      </a:r>
                    </a:p>
                    <a:p>
                      <a:pPr algn="ctr" fontAlgn="base">
                        <a:lnSpc>
                          <a:spcPct val="107000"/>
                        </a:lnSpc>
                        <a:spcAft>
                          <a:spcPts val="800"/>
                        </a:spcAft>
                      </a:pPr>
                      <a:r>
                        <a:rPr lang="es-MX" sz="1200" kern="100" dirty="0">
                          <a:effectLst/>
                          <a:latin typeface="+mn-lt"/>
                        </a:rPr>
                        <a:t>5 minutos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algn="ctr" fontAlgn="base">
                        <a:lnSpc>
                          <a:spcPct val="107000"/>
                        </a:lnSpc>
                        <a:spcAft>
                          <a:spcPts val="800"/>
                        </a:spcAft>
                      </a:pPr>
                      <a:r>
                        <a:rPr lang="es-MX" sz="1200" kern="100" dirty="0">
                          <a:effectLst/>
                          <a:latin typeface="+mn-lt"/>
                        </a:rPr>
                        <a:t>Grupal</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200" dirty="0">
                          <a:latin typeface="+mn-lt"/>
                        </a:rPr>
                        <a:t>Experimenta con objetos y materiales para poner a prueba ideas y supuestos.</a:t>
                      </a:r>
                    </a:p>
                  </a:txBody>
                  <a:tcPr marL="50700" marR="50700" marT="0" marB="0" anchor="ctr"/>
                </a:tc>
                <a:extLst>
                  <a:ext uri="{0D108BD9-81ED-4DB2-BD59-A6C34878D82A}">
                    <a16:rowId xmlns:a16="http://schemas.microsoft.com/office/drawing/2014/main" val="904415580"/>
                  </a:ext>
                </a:extLst>
              </a:tr>
              <a:tr h="2602469">
                <a:tc>
                  <a:txBody>
                    <a:bodyPr/>
                    <a:lstStyle/>
                    <a:p>
                      <a:pPr marL="66675" marR="66675" algn="ctr" fontAlgn="base">
                        <a:lnSpc>
                          <a:spcPct val="107000"/>
                        </a:lnSpc>
                        <a:spcAft>
                          <a:spcPts val="800"/>
                        </a:spcAft>
                      </a:pPr>
                      <a:r>
                        <a:rPr lang="es-MX" sz="1200" kern="100" dirty="0">
                          <a:effectLst/>
                          <a:latin typeface="+mn-lt"/>
                        </a:rPr>
                        <a:t>DESARROLLO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Juega que es un explorador e imagina que observa a los dinosaurios (juego simbólico).</a:t>
                      </a:r>
                    </a:p>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Busca y observa fósiles de dinosaurios.</a:t>
                      </a:r>
                    </a:p>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Arma el esqueleto de un dinosaurio.</a:t>
                      </a:r>
                    </a:p>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ea typeface="Calibri" panose="020F0502020204030204" pitchFamily="34" charset="0"/>
                          <a:cs typeface="Times New Roman" panose="02020603050405020304" pitchFamily="18" charset="0"/>
                        </a:rPr>
                        <a:t>Cuenta los huesos que utilizo para armar el esqueleto.</a:t>
                      </a:r>
                    </a:p>
                  </a:txBody>
                  <a:tcPr marL="50700" marR="50700" marT="0" marB="0" anchor="ctr"/>
                </a:tc>
                <a:tc gridSpan="2">
                  <a:txBody>
                    <a:bodyPr/>
                    <a:lstStyle/>
                    <a:p>
                      <a:pPr algn="ctr" fontAlgn="base">
                        <a:lnSpc>
                          <a:spcPct val="107000"/>
                        </a:lnSpc>
                        <a:spcAft>
                          <a:spcPts val="800"/>
                        </a:spcAft>
                      </a:pPr>
                      <a:r>
                        <a:rPr lang="es-MX" sz="1200" kern="100" dirty="0">
                          <a:effectLst/>
                          <a:latin typeface="+mn-lt"/>
                        </a:rPr>
                        <a:t>Huesos</a:t>
                      </a:r>
                    </a:p>
                  </a:txBody>
                  <a:tcPr marL="50700" marR="50700" marT="0" marB="0" anchor="ct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Patio</a:t>
                      </a:r>
                    </a:p>
                    <a:p>
                      <a:pPr algn="ctr" fontAlgn="base">
                        <a:lnSpc>
                          <a:spcPct val="107000"/>
                        </a:lnSpc>
                        <a:spcAft>
                          <a:spcPts val="800"/>
                        </a:spcAft>
                      </a:pPr>
                      <a:r>
                        <a:rPr lang="es-MX" sz="1200" kern="100" dirty="0">
                          <a:effectLst/>
                          <a:latin typeface="+mn-lt"/>
                        </a:rPr>
                        <a:t>60 minutos</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algn="ctr" fontAlgn="base">
                        <a:lnSpc>
                          <a:spcPct val="107000"/>
                        </a:lnSpc>
                        <a:spcAft>
                          <a:spcPts val="800"/>
                        </a:spcAft>
                      </a:pPr>
                      <a:r>
                        <a:rPr lang="es-MX" sz="1200" kern="100" dirty="0">
                          <a:effectLst/>
                          <a:latin typeface="+mn-lt"/>
                          <a:ea typeface="Calibri" panose="020F0502020204030204" pitchFamily="34" charset="0"/>
                          <a:cs typeface="Times New Roman" panose="02020603050405020304" pitchFamily="18" charset="0"/>
                        </a:rPr>
                        <a:t>Grupal y equipo</a:t>
                      </a:r>
                    </a:p>
                  </a:txBody>
                  <a:tcPr marL="50700" marR="50700" marT="0" marB="0" anchor="ctr"/>
                </a:tc>
                <a:tc vMerge="1">
                  <a:txBody>
                    <a:bodyPr/>
                    <a:lstStyle/>
                    <a:p>
                      <a:endParaRPr lang="es-MX"/>
                    </a:p>
                  </a:txBody>
                  <a:tcPr/>
                </a:tc>
                <a:extLst>
                  <a:ext uri="{0D108BD9-81ED-4DB2-BD59-A6C34878D82A}">
                    <a16:rowId xmlns:a16="http://schemas.microsoft.com/office/drawing/2014/main" val="3827226845"/>
                  </a:ext>
                </a:extLst>
              </a:tr>
              <a:tr h="840798">
                <a:tc>
                  <a:txBody>
                    <a:bodyPr/>
                    <a:lstStyle/>
                    <a:p>
                      <a:pPr marL="66675" marR="66675" algn="ctr" fontAlgn="base">
                        <a:lnSpc>
                          <a:spcPct val="107000"/>
                        </a:lnSpc>
                        <a:spcAft>
                          <a:spcPts val="800"/>
                        </a:spcAft>
                      </a:pPr>
                      <a:r>
                        <a:rPr lang="es-MX" sz="1200" kern="100" dirty="0">
                          <a:effectLst/>
                          <a:latin typeface="+mn-lt"/>
                        </a:rPr>
                        <a:t>CIERRE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200" kern="100" dirty="0">
                          <a:effectLst/>
                          <a:latin typeface="+mn-lt"/>
                        </a:rPr>
                        <a:t>Comenta que fue lo que le gusto y que aprendió sobre los dinosaurios</a:t>
                      </a:r>
                    </a:p>
                  </a:txBody>
                  <a:tcPr marL="50700" marR="50700" marT="0" marB="0" anchor="ctr"/>
                </a:tc>
                <a:tc gridSpan="2">
                  <a:txBody>
                    <a:bodyPr/>
                    <a:lstStyle/>
                    <a:p>
                      <a:pPr algn="ctr" fontAlgn="base">
                        <a:lnSpc>
                          <a:spcPct val="107000"/>
                        </a:lnSpc>
                        <a:spcAft>
                          <a:spcPts val="800"/>
                        </a:spcAft>
                      </a:pPr>
                      <a:r>
                        <a:rPr lang="es-MX" sz="1200" kern="100" dirty="0">
                          <a:effectLst/>
                          <a:latin typeface="+mn-lt"/>
                        </a:rPr>
                        <a:t> </a:t>
                      </a:r>
                    </a:p>
                    <a:p>
                      <a:pPr algn="ctr" fontAlgn="base">
                        <a:lnSpc>
                          <a:spcPct val="107000"/>
                        </a:lnSpc>
                        <a:spcAft>
                          <a:spcPts val="800"/>
                        </a:spcAft>
                      </a:pPr>
                      <a:r>
                        <a:rPr lang="es-MX" sz="1200" kern="100" dirty="0">
                          <a:effectLst/>
                          <a:latin typeface="+mn-lt"/>
                        </a:rPr>
                        <a:t>No se necesita</a:t>
                      </a:r>
                    </a:p>
                    <a:p>
                      <a:pPr algn="ctr" fontAlgn="base">
                        <a:lnSpc>
                          <a:spcPct val="107000"/>
                        </a:lnSpc>
                        <a:spcAft>
                          <a:spcPts val="800"/>
                        </a:spcAft>
                      </a:pPr>
                      <a:r>
                        <a:rPr lang="es-MX" sz="1200" kern="100" dirty="0">
                          <a:effectLst/>
                          <a:latin typeface="+mn-lt"/>
                        </a:rPr>
                        <a:t> </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hMerge="1">
                  <a:txBody>
                    <a:bodyPr/>
                    <a:lstStyle/>
                    <a:p>
                      <a:endParaRPr lang="es-MX"/>
                    </a:p>
                  </a:txBody>
                  <a:tcPr/>
                </a:tc>
                <a:tc>
                  <a:txBody>
                    <a:bodyPr/>
                    <a:lstStyle/>
                    <a:p>
                      <a:pPr algn="ctr" fontAlgn="base">
                        <a:lnSpc>
                          <a:spcPct val="107000"/>
                        </a:lnSpc>
                        <a:spcAft>
                          <a:spcPts val="800"/>
                        </a:spcAft>
                      </a:pPr>
                      <a:r>
                        <a:rPr lang="es-MX" sz="1200" kern="100" dirty="0">
                          <a:effectLst/>
                          <a:latin typeface="+mn-lt"/>
                        </a:rPr>
                        <a:t>Salón de clases</a:t>
                      </a:r>
                    </a:p>
                    <a:p>
                      <a:pPr algn="ctr" fontAlgn="base">
                        <a:lnSpc>
                          <a:spcPct val="107000"/>
                        </a:lnSpc>
                        <a:spcAft>
                          <a:spcPts val="800"/>
                        </a:spcAft>
                      </a:pPr>
                      <a:r>
                        <a:rPr lang="es-MX" sz="1200" kern="100" dirty="0">
                          <a:effectLst/>
                          <a:latin typeface="+mn-lt"/>
                        </a:rPr>
                        <a:t>12 minutos</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a:txBody>
                    <a:bodyPr/>
                    <a:lstStyle/>
                    <a:p>
                      <a:pPr algn="ctr" fontAlgn="base">
                        <a:lnSpc>
                          <a:spcPct val="107000"/>
                        </a:lnSpc>
                        <a:spcAft>
                          <a:spcPts val="800"/>
                        </a:spcAft>
                      </a:pPr>
                      <a:r>
                        <a:rPr lang="es-MX" sz="1200" kern="100" dirty="0">
                          <a:effectLst/>
                          <a:latin typeface="+mn-lt"/>
                        </a:rPr>
                        <a:t>Grupal</a:t>
                      </a:r>
                      <a:endParaRPr lang="es-MX" sz="1200" kern="100" dirty="0">
                        <a:effectLst/>
                        <a:latin typeface="+mn-lt"/>
                        <a:ea typeface="Calibri" panose="020F0502020204030204" pitchFamily="34" charset="0"/>
                        <a:cs typeface="Times New Roman" panose="02020603050405020304" pitchFamily="18" charset="0"/>
                      </a:endParaRPr>
                    </a:p>
                  </a:txBody>
                  <a:tcPr marL="50700" marR="50700" marT="0" marB="0" anchor="ctr"/>
                </a:tc>
                <a:tc vMerge="1">
                  <a:txBody>
                    <a:bodyPr/>
                    <a:lstStyle/>
                    <a:p>
                      <a:endParaRPr lang="es-MX"/>
                    </a:p>
                  </a:txBody>
                  <a:tcPr/>
                </a:tc>
                <a:extLst>
                  <a:ext uri="{0D108BD9-81ED-4DB2-BD59-A6C34878D82A}">
                    <a16:rowId xmlns:a16="http://schemas.microsoft.com/office/drawing/2014/main" val="3277330617"/>
                  </a:ext>
                </a:extLst>
              </a:tr>
              <a:tr h="448508">
                <a:tc gridSpan="3">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Ajustes Razonables:</a:t>
                      </a:r>
                    </a:p>
                  </a:txBody>
                  <a:tcPr marL="50700" marR="50700" marT="0" marB="0">
                    <a:solidFill>
                      <a:schemeClr val="accent4"/>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200" b="1" kern="100" dirty="0">
                          <a:solidFill>
                            <a:schemeClr val="bg1"/>
                          </a:solidFill>
                          <a:effectLst/>
                          <a:latin typeface="+mn-lt"/>
                          <a:ea typeface="Calibri" panose="020F0502020204030204" pitchFamily="34" charset="0"/>
                          <a:cs typeface="Times New Roman" panose="02020603050405020304" pitchFamily="18" charset="0"/>
                        </a:rPr>
                        <a:t>Observaciones:</a:t>
                      </a:r>
                    </a:p>
                  </a:txBody>
                  <a:tcPr marL="50700" marR="50700" marT="0" marB="0">
                    <a:solidFill>
                      <a:schemeClr val="accent4"/>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3576575818"/>
                  </a:ext>
                </a:extLst>
              </a:tr>
            </a:tbl>
          </a:graphicData>
        </a:graphic>
      </p:graphicFrame>
    </p:spTree>
    <p:extLst>
      <p:ext uri="{BB962C8B-B14F-4D97-AF65-F5344CB8AC3E}">
        <p14:creationId xmlns:p14="http://schemas.microsoft.com/office/powerpoint/2010/main" val="195147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B4680D8-EEC4-E535-A1E8-A7E7E8B63EFB}"/>
              </a:ext>
            </a:extLst>
          </p:cNvPr>
          <p:cNvSpPr txBox="1"/>
          <p:nvPr/>
        </p:nvSpPr>
        <p:spPr>
          <a:xfrm>
            <a:off x="3699585" y="241058"/>
            <a:ext cx="1744829" cy="4154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solidFill>
                  <a:prstClr val="white"/>
                </a:solidFill>
                <a:effectLst/>
                <a:uLnTx/>
                <a:uFillTx/>
                <a:latin typeface="Aharoni" panose="020F0502020204030204" pitchFamily="34" charset="0"/>
                <a:ea typeface="+mn-ea"/>
                <a:cs typeface="+mn-cs"/>
              </a:rPr>
              <a:t>RÚBRICAS</a:t>
            </a:r>
          </a:p>
        </p:txBody>
      </p:sp>
      <p:graphicFrame>
        <p:nvGraphicFramePr>
          <p:cNvPr id="7" name="Tabla 6">
            <a:extLst>
              <a:ext uri="{FF2B5EF4-FFF2-40B4-BE49-F238E27FC236}">
                <a16:creationId xmlns:a16="http://schemas.microsoft.com/office/drawing/2014/main" id="{735C0648-11C7-C206-74C3-8466AE73E918}"/>
              </a:ext>
            </a:extLst>
          </p:cNvPr>
          <p:cNvGraphicFramePr>
            <a:graphicFrameLocks noGrp="1"/>
          </p:cNvGraphicFramePr>
          <p:nvPr>
            <p:extLst>
              <p:ext uri="{D42A27DB-BD31-4B8C-83A1-F6EECF244321}">
                <p14:modId xmlns:p14="http://schemas.microsoft.com/office/powerpoint/2010/main" val="3147140254"/>
              </p:ext>
            </p:extLst>
          </p:nvPr>
        </p:nvGraphicFramePr>
        <p:xfrm>
          <a:off x="548615" y="897615"/>
          <a:ext cx="8046768" cy="2639463"/>
        </p:xfrm>
        <a:graphic>
          <a:graphicData uri="http://schemas.openxmlformats.org/drawingml/2006/table">
            <a:tbl>
              <a:tblPr firstRow="1" firstCol="1" bandRow="1"/>
              <a:tblGrid>
                <a:gridCol w="2011219">
                  <a:extLst>
                    <a:ext uri="{9D8B030D-6E8A-4147-A177-3AD203B41FA5}">
                      <a16:colId xmlns:a16="http://schemas.microsoft.com/office/drawing/2014/main" val="735319603"/>
                    </a:ext>
                  </a:extLst>
                </a:gridCol>
                <a:gridCol w="2011219">
                  <a:extLst>
                    <a:ext uri="{9D8B030D-6E8A-4147-A177-3AD203B41FA5}">
                      <a16:colId xmlns:a16="http://schemas.microsoft.com/office/drawing/2014/main" val="746575136"/>
                    </a:ext>
                  </a:extLst>
                </a:gridCol>
                <a:gridCol w="2012165">
                  <a:extLst>
                    <a:ext uri="{9D8B030D-6E8A-4147-A177-3AD203B41FA5}">
                      <a16:colId xmlns:a16="http://schemas.microsoft.com/office/drawing/2014/main" val="1231135950"/>
                    </a:ext>
                  </a:extLst>
                </a:gridCol>
                <a:gridCol w="2012165">
                  <a:extLst>
                    <a:ext uri="{9D8B030D-6E8A-4147-A177-3AD203B41FA5}">
                      <a16:colId xmlns:a16="http://schemas.microsoft.com/office/drawing/2014/main" val="2489993696"/>
                    </a:ext>
                  </a:extLst>
                </a:gridCol>
              </a:tblGrid>
              <a:tr h="441411">
                <a:tc gridSpan="4">
                  <a:txBody>
                    <a:bodyPr/>
                    <a:lstStyle/>
                    <a:p>
                      <a:pPr algn="ctr">
                        <a:lnSpc>
                          <a:spcPct val="107000"/>
                        </a:lnSpc>
                        <a:spcAft>
                          <a:spcPts val="800"/>
                        </a:spcAft>
                      </a:pPr>
                      <a:r>
                        <a:rPr lang="es-MX" sz="1200" b="1" kern="100" dirty="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Campo de Formación Académica:</a:t>
                      </a:r>
                      <a:endParaRPr lang="es-MX" sz="1200" kern="100" dirty="0">
                        <a:effectLst/>
                        <a:latin typeface="Biome Light" panose="020B0303030204020804" pitchFamily="34" charset="0"/>
                        <a:ea typeface="Calibri" panose="020F0502020204030204" pitchFamily="34" charset="0"/>
                        <a:cs typeface="Biome Light" panose="020B0303030204020804" pitchFamily="34" charset="0"/>
                      </a:endParaRPr>
                    </a:p>
                    <a:p>
                      <a:pPr algn="ctr">
                        <a:lnSpc>
                          <a:spcPct val="107000"/>
                        </a:lnSpc>
                        <a:spcAft>
                          <a:spcPts val="800"/>
                        </a:spcAft>
                      </a:pPr>
                      <a:r>
                        <a:rPr lang="es-MX" sz="1200" b="1" kern="100" dirty="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Lenguaje y Comunicación</a:t>
                      </a:r>
                      <a:endParaRPr lang="es-MX" sz="1200" kern="100" dirty="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59007686"/>
                  </a:ext>
                </a:extLst>
              </a:tr>
              <a:tr h="170477">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0rganizador Curricular 1: Oralidad</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MX"/>
                    </a:p>
                  </a:txBody>
                  <a:tcPr/>
                </a:tc>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Organizador Curricular 2: Conversación</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MX"/>
                    </a:p>
                  </a:txBody>
                  <a:tcPr/>
                </a:tc>
                <a:extLst>
                  <a:ext uri="{0D108BD9-81ED-4DB2-BD59-A6C34878D82A}">
                    <a16:rowId xmlns:a16="http://schemas.microsoft.com/office/drawing/2014/main" val="4135542946"/>
                  </a:ext>
                </a:extLst>
              </a:tr>
              <a:tr h="348823">
                <a:tc gridSpan="4">
                  <a:txBody>
                    <a:bodyPr/>
                    <a:lstStyle/>
                    <a:p>
                      <a:pPr algn="ctr">
                        <a:lnSpc>
                          <a:spcPct val="107000"/>
                        </a:lnSpc>
                        <a:spcAft>
                          <a:spcPts val="800"/>
                        </a:spcAft>
                      </a:pPr>
                      <a:r>
                        <a:rPr lang="es-MX" sz="1200" b="1" kern="100">
                          <a:effectLst/>
                          <a:latin typeface="Biome Light" panose="020B0303030204020804" pitchFamily="34" charset="0"/>
                          <a:ea typeface="Calibri" panose="020F0502020204030204" pitchFamily="34" charset="0"/>
                          <a:cs typeface="Biome Light" panose="020B0303030204020804" pitchFamily="34" charset="0"/>
                        </a:rPr>
                        <a:t>Aprendizaje Esperado: Expresa con eficiencia sus ideas acerca de diversos temas y atiende lo que se dice en interacciones con otras personas.</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821168842"/>
                  </a:ext>
                </a:extLst>
              </a:tr>
              <a:tr h="170477">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Sobresaliente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Satisfactorio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Básico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Insuficiente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2433433113"/>
                  </a:ext>
                </a:extLst>
              </a:tr>
              <a:tr h="1400197">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Expresa ideas de manera organizada y estructurada de diversos temas y atiende los comentarios que otras personas le expresan.</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Expresa con eficiencia sus ideas acerca de diversos temas y atiende lo que se dice en interacciones con otras personas.</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Con algo de apoyo expresa sus ideas acerca de diversos temas y atiende lo que se dice en interacciones con otras personas. </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Aún con apoyo se le dificulta expresar con eficiencia sus ideas acerca de diversos temas y atiende lo que se dice en interacciones con otras personas.</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3857732480"/>
                  </a:ext>
                </a:extLst>
              </a:tr>
            </a:tbl>
          </a:graphicData>
        </a:graphic>
      </p:graphicFrame>
      <p:graphicFrame>
        <p:nvGraphicFramePr>
          <p:cNvPr id="9" name="Tabla 8">
            <a:extLst>
              <a:ext uri="{FF2B5EF4-FFF2-40B4-BE49-F238E27FC236}">
                <a16:creationId xmlns:a16="http://schemas.microsoft.com/office/drawing/2014/main" id="{30252610-F686-3130-31FC-A9C3611C3CD9}"/>
              </a:ext>
            </a:extLst>
          </p:cNvPr>
          <p:cNvGraphicFramePr>
            <a:graphicFrameLocks noGrp="1"/>
          </p:cNvGraphicFramePr>
          <p:nvPr>
            <p:extLst>
              <p:ext uri="{D42A27DB-BD31-4B8C-83A1-F6EECF244321}">
                <p14:modId xmlns:p14="http://schemas.microsoft.com/office/powerpoint/2010/main" val="2809562978"/>
              </p:ext>
            </p:extLst>
          </p:nvPr>
        </p:nvGraphicFramePr>
        <p:xfrm>
          <a:off x="548615" y="3798105"/>
          <a:ext cx="8046766" cy="2851375"/>
        </p:xfrm>
        <a:graphic>
          <a:graphicData uri="http://schemas.openxmlformats.org/drawingml/2006/table">
            <a:tbl>
              <a:tblPr firstRow="1" firstCol="1" bandRow="1"/>
              <a:tblGrid>
                <a:gridCol w="2011218">
                  <a:extLst>
                    <a:ext uri="{9D8B030D-6E8A-4147-A177-3AD203B41FA5}">
                      <a16:colId xmlns:a16="http://schemas.microsoft.com/office/drawing/2014/main" val="2090653155"/>
                    </a:ext>
                  </a:extLst>
                </a:gridCol>
                <a:gridCol w="2011218">
                  <a:extLst>
                    <a:ext uri="{9D8B030D-6E8A-4147-A177-3AD203B41FA5}">
                      <a16:colId xmlns:a16="http://schemas.microsoft.com/office/drawing/2014/main" val="3992866675"/>
                    </a:ext>
                  </a:extLst>
                </a:gridCol>
                <a:gridCol w="2012165">
                  <a:extLst>
                    <a:ext uri="{9D8B030D-6E8A-4147-A177-3AD203B41FA5}">
                      <a16:colId xmlns:a16="http://schemas.microsoft.com/office/drawing/2014/main" val="3186537927"/>
                    </a:ext>
                  </a:extLst>
                </a:gridCol>
                <a:gridCol w="2012165">
                  <a:extLst>
                    <a:ext uri="{9D8B030D-6E8A-4147-A177-3AD203B41FA5}">
                      <a16:colId xmlns:a16="http://schemas.microsoft.com/office/drawing/2014/main" val="2644831442"/>
                    </a:ext>
                  </a:extLst>
                </a:gridCol>
              </a:tblGrid>
              <a:tr h="454353">
                <a:tc gridSpan="4">
                  <a:txBody>
                    <a:bodyPr/>
                    <a:lstStyle/>
                    <a:p>
                      <a:pPr algn="ctr">
                        <a:lnSpc>
                          <a:spcPct val="107000"/>
                        </a:lnSpc>
                        <a:spcAft>
                          <a:spcPts val="800"/>
                        </a:spcAft>
                      </a:pPr>
                      <a:r>
                        <a:rPr lang="es-MX" sz="1200" b="1"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Campo de Formación Académica:</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p>
                      <a:pPr algn="ctr">
                        <a:lnSpc>
                          <a:spcPct val="107000"/>
                        </a:lnSpc>
                        <a:spcAft>
                          <a:spcPts val="800"/>
                        </a:spcAft>
                      </a:pPr>
                      <a:r>
                        <a:rPr lang="es-MX" sz="1200" b="1"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Lenguaje y Comunicación</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978628233"/>
                  </a:ext>
                </a:extLst>
              </a:tr>
              <a:tr h="359051">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0rganizador Curricular 1: Estudio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MX"/>
                    </a:p>
                  </a:txBody>
                  <a:tcPr/>
                </a:tc>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Organizador Curricular 2: Búsqueda, Análisis y Registro de información.</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MX"/>
                    </a:p>
                  </a:txBody>
                  <a:tcPr/>
                </a:tc>
                <a:extLst>
                  <a:ext uri="{0D108BD9-81ED-4DB2-BD59-A6C34878D82A}">
                    <a16:rowId xmlns:a16="http://schemas.microsoft.com/office/drawing/2014/main" val="3216834138"/>
                  </a:ext>
                </a:extLst>
              </a:tr>
              <a:tr h="348208">
                <a:tc gridSpan="4">
                  <a:txBody>
                    <a:bodyPr/>
                    <a:lstStyle/>
                    <a:p>
                      <a:pPr algn="ctr">
                        <a:lnSpc>
                          <a:spcPct val="107000"/>
                        </a:lnSpc>
                        <a:spcAft>
                          <a:spcPts val="800"/>
                        </a:spcAft>
                      </a:pPr>
                      <a:r>
                        <a:rPr lang="es-MX" sz="1200" b="1" kern="100">
                          <a:effectLst/>
                          <a:latin typeface="Biome Light" panose="020B0303030204020804" pitchFamily="34" charset="0"/>
                          <a:ea typeface="Calibri" panose="020F0502020204030204" pitchFamily="34" charset="0"/>
                          <a:cs typeface="Biome Light" panose="020B0303030204020804" pitchFamily="34" charset="0"/>
                        </a:rPr>
                        <a:t>Aprendizaje Esperado: Explica al grupo ideas propias sobre algún tema o suceso, apoyándose en materiales consultados.</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05347265"/>
                  </a:ext>
                </a:extLst>
              </a:tr>
              <a:tr h="175475">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Sobresaliente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Satisfactorio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Básico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Insuficiente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814050754"/>
                  </a:ext>
                </a:extLst>
              </a:tr>
              <a:tr h="1416402">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Muestra habilidad para expresarse con claridad, fluidez, coherencia y seguridad ideas centrales del tema investigado.</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Expresa al grupo ideas propias sobre algún temas o suceso apoyándose en materiales consultados. </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Con algo de apoyo expresar al grupo ideas propias sobre algún temas o suceso apoyándose en materiales consultados.</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Aún con apoyo se le dificulta expresar al grupo ideas propias sobre algún temas o suceso apoyándose en materiales consultados.</a:t>
                      </a: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326727455"/>
                  </a:ext>
                </a:extLst>
              </a:tr>
            </a:tbl>
          </a:graphicData>
        </a:graphic>
      </p:graphicFrame>
    </p:spTree>
    <p:extLst>
      <p:ext uri="{BB962C8B-B14F-4D97-AF65-F5344CB8AC3E}">
        <p14:creationId xmlns:p14="http://schemas.microsoft.com/office/powerpoint/2010/main" val="3909145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B4680D8-EEC4-E535-A1E8-A7E7E8B63EFB}"/>
              </a:ext>
            </a:extLst>
          </p:cNvPr>
          <p:cNvSpPr txBox="1"/>
          <p:nvPr/>
        </p:nvSpPr>
        <p:spPr>
          <a:xfrm>
            <a:off x="3699585" y="241058"/>
            <a:ext cx="1744829" cy="4154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solidFill>
                  <a:prstClr val="white"/>
                </a:solidFill>
                <a:effectLst/>
                <a:uLnTx/>
                <a:uFillTx/>
                <a:latin typeface="Aharoni" panose="020F0502020204030204" pitchFamily="34" charset="0"/>
                <a:ea typeface="+mn-ea"/>
                <a:cs typeface="+mn-cs"/>
              </a:rPr>
              <a:t>RÚBRICAS</a:t>
            </a:r>
          </a:p>
        </p:txBody>
      </p:sp>
      <p:graphicFrame>
        <p:nvGraphicFramePr>
          <p:cNvPr id="5" name="Tabla 4">
            <a:extLst>
              <a:ext uri="{FF2B5EF4-FFF2-40B4-BE49-F238E27FC236}">
                <a16:creationId xmlns:a16="http://schemas.microsoft.com/office/drawing/2014/main" id="{8B2215C0-526B-D1D7-24AB-CB0AD35977D1}"/>
              </a:ext>
            </a:extLst>
          </p:cNvPr>
          <p:cNvGraphicFramePr>
            <a:graphicFrameLocks noGrp="1"/>
          </p:cNvGraphicFramePr>
          <p:nvPr>
            <p:extLst>
              <p:ext uri="{D42A27DB-BD31-4B8C-83A1-F6EECF244321}">
                <p14:modId xmlns:p14="http://schemas.microsoft.com/office/powerpoint/2010/main" val="2973261228"/>
              </p:ext>
            </p:extLst>
          </p:nvPr>
        </p:nvGraphicFramePr>
        <p:xfrm>
          <a:off x="423079" y="897614"/>
          <a:ext cx="8297840" cy="2640489"/>
        </p:xfrm>
        <a:graphic>
          <a:graphicData uri="http://schemas.openxmlformats.org/drawingml/2006/table">
            <a:tbl>
              <a:tblPr firstRow="1" firstCol="1" bandRow="1"/>
              <a:tblGrid>
                <a:gridCol w="2073972">
                  <a:extLst>
                    <a:ext uri="{9D8B030D-6E8A-4147-A177-3AD203B41FA5}">
                      <a16:colId xmlns:a16="http://schemas.microsoft.com/office/drawing/2014/main" val="581547974"/>
                    </a:ext>
                  </a:extLst>
                </a:gridCol>
                <a:gridCol w="2073972">
                  <a:extLst>
                    <a:ext uri="{9D8B030D-6E8A-4147-A177-3AD203B41FA5}">
                      <a16:colId xmlns:a16="http://schemas.microsoft.com/office/drawing/2014/main" val="1310824878"/>
                    </a:ext>
                  </a:extLst>
                </a:gridCol>
                <a:gridCol w="2074948">
                  <a:extLst>
                    <a:ext uri="{9D8B030D-6E8A-4147-A177-3AD203B41FA5}">
                      <a16:colId xmlns:a16="http://schemas.microsoft.com/office/drawing/2014/main" val="3828344351"/>
                    </a:ext>
                  </a:extLst>
                </a:gridCol>
                <a:gridCol w="2074948">
                  <a:extLst>
                    <a:ext uri="{9D8B030D-6E8A-4147-A177-3AD203B41FA5}">
                      <a16:colId xmlns:a16="http://schemas.microsoft.com/office/drawing/2014/main" val="3775740302"/>
                    </a:ext>
                  </a:extLst>
                </a:gridCol>
              </a:tblGrid>
              <a:tr h="430709">
                <a:tc gridSpan="4">
                  <a:txBody>
                    <a:bodyPr/>
                    <a:lstStyle/>
                    <a:p>
                      <a:pPr algn="ctr">
                        <a:lnSpc>
                          <a:spcPct val="107000"/>
                        </a:lnSpc>
                        <a:spcAft>
                          <a:spcPts val="800"/>
                        </a:spcAft>
                      </a:pPr>
                      <a:r>
                        <a:rPr lang="es-MX" sz="1200" b="1"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Campo de Formación Académica:</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p>
                      <a:pPr algn="ctr">
                        <a:lnSpc>
                          <a:spcPct val="107000"/>
                        </a:lnSpc>
                        <a:spcAft>
                          <a:spcPts val="800"/>
                        </a:spcAft>
                      </a:pPr>
                      <a:r>
                        <a:rPr lang="es-MX" sz="1200"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Pensamiento Matemático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18783340"/>
                  </a:ext>
                </a:extLst>
              </a:tr>
              <a:tr h="240295">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0rganizador Curricular 1: Numero, Algebra y Variación</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hMerge="1">
                  <a:txBody>
                    <a:bodyPr/>
                    <a:lstStyle/>
                    <a:p>
                      <a:endParaRPr lang="es-MX"/>
                    </a:p>
                  </a:txBody>
                  <a:tcPr/>
                </a:tc>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Organizador Curricular 2: Número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hMerge="1">
                  <a:txBody>
                    <a:bodyPr/>
                    <a:lstStyle/>
                    <a:p>
                      <a:endParaRPr lang="es-MX"/>
                    </a:p>
                  </a:txBody>
                  <a:tcPr/>
                </a:tc>
                <a:extLst>
                  <a:ext uri="{0D108BD9-81ED-4DB2-BD59-A6C34878D82A}">
                    <a16:rowId xmlns:a16="http://schemas.microsoft.com/office/drawing/2014/main" val="3753471875"/>
                  </a:ext>
                </a:extLst>
              </a:tr>
              <a:tr h="340272">
                <a:tc gridSpan="4">
                  <a:txBody>
                    <a:bodyPr/>
                    <a:lstStyle/>
                    <a:p>
                      <a:pPr algn="ctr">
                        <a:lnSpc>
                          <a:spcPct val="107000"/>
                        </a:lnSpc>
                        <a:spcAft>
                          <a:spcPts val="800"/>
                        </a:spcAft>
                      </a:pPr>
                      <a:r>
                        <a:rPr lang="es-MX" sz="1200" b="1" kern="100">
                          <a:effectLst/>
                          <a:latin typeface="Biome Light" panose="020B0303030204020804" pitchFamily="34" charset="0"/>
                          <a:ea typeface="Calibri" panose="020F0502020204030204" pitchFamily="34" charset="0"/>
                          <a:cs typeface="Biome Light" panose="020B0303030204020804" pitchFamily="34" charset="0"/>
                        </a:rPr>
                        <a:t>Aprendizaje Esperado: Relaciona el número de elementos de una colección con la sucesión numérica escrita, del 1 al 30.</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11500777"/>
                  </a:ext>
                </a:extLst>
              </a:tr>
              <a:tr h="166066">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Sobresaliente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Satisfactorio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Básico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Insuficiente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4146736596"/>
                  </a:ext>
                </a:extLst>
              </a:tr>
              <a:tr h="1347491">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Relaciona el número de elementos de una colección con la sucesión numérica oral y escrita del 1 al 30.</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Relaciona el número de elementos de una colección con la sucesión numérica escrita del 1 al 30.</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Con apoyo relaciona el número de elementos de una colección con la sucesión numérica escrita del 1 al 30.</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Aún con apoyo muestra dificultad para relacionar el número de elementos de una colección con la sucesión numérica escrita del 1 al 30.</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763489352"/>
                  </a:ext>
                </a:extLst>
              </a:tr>
            </a:tbl>
          </a:graphicData>
        </a:graphic>
      </p:graphicFrame>
      <p:graphicFrame>
        <p:nvGraphicFramePr>
          <p:cNvPr id="8" name="Tabla 7">
            <a:extLst>
              <a:ext uri="{FF2B5EF4-FFF2-40B4-BE49-F238E27FC236}">
                <a16:creationId xmlns:a16="http://schemas.microsoft.com/office/drawing/2014/main" id="{4F8FD0E5-1DF4-D37D-ACE4-123DF0A013F4}"/>
              </a:ext>
            </a:extLst>
          </p:cNvPr>
          <p:cNvGraphicFramePr>
            <a:graphicFrameLocks noGrp="1"/>
          </p:cNvGraphicFramePr>
          <p:nvPr>
            <p:extLst>
              <p:ext uri="{D42A27DB-BD31-4B8C-83A1-F6EECF244321}">
                <p14:modId xmlns:p14="http://schemas.microsoft.com/office/powerpoint/2010/main" val="1803092893"/>
              </p:ext>
            </p:extLst>
          </p:nvPr>
        </p:nvGraphicFramePr>
        <p:xfrm>
          <a:off x="423079" y="3927779"/>
          <a:ext cx="8297840" cy="2635374"/>
        </p:xfrm>
        <a:graphic>
          <a:graphicData uri="http://schemas.openxmlformats.org/drawingml/2006/table">
            <a:tbl>
              <a:tblPr firstRow="1" firstCol="1" bandRow="1"/>
              <a:tblGrid>
                <a:gridCol w="2073972">
                  <a:extLst>
                    <a:ext uri="{9D8B030D-6E8A-4147-A177-3AD203B41FA5}">
                      <a16:colId xmlns:a16="http://schemas.microsoft.com/office/drawing/2014/main" val="2559985584"/>
                    </a:ext>
                  </a:extLst>
                </a:gridCol>
                <a:gridCol w="2073972">
                  <a:extLst>
                    <a:ext uri="{9D8B030D-6E8A-4147-A177-3AD203B41FA5}">
                      <a16:colId xmlns:a16="http://schemas.microsoft.com/office/drawing/2014/main" val="529566027"/>
                    </a:ext>
                  </a:extLst>
                </a:gridCol>
                <a:gridCol w="2074948">
                  <a:extLst>
                    <a:ext uri="{9D8B030D-6E8A-4147-A177-3AD203B41FA5}">
                      <a16:colId xmlns:a16="http://schemas.microsoft.com/office/drawing/2014/main" val="27197465"/>
                    </a:ext>
                  </a:extLst>
                </a:gridCol>
                <a:gridCol w="2074948">
                  <a:extLst>
                    <a:ext uri="{9D8B030D-6E8A-4147-A177-3AD203B41FA5}">
                      <a16:colId xmlns:a16="http://schemas.microsoft.com/office/drawing/2014/main" val="748795153"/>
                    </a:ext>
                  </a:extLst>
                </a:gridCol>
              </a:tblGrid>
              <a:tr h="433061">
                <a:tc gridSpan="4">
                  <a:txBody>
                    <a:bodyPr/>
                    <a:lstStyle/>
                    <a:p>
                      <a:pPr algn="ctr">
                        <a:lnSpc>
                          <a:spcPct val="107000"/>
                        </a:lnSpc>
                        <a:spcAft>
                          <a:spcPts val="800"/>
                        </a:spcAft>
                      </a:pPr>
                      <a:r>
                        <a:rPr lang="es-MX" sz="1200" b="1"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Campo de Formación Académica:</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p>
                      <a:pPr algn="ctr">
                        <a:lnSpc>
                          <a:spcPct val="107000"/>
                        </a:lnSpc>
                        <a:spcAft>
                          <a:spcPts val="800"/>
                        </a:spcAft>
                      </a:pPr>
                      <a:r>
                        <a:rPr lang="es-MX" sz="1200"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Pensamiento Matemático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9131843"/>
                  </a:ext>
                </a:extLst>
              </a:tr>
              <a:tr h="342130">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0rganizador Curricular 1: Forma, Espacio y Medida</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hMerge="1">
                  <a:txBody>
                    <a:bodyPr/>
                    <a:lstStyle/>
                    <a:p>
                      <a:endParaRPr lang="es-MX"/>
                    </a:p>
                  </a:txBody>
                  <a:tcPr/>
                </a:tc>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Organizador Curricular 2: Figuras y Cuerpos Geométricos</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hMerge="1">
                  <a:txBody>
                    <a:bodyPr/>
                    <a:lstStyle/>
                    <a:p>
                      <a:endParaRPr lang="es-MX"/>
                    </a:p>
                  </a:txBody>
                  <a:tcPr/>
                </a:tc>
                <a:extLst>
                  <a:ext uri="{0D108BD9-81ED-4DB2-BD59-A6C34878D82A}">
                    <a16:rowId xmlns:a16="http://schemas.microsoft.com/office/drawing/2014/main" val="2510267228"/>
                  </a:ext>
                </a:extLst>
              </a:tr>
              <a:tr h="283444">
                <a:tc gridSpan="4">
                  <a:txBody>
                    <a:bodyPr/>
                    <a:lstStyle/>
                    <a:p>
                      <a:pPr algn="ctr">
                        <a:lnSpc>
                          <a:spcPct val="107000"/>
                        </a:lnSpc>
                        <a:spcAft>
                          <a:spcPts val="800"/>
                        </a:spcAft>
                      </a:pPr>
                      <a:r>
                        <a:rPr lang="es-MX" sz="1200" b="1" kern="100">
                          <a:effectLst/>
                          <a:latin typeface="Biome Light" panose="020B0303030204020804" pitchFamily="34" charset="0"/>
                          <a:ea typeface="Calibri" panose="020F0502020204030204" pitchFamily="34" charset="0"/>
                          <a:cs typeface="Biome Light" panose="020B0303030204020804" pitchFamily="34" charset="0"/>
                        </a:rPr>
                        <a:t>Aprendizaje Esperado: Reproduce modelos con formas, figuras y cuerpos geométricos.</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30442432"/>
                  </a:ext>
                </a:extLst>
              </a:tr>
              <a:tr h="166973">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Sobresaliente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Satisfactorio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Básico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Insuficiente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498082211"/>
                  </a:ext>
                </a:extLst>
              </a:tr>
              <a:tr h="1299227">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Muestra habilidad para identificar figuras y cuerpos geométricos, y reproducir modelos presentados. </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Reproduce modelos con formas, figuras y cuerpos geométricos.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Con algo de apoyo reproduce modelos con formas, figuras y cuerpos geométricos.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Aún con apoyo se le dificulta reproducir modelos con formas, figuras y cuerpos geométricos.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618004699"/>
                  </a:ext>
                </a:extLst>
              </a:tr>
            </a:tbl>
          </a:graphicData>
        </a:graphic>
      </p:graphicFrame>
    </p:spTree>
    <p:extLst>
      <p:ext uri="{BB962C8B-B14F-4D97-AF65-F5344CB8AC3E}">
        <p14:creationId xmlns:p14="http://schemas.microsoft.com/office/powerpoint/2010/main" val="3307818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B4680D8-EEC4-E535-A1E8-A7E7E8B63EFB}"/>
              </a:ext>
            </a:extLst>
          </p:cNvPr>
          <p:cNvSpPr txBox="1"/>
          <p:nvPr/>
        </p:nvSpPr>
        <p:spPr>
          <a:xfrm>
            <a:off x="3699585" y="241058"/>
            <a:ext cx="1744829" cy="4154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100" b="0" i="0" u="none" strike="noStrike" kern="1200" cap="none" spc="0" normalizeH="0" baseline="0" noProof="0" dirty="0">
                <a:ln>
                  <a:noFill/>
                </a:ln>
                <a:solidFill>
                  <a:prstClr val="white"/>
                </a:solidFill>
                <a:effectLst/>
                <a:uLnTx/>
                <a:uFillTx/>
                <a:latin typeface="Aharoni" panose="020F0502020204030204" pitchFamily="34" charset="0"/>
                <a:ea typeface="+mn-ea"/>
                <a:cs typeface="+mn-cs"/>
              </a:rPr>
              <a:t>RÚBRICAS</a:t>
            </a:r>
          </a:p>
        </p:txBody>
      </p:sp>
      <p:graphicFrame>
        <p:nvGraphicFramePr>
          <p:cNvPr id="6" name="Tabla 5">
            <a:extLst>
              <a:ext uri="{FF2B5EF4-FFF2-40B4-BE49-F238E27FC236}">
                <a16:creationId xmlns:a16="http://schemas.microsoft.com/office/drawing/2014/main" id="{516E8109-31E0-F61F-4EBB-9BCBEB373F66}"/>
              </a:ext>
            </a:extLst>
          </p:cNvPr>
          <p:cNvGraphicFramePr>
            <a:graphicFrameLocks noGrp="1"/>
          </p:cNvGraphicFramePr>
          <p:nvPr>
            <p:extLst>
              <p:ext uri="{D42A27DB-BD31-4B8C-83A1-F6EECF244321}">
                <p14:modId xmlns:p14="http://schemas.microsoft.com/office/powerpoint/2010/main" val="4031903335"/>
              </p:ext>
            </p:extLst>
          </p:nvPr>
        </p:nvGraphicFramePr>
        <p:xfrm>
          <a:off x="402608" y="920814"/>
          <a:ext cx="8338782" cy="2836463"/>
        </p:xfrm>
        <a:graphic>
          <a:graphicData uri="http://schemas.openxmlformats.org/drawingml/2006/table">
            <a:tbl>
              <a:tblPr firstRow="1" firstCol="1" bandRow="1"/>
              <a:tblGrid>
                <a:gridCol w="2084205">
                  <a:extLst>
                    <a:ext uri="{9D8B030D-6E8A-4147-A177-3AD203B41FA5}">
                      <a16:colId xmlns:a16="http://schemas.microsoft.com/office/drawing/2014/main" val="2215255309"/>
                    </a:ext>
                  </a:extLst>
                </a:gridCol>
                <a:gridCol w="2084205">
                  <a:extLst>
                    <a:ext uri="{9D8B030D-6E8A-4147-A177-3AD203B41FA5}">
                      <a16:colId xmlns:a16="http://schemas.microsoft.com/office/drawing/2014/main" val="3344845503"/>
                    </a:ext>
                  </a:extLst>
                </a:gridCol>
                <a:gridCol w="2085186">
                  <a:extLst>
                    <a:ext uri="{9D8B030D-6E8A-4147-A177-3AD203B41FA5}">
                      <a16:colId xmlns:a16="http://schemas.microsoft.com/office/drawing/2014/main" val="1551818040"/>
                    </a:ext>
                  </a:extLst>
                </a:gridCol>
                <a:gridCol w="2085186">
                  <a:extLst>
                    <a:ext uri="{9D8B030D-6E8A-4147-A177-3AD203B41FA5}">
                      <a16:colId xmlns:a16="http://schemas.microsoft.com/office/drawing/2014/main" val="5060150"/>
                    </a:ext>
                  </a:extLst>
                </a:gridCol>
              </a:tblGrid>
              <a:tr h="453547">
                <a:tc gridSpan="4">
                  <a:txBody>
                    <a:bodyPr/>
                    <a:lstStyle/>
                    <a:p>
                      <a:pPr algn="ctr">
                        <a:lnSpc>
                          <a:spcPct val="107000"/>
                        </a:lnSpc>
                        <a:spcAft>
                          <a:spcPts val="800"/>
                        </a:spcAft>
                      </a:pPr>
                      <a:r>
                        <a:rPr lang="es-MX" sz="1200" b="1"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Campo de Formación Académica:</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p>
                      <a:pPr algn="ctr">
                        <a:lnSpc>
                          <a:spcPct val="107000"/>
                        </a:lnSpc>
                        <a:spcAft>
                          <a:spcPts val="800"/>
                        </a:spcAft>
                      </a:pPr>
                      <a:r>
                        <a:rPr lang="es-MX" sz="1200"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Exploración y Comprensión del Mundo Natural y Social</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84569573"/>
                  </a:ext>
                </a:extLst>
              </a:tr>
              <a:tr h="233734">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0rganizador Curricular 1: Mundo Natural</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hMerge="1">
                  <a:txBody>
                    <a:bodyPr/>
                    <a:lstStyle/>
                    <a:p>
                      <a:endParaRPr lang="es-MX"/>
                    </a:p>
                  </a:txBody>
                  <a:tcPr/>
                </a:tc>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Organizador Curricular 2: Exploración de la Naturaleza</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hMerge="1">
                  <a:txBody>
                    <a:bodyPr/>
                    <a:lstStyle/>
                    <a:p>
                      <a:endParaRPr lang="es-MX"/>
                    </a:p>
                  </a:txBody>
                  <a:tcPr/>
                </a:tc>
                <a:extLst>
                  <a:ext uri="{0D108BD9-81ED-4DB2-BD59-A6C34878D82A}">
                    <a16:rowId xmlns:a16="http://schemas.microsoft.com/office/drawing/2014/main" val="2475968045"/>
                  </a:ext>
                </a:extLst>
              </a:tr>
              <a:tr h="358314">
                <a:tc gridSpan="4">
                  <a:txBody>
                    <a:bodyPr/>
                    <a:lstStyle/>
                    <a:p>
                      <a:pPr algn="ctr">
                        <a:lnSpc>
                          <a:spcPct val="107000"/>
                        </a:lnSpc>
                        <a:spcAft>
                          <a:spcPts val="800"/>
                        </a:spcAft>
                      </a:pPr>
                      <a:r>
                        <a:rPr lang="es-MX" sz="1200" b="1" kern="100">
                          <a:effectLst/>
                          <a:latin typeface="Biome Light" panose="020B0303030204020804" pitchFamily="34" charset="0"/>
                          <a:ea typeface="Calibri" panose="020F0502020204030204" pitchFamily="34" charset="0"/>
                          <a:cs typeface="Biome Light" panose="020B0303030204020804" pitchFamily="34" charset="0"/>
                        </a:rPr>
                        <a:t>Aprendizaje Esperado: Comunica sus hallazgos al observar seres vivos, fenómenos y elementos naturales, utilizando registros propios y recursos impresos.</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02170284"/>
                  </a:ext>
                </a:extLst>
              </a:tr>
              <a:tr h="174872">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Sobresaliente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Satisfactorio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Básico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Insuficiente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2897105138"/>
                  </a:ext>
                </a:extLst>
              </a:tr>
              <a:tr h="1550026">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Realiza registros propios de acuerdo con las características que observa en seres vivos, fenómenos y elementos naturales, y comunica con los demás sus hallazgos.</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Realiza registros propios de acuerdo con las características que observa en seres vivos, fenómenos y elementos naturales. </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Observa las propiedades del medio natural y comenta lo que observa.</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Observa elementos naturales y comunica al menos una idea sobre el tema.</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3304208903"/>
                  </a:ext>
                </a:extLst>
              </a:tr>
            </a:tbl>
          </a:graphicData>
        </a:graphic>
      </p:graphicFrame>
      <p:graphicFrame>
        <p:nvGraphicFramePr>
          <p:cNvPr id="9" name="Tabla 8">
            <a:extLst>
              <a:ext uri="{FF2B5EF4-FFF2-40B4-BE49-F238E27FC236}">
                <a16:creationId xmlns:a16="http://schemas.microsoft.com/office/drawing/2014/main" id="{425AEAEC-AF7A-837A-1D52-D8F550203729}"/>
              </a:ext>
            </a:extLst>
          </p:cNvPr>
          <p:cNvGraphicFramePr>
            <a:graphicFrameLocks noGrp="1"/>
          </p:cNvGraphicFramePr>
          <p:nvPr>
            <p:extLst>
              <p:ext uri="{D42A27DB-BD31-4B8C-83A1-F6EECF244321}">
                <p14:modId xmlns:p14="http://schemas.microsoft.com/office/powerpoint/2010/main" val="1364190455"/>
              </p:ext>
            </p:extLst>
          </p:nvPr>
        </p:nvGraphicFramePr>
        <p:xfrm>
          <a:off x="402608" y="3860568"/>
          <a:ext cx="8338782" cy="2894141"/>
        </p:xfrm>
        <a:graphic>
          <a:graphicData uri="http://schemas.openxmlformats.org/drawingml/2006/table">
            <a:tbl>
              <a:tblPr firstRow="1" firstCol="1" bandRow="1"/>
              <a:tblGrid>
                <a:gridCol w="2084205">
                  <a:extLst>
                    <a:ext uri="{9D8B030D-6E8A-4147-A177-3AD203B41FA5}">
                      <a16:colId xmlns:a16="http://schemas.microsoft.com/office/drawing/2014/main" val="1433058326"/>
                    </a:ext>
                  </a:extLst>
                </a:gridCol>
                <a:gridCol w="2084205">
                  <a:extLst>
                    <a:ext uri="{9D8B030D-6E8A-4147-A177-3AD203B41FA5}">
                      <a16:colId xmlns:a16="http://schemas.microsoft.com/office/drawing/2014/main" val="3239060862"/>
                    </a:ext>
                  </a:extLst>
                </a:gridCol>
                <a:gridCol w="2085186">
                  <a:extLst>
                    <a:ext uri="{9D8B030D-6E8A-4147-A177-3AD203B41FA5}">
                      <a16:colId xmlns:a16="http://schemas.microsoft.com/office/drawing/2014/main" val="614713451"/>
                    </a:ext>
                  </a:extLst>
                </a:gridCol>
                <a:gridCol w="2085186">
                  <a:extLst>
                    <a:ext uri="{9D8B030D-6E8A-4147-A177-3AD203B41FA5}">
                      <a16:colId xmlns:a16="http://schemas.microsoft.com/office/drawing/2014/main" val="4265772437"/>
                    </a:ext>
                  </a:extLst>
                </a:gridCol>
              </a:tblGrid>
              <a:tr h="430335">
                <a:tc gridSpan="4">
                  <a:txBody>
                    <a:bodyPr/>
                    <a:lstStyle/>
                    <a:p>
                      <a:pPr algn="ctr">
                        <a:lnSpc>
                          <a:spcPct val="107000"/>
                        </a:lnSpc>
                        <a:spcAft>
                          <a:spcPts val="800"/>
                        </a:spcAft>
                      </a:pPr>
                      <a:r>
                        <a:rPr lang="es-MX" sz="1200" b="1"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Campo de Formación Académica:</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p>
                      <a:pPr algn="ctr">
                        <a:lnSpc>
                          <a:spcPct val="107000"/>
                        </a:lnSpc>
                        <a:spcAft>
                          <a:spcPts val="800"/>
                        </a:spcAft>
                      </a:pPr>
                      <a:r>
                        <a:rPr lang="es-MX" sz="1200" kern="100">
                          <a:solidFill>
                            <a:srgbClr val="FFFFFF"/>
                          </a:solidFill>
                          <a:effectLst/>
                          <a:latin typeface="Biome Light" panose="020B0303030204020804" pitchFamily="34" charset="0"/>
                          <a:ea typeface="Calibri" panose="020F0502020204030204" pitchFamily="34" charset="0"/>
                          <a:cs typeface="Biome Light" panose="020B0303030204020804" pitchFamily="34" charset="0"/>
                        </a:rPr>
                        <a:t>Exploración y Comprensión del Mundo Natural y Social</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2367844"/>
                  </a:ext>
                </a:extLst>
              </a:tr>
              <a:tr h="284926">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0rganizador Curricular 1: Mundo Natural</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hMerge="1">
                  <a:txBody>
                    <a:bodyPr/>
                    <a:lstStyle/>
                    <a:p>
                      <a:endParaRPr lang="es-MX"/>
                    </a:p>
                  </a:txBody>
                  <a:tcPr/>
                </a:tc>
                <a:tc gridSpan="2">
                  <a:txBody>
                    <a:bodyPr/>
                    <a:lstStyle/>
                    <a:p>
                      <a:pPr algn="ctr">
                        <a:lnSpc>
                          <a:spcPct val="107000"/>
                        </a:lnSpc>
                        <a:spcAft>
                          <a:spcPts val="800"/>
                        </a:spcAft>
                      </a:pPr>
                      <a:r>
                        <a:rPr lang="es-MX" sz="1200"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Organizador Curricular 2: Exploración de la Naturaleza</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hMerge="1">
                  <a:txBody>
                    <a:bodyPr/>
                    <a:lstStyle/>
                    <a:p>
                      <a:endParaRPr lang="es-MX"/>
                    </a:p>
                  </a:txBody>
                  <a:tcPr/>
                </a:tc>
                <a:extLst>
                  <a:ext uri="{0D108BD9-81ED-4DB2-BD59-A6C34878D82A}">
                    <a16:rowId xmlns:a16="http://schemas.microsoft.com/office/drawing/2014/main" val="164708623"/>
                  </a:ext>
                </a:extLst>
              </a:tr>
              <a:tr h="340070">
                <a:tc gridSpan="4">
                  <a:txBody>
                    <a:bodyPr/>
                    <a:lstStyle/>
                    <a:p>
                      <a:pPr algn="ctr">
                        <a:lnSpc>
                          <a:spcPct val="107000"/>
                        </a:lnSpc>
                        <a:spcAft>
                          <a:spcPts val="800"/>
                        </a:spcAft>
                      </a:pPr>
                      <a:r>
                        <a:rPr lang="es-MX" sz="1200" b="1" kern="100">
                          <a:effectLst/>
                          <a:latin typeface="Biome Light" panose="020B0303030204020804" pitchFamily="34" charset="0"/>
                          <a:ea typeface="Calibri" panose="020F0502020204030204" pitchFamily="34" charset="0"/>
                          <a:cs typeface="Biome Light" panose="020B0303030204020804" pitchFamily="34" charset="0"/>
                        </a:rPr>
                        <a:t>Aprendizaje Esperado: Describe y explica las características comunes que identifica entre seres vivos y elementos que observa en la naturaleza.</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743192191"/>
                  </a:ext>
                </a:extLst>
              </a:tr>
              <a:tr h="166199">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Sobresaliente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Satisfactorio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Básico</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s-MX" sz="1200" b="1" kern="100">
                          <a:solidFill>
                            <a:srgbClr val="000000"/>
                          </a:solidFill>
                          <a:effectLst/>
                          <a:latin typeface="Biome Light" panose="020B0303030204020804" pitchFamily="34" charset="0"/>
                          <a:ea typeface="Calibri" panose="020F0502020204030204" pitchFamily="34" charset="0"/>
                          <a:cs typeface="Biome Light" panose="020B0303030204020804" pitchFamily="34" charset="0"/>
                        </a:rPr>
                        <a:t>Insuficiente</a:t>
                      </a:r>
                      <a:endParaRPr lang="es-MX" sz="1200" kern="100">
                        <a:effectLst/>
                        <a:latin typeface="Biome Light" panose="020B0303030204020804" pitchFamily="34" charset="0"/>
                        <a:ea typeface="Calibri" panose="020F0502020204030204" pitchFamily="34" charset="0"/>
                        <a:cs typeface="Biome Light" panose="020B0303030204020804" pitchFamily="34"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2904204912"/>
                  </a:ext>
                </a:extLst>
              </a:tr>
              <a:tr h="1450339">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Describe las semejanzas y diferencias que surgen al observar las características relevantes de los elementos que observa y explica con los demás lo que sabe del tema.</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lnSpc>
                          <a:spcPct val="107000"/>
                        </a:lnSpc>
                        <a:spcAft>
                          <a:spcPts val="800"/>
                        </a:spcAft>
                      </a:pPr>
                      <a:r>
                        <a:rPr lang="es-MX" sz="1200" kern="100">
                          <a:effectLst/>
                          <a:latin typeface="Biome Light" panose="020B0303030204020804" pitchFamily="34" charset="0"/>
                          <a:ea typeface="Calibri" panose="020F0502020204030204" pitchFamily="34" charset="0"/>
                          <a:cs typeface="Biome Light" panose="020B0303030204020804" pitchFamily="34" charset="0"/>
                        </a:rPr>
                        <a:t>Describe las semejanzas y diferencias que surgen al observar las características relevantes de los elementos que observa.</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Menciona características comunes que logra identificar.</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algn="ctr">
                        <a:lnSpc>
                          <a:spcPct val="107000"/>
                        </a:lnSpc>
                        <a:spcAft>
                          <a:spcPts val="800"/>
                        </a:spcAft>
                      </a:pPr>
                      <a:r>
                        <a:rPr lang="es-MX" sz="1200" kern="100" dirty="0">
                          <a:effectLst/>
                          <a:latin typeface="Biome Light" panose="020B0303030204020804" pitchFamily="34" charset="0"/>
                          <a:ea typeface="Calibri" panose="020F0502020204030204" pitchFamily="34" charset="0"/>
                          <a:cs typeface="Biome Light" panose="020B0303030204020804" pitchFamily="34" charset="0"/>
                        </a:rPr>
                        <a:t>Menciona al menos una característica que logra identificar con algo de ayuda.</a:t>
                      </a: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101437"/>
                  </a:ext>
                </a:extLst>
              </a:tr>
            </a:tbl>
          </a:graphicData>
        </a:graphic>
      </p:graphicFrame>
    </p:spTree>
    <p:extLst>
      <p:ext uri="{BB962C8B-B14F-4D97-AF65-F5344CB8AC3E}">
        <p14:creationId xmlns:p14="http://schemas.microsoft.com/office/powerpoint/2010/main" val="3692769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0"/>
            <a:ext cx="9143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A0A175B3-E10D-BE9B-1245-849670BF5C9B}"/>
              </a:ext>
            </a:extLst>
          </p:cNvPr>
          <p:cNvSpPr txBox="1"/>
          <p:nvPr/>
        </p:nvSpPr>
        <p:spPr>
          <a:xfrm>
            <a:off x="464024" y="3244838"/>
            <a:ext cx="3643952" cy="923330"/>
          </a:xfrm>
          <a:prstGeom prst="rect">
            <a:avLst/>
          </a:prstGeom>
          <a:noFill/>
        </p:spPr>
        <p:txBody>
          <a:bodyPr wrap="square" rtlCol="0">
            <a:spAutoFit/>
          </a:bodyPr>
          <a:lstStyle/>
          <a:p>
            <a:pPr algn="ctr"/>
            <a:r>
              <a:rPr lang="es-MX" dirty="0"/>
              <a:t>__________________________</a:t>
            </a:r>
          </a:p>
          <a:p>
            <a:pPr algn="ctr"/>
            <a:r>
              <a:rPr lang="es-MX" dirty="0"/>
              <a:t>Firma del Estudiante</a:t>
            </a:r>
          </a:p>
          <a:p>
            <a:pPr algn="ctr"/>
            <a:r>
              <a:rPr lang="es-MX" dirty="0"/>
              <a:t> Normalista</a:t>
            </a:r>
          </a:p>
        </p:txBody>
      </p:sp>
      <p:sp>
        <p:nvSpPr>
          <p:cNvPr id="5" name="CuadroTexto 4">
            <a:extLst>
              <a:ext uri="{FF2B5EF4-FFF2-40B4-BE49-F238E27FC236}">
                <a16:creationId xmlns:a16="http://schemas.microsoft.com/office/drawing/2014/main" id="{3015BA77-915B-E5B5-7812-74BB7644BA58}"/>
              </a:ext>
            </a:extLst>
          </p:cNvPr>
          <p:cNvSpPr txBox="1"/>
          <p:nvPr/>
        </p:nvSpPr>
        <p:spPr>
          <a:xfrm>
            <a:off x="5036024" y="3244838"/>
            <a:ext cx="3643952" cy="923330"/>
          </a:xfrm>
          <a:prstGeom prst="rect">
            <a:avLst/>
          </a:prstGeom>
          <a:noFill/>
        </p:spPr>
        <p:txBody>
          <a:bodyPr wrap="square" rtlCol="0">
            <a:spAutoFit/>
          </a:bodyPr>
          <a:lstStyle/>
          <a:p>
            <a:pPr algn="ctr"/>
            <a:r>
              <a:rPr lang="es-MX" dirty="0"/>
              <a:t>__________________________</a:t>
            </a:r>
          </a:p>
          <a:p>
            <a:pPr algn="ctr"/>
            <a:r>
              <a:rPr lang="es-MX" dirty="0"/>
              <a:t>Firma del Maestro </a:t>
            </a:r>
          </a:p>
          <a:p>
            <a:pPr algn="ctr"/>
            <a:r>
              <a:rPr lang="es-MX" dirty="0"/>
              <a:t>Titular</a:t>
            </a:r>
          </a:p>
        </p:txBody>
      </p:sp>
      <p:sp>
        <p:nvSpPr>
          <p:cNvPr id="6" name="CuadroTexto 5">
            <a:extLst>
              <a:ext uri="{FF2B5EF4-FFF2-40B4-BE49-F238E27FC236}">
                <a16:creationId xmlns:a16="http://schemas.microsoft.com/office/drawing/2014/main" id="{452A4A6D-1811-5398-86D6-6974DC11C7BE}"/>
              </a:ext>
            </a:extLst>
          </p:cNvPr>
          <p:cNvSpPr txBox="1"/>
          <p:nvPr/>
        </p:nvSpPr>
        <p:spPr>
          <a:xfrm>
            <a:off x="2750024" y="5011001"/>
            <a:ext cx="3643952" cy="923330"/>
          </a:xfrm>
          <a:prstGeom prst="rect">
            <a:avLst/>
          </a:prstGeom>
          <a:noFill/>
        </p:spPr>
        <p:txBody>
          <a:bodyPr wrap="square" rtlCol="0">
            <a:spAutoFit/>
          </a:bodyPr>
          <a:lstStyle/>
          <a:p>
            <a:pPr algn="ctr"/>
            <a:r>
              <a:rPr lang="es-MX" dirty="0"/>
              <a:t>__________________________</a:t>
            </a:r>
          </a:p>
          <a:p>
            <a:pPr algn="ctr"/>
            <a:r>
              <a:rPr lang="es-MX" dirty="0"/>
              <a:t>Firma del Docente del Trayecto de Práctica</a:t>
            </a:r>
          </a:p>
        </p:txBody>
      </p:sp>
      <p:sp>
        <p:nvSpPr>
          <p:cNvPr id="7" name="CuadroTexto 6">
            <a:extLst>
              <a:ext uri="{FF2B5EF4-FFF2-40B4-BE49-F238E27FC236}">
                <a16:creationId xmlns:a16="http://schemas.microsoft.com/office/drawing/2014/main" id="{0A9D1872-77C6-AA67-40DC-DB2FDF8CFB28}"/>
              </a:ext>
            </a:extLst>
          </p:cNvPr>
          <p:cNvSpPr txBox="1"/>
          <p:nvPr/>
        </p:nvSpPr>
        <p:spPr>
          <a:xfrm>
            <a:off x="873457" y="218364"/>
            <a:ext cx="7301552" cy="147732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s-MX" dirty="0"/>
              <a:t>Observaciones:</a:t>
            </a:r>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3395200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DC72C61-FEE5-4B01-4E3E-F609D510920E}"/>
              </a:ext>
            </a:extLst>
          </p:cNvPr>
          <p:cNvPicPr>
            <a:picLocks noChangeAspect="1"/>
          </p:cNvPicPr>
          <p:nvPr/>
        </p:nvPicPr>
        <p:blipFill rotWithShape="1">
          <a:blip r:embed="rId2"/>
          <a:srcRect l="22538" t="27369" r="22238" b="8388"/>
          <a:stretch/>
        </p:blipFill>
        <p:spPr>
          <a:xfrm>
            <a:off x="0" y="382137"/>
            <a:ext cx="8972557" cy="5868537"/>
          </a:xfrm>
          <a:prstGeom prst="rect">
            <a:avLst/>
          </a:prstGeom>
        </p:spPr>
      </p:pic>
    </p:spTree>
    <p:extLst>
      <p:ext uri="{BB962C8B-B14F-4D97-AF65-F5344CB8AC3E}">
        <p14:creationId xmlns:p14="http://schemas.microsoft.com/office/powerpoint/2010/main" val="2262014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483BF70-30F5-8AB8-F179-8757760FF8F8}"/>
              </a:ext>
            </a:extLst>
          </p:cNvPr>
          <p:cNvPicPr>
            <a:picLocks noChangeAspect="1"/>
          </p:cNvPicPr>
          <p:nvPr/>
        </p:nvPicPr>
        <p:blipFill rotWithShape="1">
          <a:blip r:embed="rId2"/>
          <a:srcRect l="22836" t="27103" r="22239" b="11042"/>
          <a:stretch/>
        </p:blipFill>
        <p:spPr>
          <a:xfrm>
            <a:off x="228613" y="395785"/>
            <a:ext cx="8686774" cy="5500048"/>
          </a:xfrm>
          <a:prstGeom prst="rect">
            <a:avLst/>
          </a:prstGeom>
        </p:spPr>
      </p:pic>
    </p:spTree>
    <p:extLst>
      <p:ext uri="{BB962C8B-B14F-4D97-AF65-F5344CB8AC3E}">
        <p14:creationId xmlns:p14="http://schemas.microsoft.com/office/powerpoint/2010/main" val="2899143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3F393B-5296-1E82-6FB3-8EE63E6FCB07}"/>
              </a:ext>
            </a:extLst>
          </p:cNvPr>
          <p:cNvPicPr>
            <a:picLocks noChangeAspect="1"/>
          </p:cNvPicPr>
          <p:nvPr/>
        </p:nvPicPr>
        <p:blipFill rotWithShape="1">
          <a:blip r:embed="rId2"/>
          <a:srcRect l="22687" t="27104" r="22537" b="8653"/>
          <a:stretch/>
        </p:blipFill>
        <p:spPr>
          <a:xfrm>
            <a:off x="627796" y="828190"/>
            <a:ext cx="7888407" cy="5201620"/>
          </a:xfrm>
          <a:prstGeom prst="rect">
            <a:avLst/>
          </a:prstGeom>
        </p:spPr>
      </p:pic>
    </p:spTree>
    <p:extLst>
      <p:ext uri="{BB962C8B-B14F-4D97-AF65-F5344CB8AC3E}">
        <p14:creationId xmlns:p14="http://schemas.microsoft.com/office/powerpoint/2010/main" val="3292156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0A2A93B-AA43-880B-21E4-EAE04466F05F}"/>
              </a:ext>
            </a:extLst>
          </p:cNvPr>
          <p:cNvPicPr>
            <a:picLocks noChangeAspect="1"/>
          </p:cNvPicPr>
          <p:nvPr/>
        </p:nvPicPr>
        <p:blipFill rotWithShape="1">
          <a:blip r:embed="rId2"/>
          <a:srcRect l="22537" t="31351" r="21941" b="20334"/>
          <a:stretch/>
        </p:blipFill>
        <p:spPr>
          <a:xfrm>
            <a:off x="345843" y="1187356"/>
            <a:ext cx="8452314" cy="4135271"/>
          </a:xfrm>
          <a:prstGeom prst="rect">
            <a:avLst/>
          </a:prstGeom>
        </p:spPr>
      </p:pic>
    </p:spTree>
    <p:extLst>
      <p:ext uri="{BB962C8B-B14F-4D97-AF65-F5344CB8AC3E}">
        <p14:creationId xmlns:p14="http://schemas.microsoft.com/office/powerpoint/2010/main" val="969159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7F98BEC-1371-0573-814B-6D51FA0DB186}"/>
              </a:ext>
            </a:extLst>
          </p:cNvPr>
          <p:cNvPicPr>
            <a:picLocks noChangeAspect="1"/>
          </p:cNvPicPr>
          <p:nvPr/>
        </p:nvPicPr>
        <p:blipFill rotWithShape="1">
          <a:blip r:embed="rId2"/>
          <a:srcRect l="25672" t="29227" r="24926" b="7592"/>
          <a:stretch/>
        </p:blipFill>
        <p:spPr>
          <a:xfrm>
            <a:off x="575113" y="586854"/>
            <a:ext cx="7518012" cy="5405699"/>
          </a:xfrm>
          <a:prstGeom prst="rect">
            <a:avLst/>
          </a:prstGeom>
        </p:spPr>
      </p:pic>
    </p:spTree>
    <p:extLst>
      <p:ext uri="{BB962C8B-B14F-4D97-AF65-F5344CB8AC3E}">
        <p14:creationId xmlns:p14="http://schemas.microsoft.com/office/powerpoint/2010/main" val="331749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F42179-F3A7-2C40-9E09-DC7E91FC5086}"/>
              </a:ext>
            </a:extLst>
          </p:cNvPr>
          <p:cNvSpPr txBox="1"/>
          <p:nvPr/>
        </p:nvSpPr>
        <p:spPr>
          <a:xfrm>
            <a:off x="3408778" y="95260"/>
            <a:ext cx="2326439" cy="5232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sz="2800" dirty="0">
                <a:solidFill>
                  <a:schemeClr val="bg1"/>
                </a:solidFill>
                <a:latin typeface="Aharoni" panose="020F0502020204030204" pitchFamily="34" charset="0"/>
              </a:rPr>
              <a:t>Cronograma</a:t>
            </a:r>
          </a:p>
        </p:txBody>
      </p:sp>
      <p:graphicFrame>
        <p:nvGraphicFramePr>
          <p:cNvPr id="6" name="Tabla 6">
            <a:extLst>
              <a:ext uri="{FF2B5EF4-FFF2-40B4-BE49-F238E27FC236}">
                <a16:creationId xmlns:a16="http://schemas.microsoft.com/office/drawing/2014/main" id="{082C14BF-8F55-524D-AE37-AD46EF350832}"/>
              </a:ext>
            </a:extLst>
          </p:cNvPr>
          <p:cNvGraphicFramePr>
            <a:graphicFrameLocks noGrp="1"/>
          </p:cNvGraphicFramePr>
          <p:nvPr>
            <p:extLst>
              <p:ext uri="{D42A27DB-BD31-4B8C-83A1-F6EECF244321}">
                <p14:modId xmlns:p14="http://schemas.microsoft.com/office/powerpoint/2010/main" val="24215944"/>
              </p:ext>
            </p:extLst>
          </p:nvPr>
        </p:nvGraphicFramePr>
        <p:xfrm>
          <a:off x="402606" y="713739"/>
          <a:ext cx="8566608" cy="6005983"/>
        </p:xfrm>
        <a:graphic>
          <a:graphicData uri="http://schemas.openxmlformats.org/drawingml/2006/table">
            <a:tbl>
              <a:tblPr firstRow="1" bandRow="1">
                <a:tableStyleId>{93296810-A885-4BE3-A3E7-6D5BEEA58F35}</a:tableStyleId>
              </a:tblPr>
              <a:tblGrid>
                <a:gridCol w="1528549">
                  <a:extLst>
                    <a:ext uri="{9D8B030D-6E8A-4147-A177-3AD203B41FA5}">
                      <a16:colId xmlns:a16="http://schemas.microsoft.com/office/drawing/2014/main" val="739814022"/>
                    </a:ext>
                  </a:extLst>
                </a:gridCol>
                <a:gridCol w="1251045">
                  <a:extLst>
                    <a:ext uri="{9D8B030D-6E8A-4147-A177-3AD203B41FA5}">
                      <a16:colId xmlns:a16="http://schemas.microsoft.com/office/drawing/2014/main" val="1769682934"/>
                    </a:ext>
                  </a:extLst>
                </a:gridCol>
                <a:gridCol w="1395635">
                  <a:extLst>
                    <a:ext uri="{9D8B030D-6E8A-4147-A177-3AD203B41FA5}">
                      <a16:colId xmlns:a16="http://schemas.microsoft.com/office/drawing/2014/main" val="1780168567"/>
                    </a:ext>
                  </a:extLst>
                </a:gridCol>
                <a:gridCol w="1423386">
                  <a:extLst>
                    <a:ext uri="{9D8B030D-6E8A-4147-A177-3AD203B41FA5}">
                      <a16:colId xmlns:a16="http://schemas.microsoft.com/office/drawing/2014/main" val="620569740"/>
                    </a:ext>
                  </a:extLst>
                </a:gridCol>
                <a:gridCol w="1451135">
                  <a:extLst>
                    <a:ext uri="{9D8B030D-6E8A-4147-A177-3AD203B41FA5}">
                      <a16:colId xmlns:a16="http://schemas.microsoft.com/office/drawing/2014/main" val="3692513957"/>
                    </a:ext>
                  </a:extLst>
                </a:gridCol>
                <a:gridCol w="1516858">
                  <a:extLst>
                    <a:ext uri="{9D8B030D-6E8A-4147-A177-3AD203B41FA5}">
                      <a16:colId xmlns:a16="http://schemas.microsoft.com/office/drawing/2014/main" val="2189216785"/>
                    </a:ext>
                  </a:extLst>
                </a:gridCol>
              </a:tblGrid>
              <a:tr h="782033">
                <a:tc>
                  <a:txBody>
                    <a:bodyPr/>
                    <a:lstStyle/>
                    <a:p>
                      <a:pPr algn="ctr"/>
                      <a:r>
                        <a:rPr lang="es-MX" sz="1600" b="1" dirty="0">
                          <a:latin typeface="Abadi" panose="020B0604020104020204" pitchFamily="34" charset="0"/>
                        </a:rPr>
                        <a:t>Día/</a:t>
                      </a:r>
                    </a:p>
                    <a:p>
                      <a:pPr algn="ctr"/>
                      <a:r>
                        <a:rPr lang="es-MX" sz="1600" b="1" dirty="0">
                          <a:latin typeface="Abadi" panose="020B0604020104020204" pitchFamily="34" charset="0"/>
                        </a:rPr>
                        <a:t>Hora</a:t>
                      </a:r>
                      <a:endParaRPr lang="es-MX" sz="1600" b="1" dirty="0">
                        <a:latin typeface="Abadi" panose="020B0604020104020204" pitchFamily="34" charset="0"/>
                        <a:cs typeface="Aharoni" panose="02010803020104030203" pitchFamily="2" charset="-79"/>
                      </a:endParaRPr>
                    </a:p>
                  </a:txBody>
                  <a:tcPr anchor="ctr"/>
                </a:tc>
                <a:tc>
                  <a:txBody>
                    <a:bodyPr/>
                    <a:lstStyle/>
                    <a:p>
                      <a:pPr algn="ctr"/>
                      <a:r>
                        <a:rPr lang="es-MX" sz="1600" b="1" dirty="0">
                          <a:latin typeface="Abadi" panose="020B0604020104020204" pitchFamily="34" charset="0"/>
                        </a:rPr>
                        <a:t>Lunes</a:t>
                      </a:r>
                      <a:endParaRPr lang="es-MX" sz="1600" b="1" dirty="0">
                        <a:latin typeface="Abadi" panose="020B0604020104020204" pitchFamily="34" charset="0"/>
                        <a:cs typeface="Aharoni" panose="02010803020104030203" pitchFamily="2" charset="-79"/>
                      </a:endParaRPr>
                    </a:p>
                  </a:txBody>
                  <a:tcPr anchor="ctr"/>
                </a:tc>
                <a:tc>
                  <a:txBody>
                    <a:bodyPr/>
                    <a:lstStyle/>
                    <a:p>
                      <a:pPr algn="ctr"/>
                      <a:r>
                        <a:rPr lang="es-MX" sz="1600" b="1" dirty="0">
                          <a:latin typeface="Abadi" panose="020B0604020104020204" pitchFamily="34" charset="0"/>
                        </a:rPr>
                        <a:t>Martes</a:t>
                      </a:r>
                      <a:endParaRPr lang="es-MX" sz="1600" b="1" dirty="0">
                        <a:latin typeface="Abadi" panose="020B0604020104020204" pitchFamily="34" charset="0"/>
                        <a:cs typeface="Aharoni" panose="02010803020104030203" pitchFamily="2" charset="-79"/>
                      </a:endParaRPr>
                    </a:p>
                  </a:txBody>
                  <a:tcPr anchor="ctr"/>
                </a:tc>
                <a:tc>
                  <a:txBody>
                    <a:bodyPr/>
                    <a:lstStyle/>
                    <a:p>
                      <a:pPr algn="ctr"/>
                      <a:r>
                        <a:rPr lang="es-MX" sz="1600" b="1" dirty="0">
                          <a:latin typeface="Abadi" panose="020B0604020104020204" pitchFamily="34" charset="0"/>
                        </a:rPr>
                        <a:t>Miércoles </a:t>
                      </a:r>
                      <a:endParaRPr lang="es-MX" sz="1600" b="1" dirty="0">
                        <a:latin typeface="Abadi" panose="020B0604020104020204" pitchFamily="34" charset="0"/>
                        <a:cs typeface="Aharoni" panose="02010803020104030203" pitchFamily="2" charset="-79"/>
                      </a:endParaRPr>
                    </a:p>
                  </a:txBody>
                  <a:tcPr anchor="ctr"/>
                </a:tc>
                <a:tc>
                  <a:txBody>
                    <a:bodyPr/>
                    <a:lstStyle/>
                    <a:p>
                      <a:pPr algn="ctr"/>
                      <a:r>
                        <a:rPr lang="es-MX" sz="1600" b="1" dirty="0">
                          <a:latin typeface="Abadi" panose="020B0604020104020204" pitchFamily="34" charset="0"/>
                        </a:rPr>
                        <a:t>Jueves</a:t>
                      </a:r>
                      <a:endParaRPr lang="es-MX" sz="1600" b="1" dirty="0">
                        <a:latin typeface="Abadi" panose="020B0604020104020204" pitchFamily="34" charset="0"/>
                        <a:cs typeface="Aharoni" panose="02010803020104030203" pitchFamily="2" charset="-79"/>
                      </a:endParaRPr>
                    </a:p>
                  </a:txBody>
                  <a:tcPr anchor="ctr"/>
                </a:tc>
                <a:tc>
                  <a:txBody>
                    <a:bodyPr/>
                    <a:lstStyle/>
                    <a:p>
                      <a:pPr algn="ctr"/>
                      <a:r>
                        <a:rPr lang="es-MX" sz="1600" b="1" dirty="0">
                          <a:latin typeface="Abadi" panose="020B0604020104020204" pitchFamily="34" charset="0"/>
                        </a:rPr>
                        <a:t>Viernes</a:t>
                      </a:r>
                      <a:endParaRPr lang="es-MX" sz="1600" b="1" dirty="0">
                        <a:latin typeface="Abadi" panose="020B0604020104020204" pitchFamily="34" charset="0"/>
                        <a:cs typeface="Aharoni" panose="02010803020104030203" pitchFamily="2" charset="-79"/>
                      </a:endParaRPr>
                    </a:p>
                  </a:txBody>
                  <a:tcPr anchor="ctr"/>
                </a:tc>
                <a:extLst>
                  <a:ext uri="{0D108BD9-81ED-4DB2-BD59-A6C34878D82A}">
                    <a16:rowId xmlns:a16="http://schemas.microsoft.com/office/drawing/2014/main" val="4259593219"/>
                  </a:ext>
                </a:extLst>
              </a:tr>
              <a:tr h="499079">
                <a:tc>
                  <a:txBody>
                    <a:bodyPr/>
                    <a:lstStyle/>
                    <a:p>
                      <a:pPr algn="ctr"/>
                      <a:r>
                        <a:rPr lang="es-MX" sz="1600" dirty="0">
                          <a:latin typeface="Abadi" panose="020B0604020104020204" pitchFamily="34" charset="0"/>
                          <a:cs typeface="Aharoni" panose="02010803020104030203" pitchFamily="2" charset="-79"/>
                        </a:rPr>
                        <a:t>9:00 – 9:10</a:t>
                      </a:r>
                    </a:p>
                  </a:txBody>
                  <a:tcPr anchor="ctr">
                    <a:solidFill>
                      <a:schemeClr val="accent6">
                        <a:lumMod val="60000"/>
                        <a:lumOff val="40000"/>
                      </a:schemeClr>
                    </a:solidFill>
                  </a:tcPr>
                </a:tc>
                <a:tc rowSpan="7">
                  <a:txBody>
                    <a:bodyPr/>
                    <a:lstStyle/>
                    <a:p>
                      <a:pPr algn="ctr"/>
                      <a:r>
                        <a:rPr lang="es-MX" sz="1600" dirty="0">
                          <a:latin typeface="Abadi" panose="020B0604020104020204" pitchFamily="34" charset="0"/>
                          <a:cs typeface="Aharoni" panose="02010803020104030203" pitchFamily="2" charset="-79"/>
                        </a:rPr>
                        <a:t>INHABIL</a:t>
                      </a:r>
                    </a:p>
                  </a:txBody>
                  <a:tcPr anchor="ctr">
                    <a:solidFill>
                      <a:schemeClr val="accent6">
                        <a:lumMod val="60000"/>
                        <a:lumOff val="40000"/>
                      </a:schemeClr>
                    </a:solidFill>
                  </a:tcPr>
                </a:tc>
                <a:tc gridSpan="3">
                  <a:txBody>
                    <a:bodyPr/>
                    <a:lstStyle/>
                    <a:p>
                      <a:pPr algn="ctr"/>
                      <a:r>
                        <a:rPr lang="es-MX" sz="1600" dirty="0">
                          <a:latin typeface="Abadi" panose="020B0604020104020204" pitchFamily="34" charset="0"/>
                          <a:cs typeface="Aharoni" panose="02010803020104030203" pitchFamily="2" charset="-79"/>
                        </a:rPr>
                        <a:t>Actividades Permanentes</a:t>
                      </a:r>
                    </a:p>
                  </a:txBody>
                  <a:tcPr anchor="ctr">
                    <a:solidFill>
                      <a:schemeClr val="accent6">
                        <a:lumMod val="60000"/>
                        <a:lumOff val="40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hMerge="1">
                  <a:txBody>
                    <a:bodyPr/>
                    <a:lstStyle/>
                    <a:p>
                      <a:pPr algn="ct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rowSpan="7">
                  <a:txBody>
                    <a:bodyPr/>
                    <a:lstStyle/>
                    <a:p>
                      <a:pPr algn="ctr"/>
                      <a:r>
                        <a:rPr lang="es-MX" sz="1600" dirty="0">
                          <a:latin typeface="Abadi" panose="020B0604020104020204" pitchFamily="34" charset="0"/>
                          <a:cs typeface="Aharoni" panose="02010803020104030203" pitchFamily="2" charset="-79"/>
                        </a:rPr>
                        <a:t>CLASE PÚBLICA</a:t>
                      </a:r>
                    </a:p>
                  </a:txBody>
                  <a:tcPr anchor="ctr">
                    <a:solidFill>
                      <a:schemeClr val="accent6">
                        <a:lumMod val="60000"/>
                        <a:lumOff val="40000"/>
                      </a:schemeClr>
                    </a:solidFill>
                  </a:tcPr>
                </a:tc>
                <a:extLst>
                  <a:ext uri="{0D108BD9-81ED-4DB2-BD59-A6C34878D82A}">
                    <a16:rowId xmlns:a16="http://schemas.microsoft.com/office/drawing/2014/main" val="2255564927"/>
                  </a:ext>
                </a:extLst>
              </a:tr>
              <a:tr h="782033">
                <a:tc>
                  <a:txBody>
                    <a:bodyPr/>
                    <a:lstStyle/>
                    <a:p>
                      <a:pPr algn="ctr"/>
                      <a:r>
                        <a:rPr lang="es-MX" sz="1600" dirty="0">
                          <a:latin typeface="Abadi" panose="020B0604020104020204" pitchFamily="34" charset="0"/>
                        </a:rPr>
                        <a:t>9:00 – 9:30</a:t>
                      </a: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vMerge="1">
                  <a:txBody>
                    <a:bodyPr/>
                    <a:lstStyle/>
                    <a:p>
                      <a:pPr algn="ctr"/>
                      <a:r>
                        <a:rPr lang="es-MX" sz="1600" dirty="0">
                          <a:latin typeface="Abadi" panose="020B0604020104020204" pitchFamily="34" charset="0"/>
                          <a:cs typeface="Aharoni" panose="02010803020104030203" pitchFamily="2" charset="-79"/>
                        </a:rPr>
                        <a:t>INHABIL</a:t>
                      </a:r>
                    </a:p>
                  </a:txBody>
                  <a:tcPr anchor="ctr">
                    <a:solidFill>
                      <a:schemeClr val="accent6">
                        <a:lumMod val="60000"/>
                        <a:lumOff val="40000"/>
                      </a:schemeClr>
                    </a:solidFill>
                  </a:tcPr>
                </a:tc>
                <a:tc>
                  <a:txBody>
                    <a:bodyPr/>
                    <a:lstStyle/>
                    <a:p>
                      <a:pPr algn="ctr"/>
                      <a:r>
                        <a:rPr lang="es-MX" sz="1600" dirty="0">
                          <a:latin typeface="Abadi" panose="020B0604020104020204" pitchFamily="34" charset="0"/>
                          <a:cs typeface="Aharoni" panose="02010803020104030203" pitchFamily="2" charset="-79"/>
                        </a:rPr>
                        <a:t>Pensamiento Matemático</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Exploración del Mundo Natural</a:t>
                      </a:r>
                    </a:p>
                  </a:txBody>
                  <a:tcPr anchor="ctr"/>
                </a:tc>
                <a:tc>
                  <a:txBody>
                    <a:bodyPr/>
                    <a:lstStyle/>
                    <a:p>
                      <a:pPr algn="ctr"/>
                      <a:r>
                        <a:rPr lang="es-MX" sz="1600" dirty="0">
                          <a:latin typeface="Abadi" panose="020B0604020104020204" pitchFamily="34" charset="0"/>
                        </a:rPr>
                        <a:t>Canto</a:t>
                      </a:r>
                      <a:endParaRPr lang="es-MX" sz="1600" dirty="0">
                        <a:latin typeface="Abadi" panose="020B0604020104020204" pitchFamily="34" charset="0"/>
                        <a:cs typeface="Aharoni" panose="02010803020104030203" pitchFamily="2" charset="-79"/>
                      </a:endParaRPr>
                    </a:p>
                  </a:txBody>
                  <a:tcPr anchor="ctr"/>
                </a:tc>
                <a:tc vMerge="1">
                  <a:txBody>
                    <a:bodyPr/>
                    <a:lstStyle/>
                    <a:p>
                      <a:pPr algn="ctr"/>
                      <a:r>
                        <a:rPr lang="es-MX" sz="1600" dirty="0">
                          <a:latin typeface="Abadi" panose="020B0604020104020204" pitchFamily="34" charset="0"/>
                          <a:cs typeface="Aharoni" panose="02010803020104030203" pitchFamily="2" charset="-79"/>
                        </a:rPr>
                        <a:t>Exploración del Mundo Natural</a:t>
                      </a:r>
                    </a:p>
                  </a:txBody>
                  <a:tcPr anchor="ctr"/>
                </a:tc>
                <a:extLst>
                  <a:ext uri="{0D108BD9-81ED-4DB2-BD59-A6C34878D82A}">
                    <a16:rowId xmlns:a16="http://schemas.microsoft.com/office/drawing/2014/main" val="1302929063"/>
                  </a:ext>
                </a:extLst>
              </a:tr>
              <a:tr h="650998">
                <a:tc>
                  <a:txBody>
                    <a:bodyPr/>
                    <a:lstStyle/>
                    <a:p>
                      <a:pPr algn="ctr"/>
                      <a:r>
                        <a:rPr lang="es-MX" sz="1600" dirty="0">
                          <a:latin typeface="Abadi" panose="020B0604020104020204" pitchFamily="34" charset="0"/>
                        </a:rPr>
                        <a:t>9:30 – 10:00</a:t>
                      </a: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vMerge="1">
                  <a:txBody>
                    <a:bodyPr/>
                    <a:lstStyle/>
                    <a:p>
                      <a:pPr algn="ctr"/>
                      <a:r>
                        <a:rPr lang="es-MX" sz="1600" dirty="0">
                          <a:latin typeface="Abadi" panose="020B0604020104020204" pitchFamily="34" charset="0"/>
                          <a:cs typeface="Aharoni" panose="02010803020104030203" pitchFamily="2" charset="-79"/>
                        </a:rPr>
                        <a:t>RECREO</a:t>
                      </a:r>
                    </a:p>
                  </a:txBody>
                  <a:tcPr anchor="ctr">
                    <a:solidFill>
                      <a:schemeClr val="accent6">
                        <a:lumMod val="60000"/>
                        <a:lumOff val="40000"/>
                      </a:schemeClr>
                    </a:solidFill>
                  </a:tcPr>
                </a:tc>
                <a:tc gridSpan="3">
                  <a:txBody>
                    <a:bodyPr/>
                    <a:lstStyle/>
                    <a:p>
                      <a:pPr algn="ctr"/>
                      <a:r>
                        <a:rPr lang="es-MX" sz="1600" dirty="0">
                          <a:latin typeface="Abadi" panose="020B0604020104020204" pitchFamily="34" charset="0"/>
                          <a:cs typeface="Aharoni" panose="02010803020104030203" pitchFamily="2" charset="-79"/>
                        </a:rPr>
                        <a:t>RECESO</a:t>
                      </a:r>
                    </a:p>
                  </a:txBody>
                  <a:tcPr anchor="ctr">
                    <a:solidFill>
                      <a:schemeClr val="accent6">
                        <a:lumMod val="60000"/>
                        <a:lumOff val="40000"/>
                      </a:schemeClr>
                    </a:solidFill>
                  </a:tcPr>
                </a:tc>
                <a:tc hMerge="1">
                  <a:txBody>
                    <a:bodyPr/>
                    <a:lstStyle/>
                    <a:p>
                      <a:pPr algn="ct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hMerge="1">
                  <a:txBody>
                    <a:bodyPr/>
                    <a:lstStyle/>
                    <a:p>
                      <a:pPr algn="ct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vMerge="1">
                  <a:txBody>
                    <a:bodyPr/>
                    <a:lstStyle/>
                    <a:p>
                      <a:pPr algn="ct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extLst>
                  <a:ext uri="{0D108BD9-81ED-4DB2-BD59-A6C34878D82A}">
                    <a16:rowId xmlns:a16="http://schemas.microsoft.com/office/drawing/2014/main" val="1013396596"/>
                  </a:ext>
                </a:extLst>
              </a:tr>
              <a:tr h="782033">
                <a:tc>
                  <a:txBody>
                    <a:bodyPr/>
                    <a:lstStyle/>
                    <a:p>
                      <a:pPr algn="ctr"/>
                      <a:r>
                        <a:rPr lang="es-MX" sz="1600" dirty="0">
                          <a:latin typeface="Abadi" panose="020B0604020104020204" pitchFamily="34" charset="0"/>
                        </a:rPr>
                        <a:t>10:00 – 10:30</a:t>
                      </a: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INHABIL</a:t>
                      </a:r>
                    </a:p>
                  </a:txBody>
                  <a:tcPr anchor="ctr">
                    <a:solidFill>
                      <a:schemeClr val="accent6">
                        <a:lumMod val="60000"/>
                        <a:lumOff val="40000"/>
                      </a:schemeClr>
                    </a:solidFill>
                  </a:tcPr>
                </a:tc>
                <a:tc>
                  <a:txBody>
                    <a:bodyPr/>
                    <a:lstStyle/>
                    <a:p>
                      <a:pPr algn="ctr"/>
                      <a:r>
                        <a:rPr lang="es-MX" sz="1600" dirty="0">
                          <a:latin typeface="Abadi" panose="020B0604020104020204" pitchFamily="34" charset="0"/>
                        </a:rPr>
                        <a:t>Educación Física</a:t>
                      </a:r>
                      <a:endParaRPr lang="es-MX" sz="1600" dirty="0">
                        <a:latin typeface="Abadi" panose="020B0604020104020204" pitchFamily="34" charset="0"/>
                        <a:cs typeface="Aharoni" panose="02010803020104030203" pitchFamily="2" charset="-79"/>
                      </a:endParaRPr>
                    </a:p>
                  </a:txBody>
                  <a:tcPr anchor="ctr"/>
                </a:tc>
                <a:tc>
                  <a:txBody>
                    <a:bodyPr/>
                    <a:lstStyle/>
                    <a:p>
                      <a:pPr algn="ctr"/>
                      <a:r>
                        <a:rPr lang="es-MX" sz="1600" dirty="0">
                          <a:latin typeface="Abadi" panose="020B0604020104020204" pitchFamily="34" charset="0"/>
                        </a:rPr>
                        <a:t>Educación Física</a:t>
                      </a:r>
                      <a:endParaRPr lang="es-MX" sz="1600" dirty="0">
                        <a:latin typeface="Abadi" panose="020B0604020104020204" pitchFamily="34" charset="0"/>
                        <a:cs typeface="Aharoni" panose="02010803020104030203" pitchFamily="2" charset="-79"/>
                      </a:endParaRPr>
                    </a:p>
                  </a:txBody>
                  <a:tcPr anchor="ctr"/>
                </a:tc>
                <a:tc>
                  <a:txBody>
                    <a:bodyPr/>
                    <a:lstStyle/>
                    <a:p>
                      <a:pPr algn="ctr"/>
                      <a:r>
                        <a:rPr lang="es-MX" sz="1600" dirty="0">
                          <a:latin typeface="Abadi" panose="020B0604020104020204" pitchFamily="34" charset="0"/>
                          <a:cs typeface="Aharoni" panose="02010803020104030203" pitchFamily="2" charset="-79"/>
                        </a:rPr>
                        <a:t>Exploración del Mundo Natural</a:t>
                      </a:r>
                    </a:p>
                  </a:txBody>
                  <a:tcPr anchor="ctr"/>
                </a:tc>
                <a:tc vMerge="1">
                  <a:txBody>
                    <a:bodyPr/>
                    <a:lstStyle/>
                    <a:p>
                      <a:pPr algn="ctr"/>
                      <a:r>
                        <a:rPr lang="es-MX" sz="1600" dirty="0">
                          <a:latin typeface="Abadi" panose="020B0604020104020204" pitchFamily="34" charset="0"/>
                        </a:rPr>
                        <a:t>Teatro</a:t>
                      </a:r>
                      <a:endParaRPr lang="es-MX" sz="1600" dirty="0">
                        <a:latin typeface="Abadi" panose="020B0604020104020204" pitchFamily="34" charset="0"/>
                        <a:cs typeface="Aharoni" panose="02010803020104030203" pitchFamily="2" charset="-79"/>
                      </a:endParaRPr>
                    </a:p>
                  </a:txBody>
                  <a:tcPr anchor="ctr"/>
                </a:tc>
                <a:extLst>
                  <a:ext uri="{0D108BD9-81ED-4DB2-BD59-A6C34878D82A}">
                    <a16:rowId xmlns:a16="http://schemas.microsoft.com/office/drawing/2014/main" val="1507252428"/>
                  </a:ext>
                </a:extLst>
              </a:tr>
              <a:tr h="782033">
                <a:tc>
                  <a:txBody>
                    <a:bodyPr/>
                    <a:lstStyle/>
                    <a:p>
                      <a:pPr algn="ctr"/>
                      <a:r>
                        <a:rPr lang="es-MX" sz="1600" dirty="0">
                          <a:latin typeface="Abadi" panose="020B0604020104020204" pitchFamily="34" charset="0"/>
                        </a:rPr>
                        <a:t>10:30 – 11:00</a:t>
                      </a: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INHABIL</a:t>
                      </a:r>
                    </a:p>
                  </a:txBody>
                  <a:tcPr anchor="ctr">
                    <a:solidFill>
                      <a:schemeClr val="accent6">
                        <a:lumMod val="60000"/>
                        <a:lumOff val="40000"/>
                      </a:schemeClr>
                    </a:solidFill>
                  </a:tcPr>
                </a:tc>
                <a:tc>
                  <a:txBody>
                    <a:bodyPr/>
                    <a:lstStyle/>
                    <a:p>
                      <a:pPr algn="ctr"/>
                      <a:r>
                        <a:rPr lang="es-MX" sz="1600" dirty="0">
                          <a:latin typeface="Abadi" panose="020B0604020104020204" pitchFamily="34" charset="0"/>
                          <a:cs typeface="Aharoni" panose="02010803020104030203" pitchFamily="2" charset="-79"/>
                        </a:rPr>
                        <a:t>Lenguaje y Comunicación</a:t>
                      </a:r>
                    </a:p>
                  </a:txBody>
                  <a:tcPr anchor="ctr"/>
                </a:tc>
                <a:tc>
                  <a:txBody>
                    <a:bodyPr/>
                    <a:lstStyle/>
                    <a:p>
                      <a:pPr algn="ctr"/>
                      <a:r>
                        <a:rPr lang="es-MX" sz="1600" dirty="0">
                          <a:latin typeface="Abadi" panose="020B0604020104020204" pitchFamily="34" charset="0"/>
                          <a:cs typeface="Aharoni" panose="02010803020104030203" pitchFamily="2" charset="-79"/>
                        </a:rPr>
                        <a:t>Pensamiento Matemático</a:t>
                      </a:r>
                    </a:p>
                  </a:txBody>
                  <a:tcPr anchor="ctr"/>
                </a:tc>
                <a:tc>
                  <a:txBody>
                    <a:bodyPr/>
                    <a:lstStyle/>
                    <a:p>
                      <a:pPr algn="ctr"/>
                      <a:r>
                        <a:rPr lang="es-MX" sz="1600" dirty="0">
                          <a:latin typeface="Abadi" panose="020B0604020104020204" pitchFamily="34" charset="0"/>
                          <a:cs typeface="Aharoni" panose="02010803020104030203" pitchFamily="2" charset="-79"/>
                        </a:rPr>
                        <a:t>Lenguaje y Comunicación</a:t>
                      </a:r>
                    </a:p>
                  </a:txBody>
                  <a:tcPr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Exploración del Mundo Natural</a:t>
                      </a:r>
                    </a:p>
                  </a:txBody>
                  <a:tcPr anchor="ctr"/>
                </a:tc>
                <a:extLst>
                  <a:ext uri="{0D108BD9-81ED-4DB2-BD59-A6C34878D82A}">
                    <a16:rowId xmlns:a16="http://schemas.microsoft.com/office/drawing/2014/main" val="2260125181"/>
                  </a:ext>
                </a:extLst>
              </a:tr>
              <a:tr h="782033">
                <a:tc>
                  <a:txBody>
                    <a:bodyPr/>
                    <a:lstStyle/>
                    <a:p>
                      <a:pPr algn="ctr"/>
                      <a:r>
                        <a:rPr lang="es-MX" sz="1600" dirty="0">
                          <a:latin typeface="Abadi" panose="020B0604020104020204" pitchFamily="34" charset="0"/>
                        </a:rPr>
                        <a:t>11:00 – 11:30</a:t>
                      </a: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INHABIL</a:t>
                      </a:r>
                    </a:p>
                  </a:txBody>
                  <a:tcPr anchor="ctr">
                    <a:solidFill>
                      <a:schemeClr val="accent6">
                        <a:lumMod val="60000"/>
                        <a:lumOff val="40000"/>
                      </a:schemeClr>
                    </a:solidFill>
                  </a:tcPr>
                </a:tc>
                <a:tc>
                  <a:txBody>
                    <a:bodyPr/>
                    <a:lstStyle/>
                    <a:p>
                      <a:pPr algn="ctr"/>
                      <a:r>
                        <a:rPr lang="es-MX" sz="1600" dirty="0">
                          <a:latin typeface="Abadi" panose="020B0604020104020204" pitchFamily="34" charset="0"/>
                        </a:rPr>
                        <a:t>Canto</a:t>
                      </a:r>
                      <a:endParaRPr lang="es-MX" sz="1600" dirty="0">
                        <a:latin typeface="Abadi" panose="020B0604020104020204" pitchFamily="34" charset="0"/>
                        <a:cs typeface="Aharoni" panose="02010803020104030203" pitchFamily="2" charset="-79"/>
                      </a:endParaRPr>
                    </a:p>
                  </a:txBody>
                  <a:tcPr anchor="ctr"/>
                </a:tc>
                <a:tc>
                  <a:txBody>
                    <a:bodyPr/>
                    <a:lstStyle/>
                    <a:p>
                      <a:pPr algn="ctr"/>
                      <a:r>
                        <a:rPr lang="es-MX" sz="1600" dirty="0">
                          <a:latin typeface="Abadi" panose="020B0604020104020204" pitchFamily="34" charset="0"/>
                          <a:cs typeface="Aharoni" panose="02010803020104030203" pitchFamily="2" charset="-79"/>
                        </a:rPr>
                        <a:t>Lenguaje y Comunicación</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Exploración del Mundo Natural</a:t>
                      </a:r>
                    </a:p>
                  </a:txBody>
                  <a:tcPr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Exploración del Mundo Natural</a:t>
                      </a:r>
                    </a:p>
                  </a:txBody>
                  <a:tcPr anchor="ctr"/>
                </a:tc>
                <a:extLst>
                  <a:ext uri="{0D108BD9-81ED-4DB2-BD59-A6C34878D82A}">
                    <a16:rowId xmlns:a16="http://schemas.microsoft.com/office/drawing/2014/main" val="4280000406"/>
                  </a:ext>
                </a:extLst>
              </a:tr>
              <a:tr h="782033">
                <a:tc>
                  <a:txBody>
                    <a:bodyPr/>
                    <a:lstStyle/>
                    <a:p>
                      <a:pPr algn="ctr"/>
                      <a:r>
                        <a:rPr lang="es-MX" sz="1600" dirty="0">
                          <a:latin typeface="Abadi" panose="020B0604020104020204" pitchFamily="34" charset="0"/>
                        </a:rPr>
                        <a:t>11:30 – 12:00</a:t>
                      </a:r>
                      <a:endParaRPr lang="es-MX" sz="1600" dirty="0">
                        <a:latin typeface="Abadi" panose="020B0604020104020204" pitchFamily="34" charset="0"/>
                        <a:cs typeface="Aharoni" panose="02010803020104030203" pitchFamily="2" charset="-79"/>
                      </a:endParaRPr>
                    </a:p>
                  </a:txBody>
                  <a:tcPr anchor="ctr">
                    <a:solidFill>
                      <a:schemeClr val="accent6">
                        <a:lumMod val="60000"/>
                        <a:lumOff val="40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INHABIL</a:t>
                      </a:r>
                    </a:p>
                  </a:txBody>
                  <a:tcPr anchor="ctr">
                    <a:solidFill>
                      <a:schemeClr val="accent6">
                        <a:lumMod val="60000"/>
                        <a:lumOff val="40000"/>
                      </a:schemeClr>
                    </a:solidFill>
                  </a:tcPr>
                </a:tc>
                <a:tc>
                  <a:txBody>
                    <a:bodyPr/>
                    <a:lstStyle/>
                    <a:p>
                      <a:pPr algn="ctr"/>
                      <a:r>
                        <a:rPr lang="es-MX" sz="1600" dirty="0">
                          <a:latin typeface="Abadi" panose="020B0604020104020204" pitchFamily="34" charset="0"/>
                          <a:cs typeface="Aharoni" panose="02010803020104030203" pitchFamily="2" charset="-79"/>
                        </a:rPr>
                        <a:t>Pensamiento Matemático</a:t>
                      </a:r>
                    </a:p>
                  </a:txBody>
                  <a:tcPr anchor="ctr"/>
                </a:tc>
                <a:tc>
                  <a:txBody>
                    <a:bodyPr/>
                    <a:lstStyle/>
                    <a:p>
                      <a:pPr algn="ctr"/>
                      <a:r>
                        <a:rPr lang="es-MX" sz="1600" dirty="0">
                          <a:latin typeface="Abadi" panose="020B0604020104020204" pitchFamily="34" charset="0"/>
                          <a:cs typeface="Aharoni" panose="02010803020104030203" pitchFamily="2" charset="-79"/>
                        </a:rPr>
                        <a:t>Pensamiento Matemático</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600" dirty="0">
                          <a:latin typeface="Abadi" panose="020B0604020104020204" pitchFamily="34" charset="0"/>
                          <a:cs typeface="Aharoni" panose="02010803020104030203" pitchFamily="2" charset="-79"/>
                        </a:rPr>
                        <a:t>Exploración del Mundo Natural</a:t>
                      </a:r>
                    </a:p>
                  </a:txBody>
                  <a:tcPr anchor="ctr"/>
                </a:tc>
                <a:tc vMerge="1">
                  <a:txBody>
                    <a:bodyPr/>
                    <a:lstStyle/>
                    <a:p>
                      <a:pPr algn="ctr"/>
                      <a:r>
                        <a:rPr lang="es-MX" sz="1600" dirty="0">
                          <a:latin typeface="Abadi" panose="020B0604020104020204" pitchFamily="34" charset="0"/>
                          <a:cs typeface="Aharoni" panose="02010803020104030203" pitchFamily="2" charset="-79"/>
                        </a:rPr>
                        <a:t>Lenguaje y Comunicación</a:t>
                      </a:r>
                    </a:p>
                  </a:txBody>
                  <a:tcPr anchor="ctr"/>
                </a:tc>
                <a:extLst>
                  <a:ext uri="{0D108BD9-81ED-4DB2-BD59-A6C34878D82A}">
                    <a16:rowId xmlns:a16="http://schemas.microsoft.com/office/drawing/2014/main" val="1512901159"/>
                  </a:ext>
                </a:extLst>
              </a:tr>
            </a:tbl>
          </a:graphicData>
        </a:graphic>
      </p:graphicFrame>
    </p:spTree>
    <p:extLst>
      <p:ext uri="{BB962C8B-B14F-4D97-AF65-F5344CB8AC3E}">
        <p14:creationId xmlns:p14="http://schemas.microsoft.com/office/powerpoint/2010/main" val="1809008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43A3E72-774E-0A28-C364-061D6C117CAF}"/>
              </a:ext>
            </a:extLst>
          </p:cNvPr>
          <p:cNvPicPr>
            <a:picLocks noChangeAspect="1"/>
          </p:cNvPicPr>
          <p:nvPr/>
        </p:nvPicPr>
        <p:blipFill rotWithShape="1">
          <a:blip r:embed="rId2"/>
          <a:srcRect l="25522" t="34271" r="24776" b="18210"/>
          <a:stretch/>
        </p:blipFill>
        <p:spPr>
          <a:xfrm>
            <a:off x="331968" y="1149823"/>
            <a:ext cx="8480063" cy="4558353"/>
          </a:xfrm>
          <a:prstGeom prst="rect">
            <a:avLst/>
          </a:prstGeom>
        </p:spPr>
      </p:pic>
    </p:spTree>
    <p:extLst>
      <p:ext uri="{BB962C8B-B14F-4D97-AF65-F5344CB8AC3E}">
        <p14:creationId xmlns:p14="http://schemas.microsoft.com/office/powerpoint/2010/main" val="130485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3">
            <a:extLst>
              <a:ext uri="{FF2B5EF4-FFF2-40B4-BE49-F238E27FC236}">
                <a16:creationId xmlns:a16="http://schemas.microsoft.com/office/drawing/2014/main" id="{03D8DFA8-0E19-EEAE-59B0-FB2A5863C9E8}"/>
              </a:ext>
            </a:extLst>
          </p:cNvPr>
          <p:cNvGraphicFramePr>
            <a:graphicFrameLocks noGrp="1"/>
          </p:cNvGraphicFramePr>
          <p:nvPr>
            <p:extLst>
              <p:ext uri="{D42A27DB-BD31-4B8C-83A1-F6EECF244321}">
                <p14:modId xmlns:p14="http://schemas.microsoft.com/office/powerpoint/2010/main" val="3138329052"/>
              </p:ext>
            </p:extLst>
          </p:nvPr>
        </p:nvGraphicFramePr>
        <p:xfrm>
          <a:off x="341194" y="218365"/>
          <a:ext cx="8461611" cy="2875762"/>
        </p:xfrm>
        <a:graphic>
          <a:graphicData uri="http://schemas.openxmlformats.org/drawingml/2006/table">
            <a:tbl>
              <a:tblPr firstRow="1" bandRow="1">
                <a:tableStyleId>{912C8C85-51F0-491E-9774-3900AFEF0FD7}</a:tableStyleId>
              </a:tblPr>
              <a:tblGrid>
                <a:gridCol w="2820537">
                  <a:extLst>
                    <a:ext uri="{9D8B030D-6E8A-4147-A177-3AD203B41FA5}">
                      <a16:colId xmlns:a16="http://schemas.microsoft.com/office/drawing/2014/main" val="404015295"/>
                    </a:ext>
                  </a:extLst>
                </a:gridCol>
                <a:gridCol w="2820537">
                  <a:extLst>
                    <a:ext uri="{9D8B030D-6E8A-4147-A177-3AD203B41FA5}">
                      <a16:colId xmlns:a16="http://schemas.microsoft.com/office/drawing/2014/main" val="3166310429"/>
                    </a:ext>
                  </a:extLst>
                </a:gridCol>
                <a:gridCol w="2820537">
                  <a:extLst>
                    <a:ext uri="{9D8B030D-6E8A-4147-A177-3AD203B41FA5}">
                      <a16:colId xmlns:a16="http://schemas.microsoft.com/office/drawing/2014/main" val="727853205"/>
                    </a:ext>
                  </a:extLst>
                </a:gridCol>
              </a:tblGrid>
              <a:tr h="358075">
                <a:tc rowSpan="8">
                  <a:txBody>
                    <a:bodyPr/>
                    <a:lstStyle/>
                    <a:p>
                      <a:pPr algn="ctr"/>
                      <a:r>
                        <a:rPr lang="es-MX" sz="1400" b="1" dirty="0"/>
                        <a:t>Campo de Formación Académica:</a:t>
                      </a:r>
                    </a:p>
                    <a:p>
                      <a:pPr algn="ctr"/>
                      <a:r>
                        <a:rPr lang="es-MX" sz="1400" b="0" dirty="0"/>
                        <a:t>Lenguaje y Comunicación</a:t>
                      </a:r>
                    </a:p>
                  </a:txBody>
                  <a:tcPr anchor="ctr"/>
                </a:tc>
                <a:tc>
                  <a:txBody>
                    <a:bodyPr/>
                    <a:lstStyle/>
                    <a:p>
                      <a:pPr algn="ctr"/>
                      <a:r>
                        <a:rPr lang="es-MX" sz="1400" dirty="0"/>
                        <a:t>Organizador Curricular 1:</a:t>
                      </a:r>
                    </a:p>
                  </a:txBody>
                  <a:tcPr anchor="ctr"/>
                </a:tc>
                <a:tc>
                  <a:txBody>
                    <a:bodyPr/>
                    <a:lstStyle/>
                    <a:p>
                      <a:pPr algn="ctr"/>
                      <a:r>
                        <a:rPr lang="es-MX" sz="1400" dirty="0"/>
                        <a:t>Aprendizaje Esperado</a:t>
                      </a:r>
                    </a:p>
                  </a:txBody>
                  <a:tcPr anchor="ctr">
                    <a:solidFill>
                      <a:schemeClr val="accent6"/>
                    </a:solidFill>
                  </a:tcPr>
                </a:tc>
                <a:extLst>
                  <a:ext uri="{0D108BD9-81ED-4DB2-BD59-A6C34878D82A}">
                    <a16:rowId xmlns:a16="http://schemas.microsoft.com/office/drawing/2014/main" val="54501839"/>
                  </a:ext>
                </a:extLst>
              </a:tr>
              <a:tr h="332117">
                <a:tc vMerge="1">
                  <a:txBody>
                    <a:bodyPr/>
                    <a:lstStyle/>
                    <a:p>
                      <a:endParaRPr lang="es-MX" dirty="0"/>
                    </a:p>
                  </a:txBody>
                  <a:tcPr/>
                </a:tc>
                <a:tc>
                  <a:txBody>
                    <a:bodyPr/>
                    <a:lstStyle/>
                    <a:p>
                      <a:pPr algn="ctr"/>
                      <a:r>
                        <a:rPr lang="es-MX" sz="1400" dirty="0"/>
                        <a:t>Oralidad</a:t>
                      </a:r>
                    </a:p>
                  </a:txBody>
                  <a:tcPr anchor="ctr"/>
                </a:tc>
                <a:tc rowSpan="3">
                  <a:txBody>
                    <a:bodyPr/>
                    <a:lstStyle/>
                    <a:p>
                      <a:pPr algn="ctr"/>
                      <a:r>
                        <a:rPr lang="es-MX" sz="1400" dirty="0"/>
                        <a:t>Expresa con eficiencia sus ideas acerca de diversos temas y atiende lo que se dice en interacciones con otras personas.</a:t>
                      </a:r>
                    </a:p>
                  </a:txBody>
                  <a:tcPr anchor="ctr"/>
                </a:tc>
                <a:extLst>
                  <a:ext uri="{0D108BD9-81ED-4DB2-BD59-A6C34878D82A}">
                    <a16:rowId xmlns:a16="http://schemas.microsoft.com/office/drawing/2014/main" val="347644054"/>
                  </a:ext>
                </a:extLst>
              </a:tr>
              <a:tr h="332117">
                <a:tc vMerge="1">
                  <a:txBody>
                    <a:bodyPr/>
                    <a:lstStyle/>
                    <a:p>
                      <a:endParaRPr lang="es-MX" dirty="0"/>
                    </a:p>
                  </a:txBody>
                  <a:tcPr/>
                </a:tc>
                <a:tc>
                  <a:txBody>
                    <a:bodyPr/>
                    <a:lstStyle/>
                    <a:p>
                      <a:pPr algn="ctr"/>
                      <a:r>
                        <a:rPr lang="es-MX" sz="1400" b="1" dirty="0">
                          <a:solidFill>
                            <a:schemeClr val="bg1"/>
                          </a:solidFill>
                        </a:rPr>
                        <a:t>Organizador Curricular 2:</a:t>
                      </a:r>
                    </a:p>
                  </a:txBody>
                  <a:tcPr anchor="ctr">
                    <a:solidFill>
                      <a:schemeClr val="accent6"/>
                    </a:solidFill>
                  </a:tcPr>
                </a:tc>
                <a:tc vMerge="1">
                  <a:txBody>
                    <a:bodyPr/>
                    <a:lstStyle/>
                    <a:p>
                      <a:endParaRPr lang="es-MX" dirty="0"/>
                    </a:p>
                  </a:txBody>
                  <a:tcPr/>
                </a:tc>
                <a:extLst>
                  <a:ext uri="{0D108BD9-81ED-4DB2-BD59-A6C34878D82A}">
                    <a16:rowId xmlns:a16="http://schemas.microsoft.com/office/drawing/2014/main" val="602139506"/>
                  </a:ext>
                </a:extLst>
              </a:tr>
              <a:tr h="338942">
                <a:tc vMerge="1">
                  <a:txBody>
                    <a:bodyPr/>
                    <a:lstStyle/>
                    <a:p>
                      <a:endParaRPr lang="es-MX" dirty="0"/>
                    </a:p>
                  </a:txBody>
                  <a:tcPr/>
                </a:tc>
                <a:tc>
                  <a:txBody>
                    <a:bodyPr/>
                    <a:lstStyle/>
                    <a:p>
                      <a:pPr algn="ctr"/>
                      <a:r>
                        <a:rPr lang="es-MX" sz="1400" dirty="0"/>
                        <a:t>Conversación</a:t>
                      </a:r>
                    </a:p>
                  </a:txBody>
                  <a:tcPr anchor="ctr"/>
                </a:tc>
                <a:tc vMerge="1">
                  <a:txBody>
                    <a:bodyPr/>
                    <a:lstStyle/>
                    <a:p>
                      <a:endParaRPr lang="es-MX" dirty="0"/>
                    </a:p>
                  </a:txBody>
                  <a:tcPr/>
                </a:tc>
                <a:extLst>
                  <a:ext uri="{0D108BD9-81ED-4DB2-BD59-A6C34878D82A}">
                    <a16:rowId xmlns:a16="http://schemas.microsoft.com/office/drawing/2014/main" val="2889374274"/>
                  </a:ext>
                </a:extLst>
              </a:tr>
              <a:tr h="332117">
                <a:tc vMerge="1">
                  <a:txBody>
                    <a:bodyPr/>
                    <a:lstStyle/>
                    <a:p>
                      <a:endParaRPr lang="es-MX" dirty="0"/>
                    </a:p>
                  </a:txBody>
                  <a:tcPr/>
                </a:tc>
                <a:tc>
                  <a:txBody>
                    <a:bodyPr/>
                    <a:lstStyle/>
                    <a:p>
                      <a:pPr algn="ctr"/>
                      <a:r>
                        <a:rPr lang="es-MX" sz="1400" b="1" dirty="0">
                          <a:solidFill>
                            <a:schemeClr val="bg1"/>
                          </a:solidFill>
                        </a:rPr>
                        <a:t>Organizador Curricular 1:</a:t>
                      </a:r>
                    </a:p>
                  </a:txBody>
                  <a:tcPr anchor="ctr">
                    <a:solidFill>
                      <a:schemeClr val="accent6"/>
                    </a:solidFill>
                  </a:tcPr>
                </a:tc>
                <a:tc rowSpan="4">
                  <a:txBody>
                    <a:bodyPr/>
                    <a:lstStyle/>
                    <a:p>
                      <a:pPr algn="ctr"/>
                      <a:r>
                        <a:rPr lang="es-MX" sz="1400" dirty="0"/>
                        <a:t>Explica al grupo ideas propias sobre algún tema o suceso, apoyándose en materiales consultados.</a:t>
                      </a:r>
                    </a:p>
                  </a:txBody>
                  <a:tcPr anchor="ctr"/>
                </a:tc>
                <a:extLst>
                  <a:ext uri="{0D108BD9-81ED-4DB2-BD59-A6C34878D82A}">
                    <a16:rowId xmlns:a16="http://schemas.microsoft.com/office/drawing/2014/main" val="2693635366"/>
                  </a:ext>
                </a:extLst>
              </a:tr>
              <a:tr h="332117">
                <a:tc vMerge="1">
                  <a:txBody>
                    <a:bodyPr/>
                    <a:lstStyle/>
                    <a:p>
                      <a:endParaRPr lang="es-MX" dirty="0"/>
                    </a:p>
                  </a:txBody>
                  <a:tcPr/>
                </a:tc>
                <a:tc>
                  <a:txBody>
                    <a:bodyPr/>
                    <a:lstStyle/>
                    <a:p>
                      <a:pPr algn="ctr"/>
                      <a:r>
                        <a:rPr lang="es-MX" sz="1400" dirty="0"/>
                        <a:t>Estudio</a:t>
                      </a:r>
                    </a:p>
                  </a:txBody>
                  <a:tcPr anchor="ctr"/>
                </a:tc>
                <a:tc vMerge="1">
                  <a:txBody>
                    <a:bodyPr/>
                    <a:lstStyle/>
                    <a:p>
                      <a:endParaRPr lang="es-MX" dirty="0"/>
                    </a:p>
                  </a:txBody>
                  <a:tcPr/>
                </a:tc>
                <a:extLst>
                  <a:ext uri="{0D108BD9-81ED-4DB2-BD59-A6C34878D82A}">
                    <a16:rowId xmlns:a16="http://schemas.microsoft.com/office/drawing/2014/main" val="2107294769"/>
                  </a:ext>
                </a:extLst>
              </a:tr>
              <a:tr h="332117">
                <a:tc vMerge="1">
                  <a:txBody>
                    <a:bodyPr/>
                    <a:lstStyle/>
                    <a:p>
                      <a:endParaRPr lang="es-MX" dirty="0"/>
                    </a:p>
                  </a:txBody>
                  <a:tcPr/>
                </a:tc>
                <a:tc>
                  <a:txBody>
                    <a:bodyPr/>
                    <a:lstStyle/>
                    <a:p>
                      <a:pPr algn="ctr"/>
                      <a:r>
                        <a:rPr lang="es-MX" sz="1400" b="1" dirty="0">
                          <a:solidFill>
                            <a:schemeClr val="bg1"/>
                          </a:solidFill>
                        </a:rPr>
                        <a:t>Organizador Curricular 2:</a:t>
                      </a:r>
                    </a:p>
                  </a:txBody>
                  <a:tcPr anchor="ctr">
                    <a:solidFill>
                      <a:schemeClr val="accent6"/>
                    </a:solidFill>
                  </a:tcPr>
                </a:tc>
                <a:tc vMerge="1">
                  <a:txBody>
                    <a:bodyPr/>
                    <a:lstStyle/>
                    <a:p>
                      <a:endParaRPr lang="es-MX" dirty="0"/>
                    </a:p>
                  </a:txBody>
                  <a:tcPr/>
                </a:tc>
                <a:extLst>
                  <a:ext uri="{0D108BD9-81ED-4DB2-BD59-A6C34878D82A}">
                    <a16:rowId xmlns:a16="http://schemas.microsoft.com/office/drawing/2014/main" val="2602164180"/>
                  </a:ext>
                </a:extLst>
              </a:tr>
              <a:tr h="453838">
                <a:tc vMerge="1">
                  <a:txBody>
                    <a:bodyPr/>
                    <a:lstStyle/>
                    <a:p>
                      <a:endParaRPr lang="es-MX" dirty="0"/>
                    </a:p>
                  </a:txBody>
                  <a:tcPr/>
                </a:tc>
                <a:tc>
                  <a:txBody>
                    <a:bodyPr/>
                    <a:lstStyle/>
                    <a:p>
                      <a:pPr algn="ctr"/>
                      <a:r>
                        <a:rPr lang="es-MX" sz="1400" dirty="0"/>
                        <a:t>Búsqueda. Análisis y Registro de Información</a:t>
                      </a:r>
                    </a:p>
                  </a:txBody>
                  <a:tcPr anchor="ctr"/>
                </a:tc>
                <a:tc vMerge="1">
                  <a:txBody>
                    <a:bodyPr/>
                    <a:lstStyle/>
                    <a:p>
                      <a:endParaRPr lang="es-MX" dirty="0"/>
                    </a:p>
                  </a:txBody>
                  <a:tcPr/>
                </a:tc>
                <a:extLst>
                  <a:ext uri="{0D108BD9-81ED-4DB2-BD59-A6C34878D82A}">
                    <a16:rowId xmlns:a16="http://schemas.microsoft.com/office/drawing/2014/main" val="1023835777"/>
                  </a:ext>
                </a:extLst>
              </a:tr>
            </a:tbl>
          </a:graphicData>
        </a:graphic>
      </p:graphicFrame>
      <p:graphicFrame>
        <p:nvGraphicFramePr>
          <p:cNvPr id="6" name="Tabla 3">
            <a:extLst>
              <a:ext uri="{FF2B5EF4-FFF2-40B4-BE49-F238E27FC236}">
                <a16:creationId xmlns:a16="http://schemas.microsoft.com/office/drawing/2014/main" id="{398BE511-D28E-7FA8-7B17-D0D4D7B6BF47}"/>
              </a:ext>
            </a:extLst>
          </p:cNvPr>
          <p:cNvGraphicFramePr>
            <a:graphicFrameLocks noGrp="1"/>
          </p:cNvGraphicFramePr>
          <p:nvPr>
            <p:extLst>
              <p:ext uri="{D42A27DB-BD31-4B8C-83A1-F6EECF244321}">
                <p14:modId xmlns:p14="http://schemas.microsoft.com/office/powerpoint/2010/main" val="1234498025"/>
              </p:ext>
            </p:extLst>
          </p:nvPr>
        </p:nvGraphicFramePr>
        <p:xfrm>
          <a:off x="341194" y="3429000"/>
          <a:ext cx="8461611" cy="2811440"/>
        </p:xfrm>
        <a:graphic>
          <a:graphicData uri="http://schemas.openxmlformats.org/drawingml/2006/table">
            <a:tbl>
              <a:tblPr firstRow="1" bandRow="1">
                <a:tableStyleId>{72833802-FEF1-4C79-8D5D-14CF1EAF98D9}</a:tableStyleId>
              </a:tblPr>
              <a:tblGrid>
                <a:gridCol w="2820537">
                  <a:extLst>
                    <a:ext uri="{9D8B030D-6E8A-4147-A177-3AD203B41FA5}">
                      <a16:colId xmlns:a16="http://schemas.microsoft.com/office/drawing/2014/main" val="404015295"/>
                    </a:ext>
                  </a:extLst>
                </a:gridCol>
                <a:gridCol w="2820537">
                  <a:extLst>
                    <a:ext uri="{9D8B030D-6E8A-4147-A177-3AD203B41FA5}">
                      <a16:colId xmlns:a16="http://schemas.microsoft.com/office/drawing/2014/main" val="3166310429"/>
                    </a:ext>
                  </a:extLst>
                </a:gridCol>
                <a:gridCol w="2820537">
                  <a:extLst>
                    <a:ext uri="{9D8B030D-6E8A-4147-A177-3AD203B41FA5}">
                      <a16:colId xmlns:a16="http://schemas.microsoft.com/office/drawing/2014/main" val="727853205"/>
                    </a:ext>
                  </a:extLst>
                </a:gridCol>
              </a:tblGrid>
              <a:tr h="358075">
                <a:tc rowSpan="8">
                  <a:txBody>
                    <a:bodyPr/>
                    <a:lstStyle/>
                    <a:p>
                      <a:pPr algn="ctr"/>
                      <a:r>
                        <a:rPr lang="es-MX" sz="1400" dirty="0"/>
                        <a:t>Campo de Formación Académica:</a:t>
                      </a:r>
                    </a:p>
                    <a:p>
                      <a:pPr algn="ctr"/>
                      <a:r>
                        <a:rPr lang="es-MX" sz="1400" dirty="0"/>
                        <a:t>Pensamiento Matemático</a:t>
                      </a:r>
                      <a:endParaRPr lang="es-MX" sz="1400" b="0" dirty="0"/>
                    </a:p>
                  </a:txBody>
                  <a:tcPr anchor="ctr"/>
                </a:tc>
                <a:tc>
                  <a:txBody>
                    <a:bodyPr/>
                    <a:lstStyle/>
                    <a:p>
                      <a:pPr algn="ctr"/>
                      <a:r>
                        <a:rPr lang="es-MX" sz="1400" dirty="0"/>
                        <a:t>Organizador Curricular 1:</a:t>
                      </a:r>
                    </a:p>
                  </a:txBody>
                  <a:tcPr anchor="ctr"/>
                </a:tc>
                <a:tc>
                  <a:txBody>
                    <a:bodyPr/>
                    <a:lstStyle/>
                    <a:p>
                      <a:pPr algn="ctr"/>
                      <a:r>
                        <a:rPr lang="es-MX" sz="1400" dirty="0"/>
                        <a:t>Aprendizaje Esperado</a:t>
                      </a:r>
                    </a:p>
                  </a:txBody>
                  <a:tcPr anchor="ctr"/>
                </a:tc>
                <a:extLst>
                  <a:ext uri="{0D108BD9-81ED-4DB2-BD59-A6C34878D82A}">
                    <a16:rowId xmlns:a16="http://schemas.microsoft.com/office/drawing/2014/main" val="54501839"/>
                  </a:ext>
                </a:extLst>
              </a:tr>
              <a:tr h="332117">
                <a:tc vMerge="1">
                  <a:txBody>
                    <a:bodyPr/>
                    <a:lstStyle/>
                    <a:p>
                      <a:endParaRPr lang="es-MX" dirty="0"/>
                    </a:p>
                  </a:txBody>
                  <a:tcPr/>
                </a:tc>
                <a:tc>
                  <a:txBody>
                    <a:bodyPr/>
                    <a:lstStyle/>
                    <a:p>
                      <a:pPr algn="ctr"/>
                      <a:r>
                        <a:rPr lang="es-MX" sz="1400" dirty="0"/>
                        <a:t>Número, Álgebra y Variación</a:t>
                      </a:r>
                    </a:p>
                  </a:txBody>
                  <a:tcPr anchor="ctr"/>
                </a:tc>
                <a:tc rowSpan="3">
                  <a:txBody>
                    <a:bodyPr/>
                    <a:lstStyle/>
                    <a:p>
                      <a:pPr algn="ctr"/>
                      <a:r>
                        <a:rPr lang="es-MX" sz="1400" dirty="0"/>
                        <a:t>Relaciona el número de elementos de una colección con la sucesión numérica escrita, del 1 al 30.</a:t>
                      </a:r>
                    </a:p>
                  </a:txBody>
                  <a:tcPr anchor="ctr"/>
                </a:tc>
                <a:extLst>
                  <a:ext uri="{0D108BD9-81ED-4DB2-BD59-A6C34878D82A}">
                    <a16:rowId xmlns:a16="http://schemas.microsoft.com/office/drawing/2014/main" val="347644054"/>
                  </a:ext>
                </a:extLst>
              </a:tr>
              <a:tr h="332117">
                <a:tc vMerge="1">
                  <a:txBody>
                    <a:bodyPr/>
                    <a:lstStyle/>
                    <a:p>
                      <a:endParaRPr lang="es-MX" dirty="0"/>
                    </a:p>
                  </a:txBody>
                  <a:tcPr/>
                </a:tc>
                <a:tc>
                  <a:txBody>
                    <a:bodyPr/>
                    <a:lstStyle/>
                    <a:p>
                      <a:pPr algn="ctr"/>
                      <a:r>
                        <a:rPr lang="es-MX" sz="1400" b="1" dirty="0">
                          <a:solidFill>
                            <a:schemeClr val="bg1"/>
                          </a:solidFill>
                        </a:rPr>
                        <a:t>Organizador Curricular 2:</a:t>
                      </a:r>
                    </a:p>
                  </a:txBody>
                  <a:tcPr anchor="ctr">
                    <a:solidFill>
                      <a:schemeClr val="accent2"/>
                    </a:solidFill>
                  </a:tcPr>
                </a:tc>
                <a:tc vMerge="1">
                  <a:txBody>
                    <a:bodyPr/>
                    <a:lstStyle/>
                    <a:p>
                      <a:endParaRPr lang="es-MX" dirty="0"/>
                    </a:p>
                  </a:txBody>
                  <a:tcPr/>
                </a:tc>
                <a:extLst>
                  <a:ext uri="{0D108BD9-81ED-4DB2-BD59-A6C34878D82A}">
                    <a16:rowId xmlns:a16="http://schemas.microsoft.com/office/drawing/2014/main" val="602139506"/>
                  </a:ext>
                </a:extLst>
              </a:tr>
              <a:tr h="338942">
                <a:tc vMerge="1">
                  <a:txBody>
                    <a:bodyPr/>
                    <a:lstStyle/>
                    <a:p>
                      <a:endParaRPr lang="es-MX" dirty="0"/>
                    </a:p>
                  </a:txBody>
                  <a:tcPr/>
                </a:tc>
                <a:tc>
                  <a:txBody>
                    <a:bodyPr/>
                    <a:lstStyle/>
                    <a:p>
                      <a:pPr algn="ctr"/>
                      <a:r>
                        <a:rPr lang="es-MX" sz="1400" dirty="0"/>
                        <a:t>Número</a:t>
                      </a:r>
                    </a:p>
                  </a:txBody>
                  <a:tcPr anchor="ctr"/>
                </a:tc>
                <a:tc vMerge="1">
                  <a:txBody>
                    <a:bodyPr/>
                    <a:lstStyle/>
                    <a:p>
                      <a:endParaRPr lang="es-MX" dirty="0"/>
                    </a:p>
                  </a:txBody>
                  <a:tcPr/>
                </a:tc>
                <a:extLst>
                  <a:ext uri="{0D108BD9-81ED-4DB2-BD59-A6C34878D82A}">
                    <a16:rowId xmlns:a16="http://schemas.microsoft.com/office/drawing/2014/main" val="2889374274"/>
                  </a:ext>
                </a:extLst>
              </a:tr>
              <a:tr h="332117">
                <a:tc vMerge="1">
                  <a:txBody>
                    <a:bodyPr/>
                    <a:lstStyle/>
                    <a:p>
                      <a:endParaRPr lang="es-MX" dirty="0"/>
                    </a:p>
                  </a:txBody>
                  <a:tcPr/>
                </a:tc>
                <a:tc>
                  <a:txBody>
                    <a:bodyPr/>
                    <a:lstStyle/>
                    <a:p>
                      <a:pPr algn="ctr"/>
                      <a:r>
                        <a:rPr lang="es-MX" sz="1400" b="1" dirty="0">
                          <a:solidFill>
                            <a:schemeClr val="bg1"/>
                          </a:solidFill>
                        </a:rPr>
                        <a:t>Organizador Curricular 1:</a:t>
                      </a:r>
                    </a:p>
                  </a:txBody>
                  <a:tcPr anchor="ctr">
                    <a:solidFill>
                      <a:schemeClr val="accent2"/>
                    </a:solidFill>
                  </a:tcPr>
                </a:tc>
                <a:tc rowSpan="4">
                  <a:txBody>
                    <a:bodyPr/>
                    <a:lstStyle/>
                    <a:p>
                      <a:pPr algn="ctr"/>
                      <a:r>
                        <a:rPr lang="es-MX" sz="1400" dirty="0"/>
                        <a:t>Reproduce modelos con formas, figuras y cuerpos geométricos.</a:t>
                      </a:r>
                    </a:p>
                  </a:txBody>
                  <a:tcPr anchor="ctr"/>
                </a:tc>
                <a:extLst>
                  <a:ext uri="{0D108BD9-81ED-4DB2-BD59-A6C34878D82A}">
                    <a16:rowId xmlns:a16="http://schemas.microsoft.com/office/drawing/2014/main" val="2693635366"/>
                  </a:ext>
                </a:extLst>
              </a:tr>
              <a:tr h="332117">
                <a:tc vMerge="1">
                  <a:txBody>
                    <a:bodyPr/>
                    <a:lstStyle/>
                    <a:p>
                      <a:endParaRPr lang="es-MX" dirty="0"/>
                    </a:p>
                  </a:txBody>
                  <a:tcPr/>
                </a:tc>
                <a:tc>
                  <a:txBody>
                    <a:bodyPr/>
                    <a:lstStyle/>
                    <a:p>
                      <a:pPr algn="ctr"/>
                      <a:r>
                        <a:rPr lang="es-MX" sz="1400" dirty="0"/>
                        <a:t>Forma, Espacio y Medida</a:t>
                      </a:r>
                    </a:p>
                  </a:txBody>
                  <a:tcPr anchor="ctr"/>
                </a:tc>
                <a:tc vMerge="1">
                  <a:txBody>
                    <a:bodyPr/>
                    <a:lstStyle/>
                    <a:p>
                      <a:endParaRPr lang="es-MX" dirty="0"/>
                    </a:p>
                  </a:txBody>
                  <a:tcPr/>
                </a:tc>
                <a:extLst>
                  <a:ext uri="{0D108BD9-81ED-4DB2-BD59-A6C34878D82A}">
                    <a16:rowId xmlns:a16="http://schemas.microsoft.com/office/drawing/2014/main" val="2107294769"/>
                  </a:ext>
                </a:extLst>
              </a:tr>
              <a:tr h="332117">
                <a:tc vMerge="1">
                  <a:txBody>
                    <a:bodyPr/>
                    <a:lstStyle/>
                    <a:p>
                      <a:endParaRPr lang="es-MX" dirty="0"/>
                    </a:p>
                  </a:txBody>
                  <a:tcPr/>
                </a:tc>
                <a:tc>
                  <a:txBody>
                    <a:bodyPr/>
                    <a:lstStyle/>
                    <a:p>
                      <a:pPr algn="ctr"/>
                      <a:r>
                        <a:rPr lang="es-MX" sz="1400" b="1" dirty="0">
                          <a:solidFill>
                            <a:schemeClr val="bg1"/>
                          </a:solidFill>
                        </a:rPr>
                        <a:t>Organizador Curricular 2:</a:t>
                      </a:r>
                    </a:p>
                  </a:txBody>
                  <a:tcPr anchor="ctr">
                    <a:solidFill>
                      <a:schemeClr val="accent2"/>
                    </a:solidFill>
                  </a:tcPr>
                </a:tc>
                <a:tc vMerge="1">
                  <a:txBody>
                    <a:bodyPr/>
                    <a:lstStyle/>
                    <a:p>
                      <a:endParaRPr lang="es-MX" dirty="0"/>
                    </a:p>
                  </a:txBody>
                  <a:tcPr/>
                </a:tc>
                <a:extLst>
                  <a:ext uri="{0D108BD9-81ED-4DB2-BD59-A6C34878D82A}">
                    <a16:rowId xmlns:a16="http://schemas.microsoft.com/office/drawing/2014/main" val="2602164180"/>
                  </a:ext>
                </a:extLst>
              </a:tr>
              <a:tr h="453838">
                <a:tc vMerge="1">
                  <a:txBody>
                    <a:bodyPr/>
                    <a:lstStyle/>
                    <a:p>
                      <a:endParaRPr lang="es-MX" dirty="0"/>
                    </a:p>
                  </a:txBody>
                  <a:tcPr/>
                </a:tc>
                <a:tc>
                  <a:txBody>
                    <a:bodyPr/>
                    <a:lstStyle/>
                    <a:p>
                      <a:pPr algn="ctr"/>
                      <a:r>
                        <a:rPr lang="es-MX" sz="1400" dirty="0"/>
                        <a:t>Figuras y Cuerpos Geométricos</a:t>
                      </a:r>
                    </a:p>
                  </a:txBody>
                  <a:tcPr anchor="ctr"/>
                </a:tc>
                <a:tc vMerge="1">
                  <a:txBody>
                    <a:bodyPr/>
                    <a:lstStyle/>
                    <a:p>
                      <a:endParaRPr lang="es-MX" dirty="0"/>
                    </a:p>
                  </a:txBody>
                  <a:tcPr/>
                </a:tc>
                <a:extLst>
                  <a:ext uri="{0D108BD9-81ED-4DB2-BD59-A6C34878D82A}">
                    <a16:rowId xmlns:a16="http://schemas.microsoft.com/office/drawing/2014/main" val="1023835777"/>
                  </a:ext>
                </a:extLst>
              </a:tr>
            </a:tbl>
          </a:graphicData>
        </a:graphic>
      </p:graphicFrame>
    </p:spTree>
    <p:extLst>
      <p:ext uri="{BB962C8B-B14F-4D97-AF65-F5344CB8AC3E}">
        <p14:creationId xmlns:p14="http://schemas.microsoft.com/office/powerpoint/2010/main" val="368896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3">
            <a:extLst>
              <a:ext uri="{FF2B5EF4-FFF2-40B4-BE49-F238E27FC236}">
                <a16:creationId xmlns:a16="http://schemas.microsoft.com/office/drawing/2014/main" id="{03D8DFA8-0E19-EEAE-59B0-FB2A5863C9E8}"/>
              </a:ext>
            </a:extLst>
          </p:cNvPr>
          <p:cNvGraphicFramePr>
            <a:graphicFrameLocks noGrp="1"/>
          </p:cNvGraphicFramePr>
          <p:nvPr>
            <p:extLst>
              <p:ext uri="{D42A27DB-BD31-4B8C-83A1-F6EECF244321}">
                <p14:modId xmlns:p14="http://schemas.microsoft.com/office/powerpoint/2010/main" val="772588389"/>
              </p:ext>
            </p:extLst>
          </p:nvPr>
        </p:nvGraphicFramePr>
        <p:xfrm>
          <a:off x="341194" y="466499"/>
          <a:ext cx="8461611" cy="2567143"/>
        </p:xfrm>
        <a:graphic>
          <a:graphicData uri="http://schemas.openxmlformats.org/drawingml/2006/table">
            <a:tbl>
              <a:tblPr firstRow="1" bandRow="1">
                <a:tableStyleId>{17292A2E-F333-43FB-9621-5CBBE7FDCDCB}</a:tableStyleId>
              </a:tblPr>
              <a:tblGrid>
                <a:gridCol w="2820537">
                  <a:extLst>
                    <a:ext uri="{9D8B030D-6E8A-4147-A177-3AD203B41FA5}">
                      <a16:colId xmlns:a16="http://schemas.microsoft.com/office/drawing/2014/main" val="404015295"/>
                    </a:ext>
                  </a:extLst>
                </a:gridCol>
                <a:gridCol w="2820537">
                  <a:extLst>
                    <a:ext uri="{9D8B030D-6E8A-4147-A177-3AD203B41FA5}">
                      <a16:colId xmlns:a16="http://schemas.microsoft.com/office/drawing/2014/main" val="3166310429"/>
                    </a:ext>
                  </a:extLst>
                </a:gridCol>
                <a:gridCol w="2820537">
                  <a:extLst>
                    <a:ext uri="{9D8B030D-6E8A-4147-A177-3AD203B41FA5}">
                      <a16:colId xmlns:a16="http://schemas.microsoft.com/office/drawing/2014/main" val="727853205"/>
                    </a:ext>
                  </a:extLst>
                </a:gridCol>
              </a:tblGrid>
              <a:tr h="464023">
                <a:tc rowSpan="5">
                  <a:txBody>
                    <a:bodyPr/>
                    <a:lstStyle/>
                    <a:p>
                      <a:pPr algn="ctr"/>
                      <a:r>
                        <a:rPr lang="es-MX" sz="1400" dirty="0"/>
                        <a:t>Campo de Formación Académica:</a:t>
                      </a:r>
                    </a:p>
                    <a:p>
                      <a:pPr algn="ctr"/>
                      <a:r>
                        <a:rPr lang="es-MX" sz="1400" dirty="0"/>
                        <a:t>Exploración y Comprensión del Mundo Natural y Social</a:t>
                      </a:r>
                      <a:endParaRPr lang="es-MX" sz="1400" b="0" dirty="0"/>
                    </a:p>
                  </a:txBody>
                  <a:tcPr anchor="ctr"/>
                </a:tc>
                <a:tc>
                  <a:txBody>
                    <a:bodyPr/>
                    <a:lstStyle/>
                    <a:p>
                      <a:pPr algn="ctr"/>
                      <a:r>
                        <a:rPr lang="es-MX" sz="1400" dirty="0"/>
                        <a:t>Organizador Curricular 1:</a:t>
                      </a:r>
                    </a:p>
                  </a:txBody>
                  <a:tcPr anchor="ctr"/>
                </a:tc>
                <a:tc>
                  <a:txBody>
                    <a:bodyPr/>
                    <a:lstStyle/>
                    <a:p>
                      <a:pPr algn="ctr"/>
                      <a:r>
                        <a:rPr lang="es-MX" sz="1400" dirty="0"/>
                        <a:t>Aprendizaje Esperado</a:t>
                      </a:r>
                      <a:endParaRPr lang="es-MX" sz="1400" b="1" dirty="0"/>
                    </a:p>
                  </a:txBody>
                  <a:tcPr anchor="ctr"/>
                </a:tc>
                <a:extLst>
                  <a:ext uri="{0D108BD9-81ED-4DB2-BD59-A6C34878D82A}">
                    <a16:rowId xmlns:a16="http://schemas.microsoft.com/office/drawing/2014/main" val="54501839"/>
                  </a:ext>
                </a:extLst>
              </a:tr>
              <a:tr h="491319">
                <a:tc vMerge="1">
                  <a:txBody>
                    <a:bodyPr/>
                    <a:lstStyle/>
                    <a:p>
                      <a:endParaRPr lang="es-MX" dirty="0"/>
                    </a:p>
                  </a:txBody>
                  <a:tcPr/>
                </a:tc>
                <a:tc>
                  <a:txBody>
                    <a:bodyPr/>
                    <a:lstStyle/>
                    <a:p>
                      <a:pPr algn="ctr"/>
                      <a:r>
                        <a:rPr lang="es-MX" sz="1400" dirty="0"/>
                        <a:t>Mundo Natural</a:t>
                      </a:r>
                    </a:p>
                  </a:txBody>
                  <a:tcPr anchor="ctr"/>
                </a:tc>
                <a:tc rowSpan="2">
                  <a:txBody>
                    <a:bodyPr/>
                    <a:lstStyle/>
                    <a:p>
                      <a:pPr algn="ctr"/>
                      <a:r>
                        <a:rPr lang="es-MX" sz="1400" dirty="0"/>
                        <a:t>Comunica sus hallazgos al observar seres vivos, fenómenos y elementos naturales, utilizando registros propios y recursos impresos.</a:t>
                      </a:r>
                    </a:p>
                  </a:txBody>
                  <a:tcPr anchor="ctr"/>
                </a:tc>
                <a:extLst>
                  <a:ext uri="{0D108BD9-81ED-4DB2-BD59-A6C34878D82A}">
                    <a16:rowId xmlns:a16="http://schemas.microsoft.com/office/drawing/2014/main" val="347644054"/>
                  </a:ext>
                </a:extLst>
              </a:tr>
              <a:tr h="162450">
                <a:tc vMerge="1">
                  <a:txBody>
                    <a:bodyPr/>
                    <a:lstStyle/>
                    <a:p>
                      <a:pPr algn="ctr"/>
                      <a:endParaRPr lang="es-MX" sz="1200" b="0" dirty="0"/>
                    </a:p>
                  </a:txBody>
                  <a:tcPr anchor="ctr"/>
                </a:tc>
                <a:tc rowSpan="2">
                  <a:txBody>
                    <a:bodyPr/>
                    <a:lstStyle/>
                    <a:p>
                      <a:pPr algn="ctr"/>
                      <a:r>
                        <a:rPr lang="es-MX" sz="1400" b="1" dirty="0">
                          <a:solidFill>
                            <a:schemeClr val="bg1"/>
                          </a:solidFill>
                        </a:rPr>
                        <a:t>Organizador Curricular 2:</a:t>
                      </a:r>
                    </a:p>
                  </a:txBody>
                  <a:tcPr anchor="ctr">
                    <a:solidFill>
                      <a:schemeClr val="accent4"/>
                    </a:solidFill>
                  </a:tcPr>
                </a:tc>
                <a:tc vMerge="1">
                  <a:txBody>
                    <a:bodyPr/>
                    <a:lstStyle/>
                    <a:p>
                      <a:pPr algn="ctr"/>
                      <a:endParaRPr lang="es-MX" sz="1200" dirty="0"/>
                    </a:p>
                  </a:txBody>
                  <a:tcPr anchor="ctr"/>
                </a:tc>
                <a:extLst>
                  <a:ext uri="{0D108BD9-81ED-4DB2-BD59-A6C34878D82A}">
                    <a16:rowId xmlns:a16="http://schemas.microsoft.com/office/drawing/2014/main" val="602139506"/>
                  </a:ext>
                </a:extLst>
              </a:tr>
              <a:tr h="0">
                <a:tc vMerge="1">
                  <a:txBody>
                    <a:bodyPr/>
                    <a:lstStyle/>
                    <a:p>
                      <a:endParaRPr lang="es-MX"/>
                    </a:p>
                  </a:txBody>
                  <a:tcPr/>
                </a:tc>
                <a:tc vMerge="1">
                  <a:txBody>
                    <a:bodyPr/>
                    <a:lstStyle/>
                    <a:p>
                      <a:endParaRPr lang="es-MX"/>
                    </a:p>
                  </a:txBody>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dirty="0"/>
                        <a:t>Describe y explica las características comunes que identifica entre seres vivos y elementos que observa en la naturaleza.</a:t>
                      </a:r>
                    </a:p>
                    <a:p>
                      <a:pPr algn="ctr"/>
                      <a:endParaRPr lang="es-MX" sz="1400" dirty="0"/>
                    </a:p>
                  </a:txBody>
                  <a:tcPr anchor="ctr"/>
                </a:tc>
                <a:extLst>
                  <a:ext uri="{0D108BD9-81ED-4DB2-BD59-A6C34878D82A}">
                    <a16:rowId xmlns:a16="http://schemas.microsoft.com/office/drawing/2014/main" val="3518935941"/>
                  </a:ext>
                </a:extLst>
              </a:tr>
              <a:tr h="338942">
                <a:tc vMerge="1">
                  <a:txBody>
                    <a:bodyPr/>
                    <a:lstStyle/>
                    <a:p>
                      <a:pPr algn="ctr"/>
                      <a:endParaRPr lang="es-MX" sz="1200" b="0" dirty="0"/>
                    </a:p>
                  </a:txBody>
                  <a:tcPr anchor="ctr"/>
                </a:tc>
                <a:tc>
                  <a:txBody>
                    <a:bodyPr/>
                    <a:lstStyle/>
                    <a:p>
                      <a:pPr algn="ctr"/>
                      <a:r>
                        <a:rPr lang="es-MX" sz="1400" dirty="0"/>
                        <a:t>Exploración de la Naturaleza</a:t>
                      </a:r>
                    </a:p>
                  </a:txBody>
                  <a:tcPr anchor="ctr"/>
                </a:tc>
                <a:tc vMerge="1">
                  <a:txBody>
                    <a:bodyPr/>
                    <a:lstStyle/>
                    <a:p>
                      <a:pPr algn="ctr"/>
                      <a:endParaRPr lang="es-MX" sz="1200" dirty="0"/>
                    </a:p>
                  </a:txBody>
                  <a:tcPr anchor="ctr"/>
                </a:tc>
                <a:extLst>
                  <a:ext uri="{0D108BD9-81ED-4DB2-BD59-A6C34878D82A}">
                    <a16:rowId xmlns:a16="http://schemas.microsoft.com/office/drawing/2014/main" val="2889374274"/>
                  </a:ext>
                </a:extLst>
              </a:tr>
            </a:tbl>
          </a:graphicData>
        </a:graphic>
      </p:graphicFrame>
    </p:spTree>
    <p:extLst>
      <p:ext uri="{BB962C8B-B14F-4D97-AF65-F5344CB8AC3E}">
        <p14:creationId xmlns:p14="http://schemas.microsoft.com/office/powerpoint/2010/main" val="183060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2443596174"/>
              </p:ext>
            </p:extLst>
          </p:nvPr>
        </p:nvGraphicFramePr>
        <p:xfrm>
          <a:off x="471274" y="45702"/>
          <a:ext cx="8201452" cy="6766596"/>
        </p:xfrm>
        <a:graphic>
          <a:graphicData uri="http://schemas.openxmlformats.org/drawingml/2006/table">
            <a:tbl>
              <a:tblPr firstRow="1" firstCol="1" bandRow="1">
                <a:tableStyleId>{21E4AEA4-8DFA-4A89-87EB-49C32662AFE0}</a:tableStyleId>
              </a:tblPr>
              <a:tblGrid>
                <a:gridCol w="1248344">
                  <a:extLst>
                    <a:ext uri="{9D8B030D-6E8A-4147-A177-3AD203B41FA5}">
                      <a16:colId xmlns:a16="http://schemas.microsoft.com/office/drawing/2014/main" val="1477714744"/>
                    </a:ext>
                  </a:extLst>
                </a:gridCol>
                <a:gridCol w="2139637">
                  <a:extLst>
                    <a:ext uri="{9D8B030D-6E8A-4147-A177-3AD203B41FA5}">
                      <a16:colId xmlns:a16="http://schemas.microsoft.com/office/drawing/2014/main" val="1435143060"/>
                    </a:ext>
                  </a:extLst>
                </a:gridCol>
                <a:gridCol w="712745">
                  <a:extLst>
                    <a:ext uri="{9D8B030D-6E8A-4147-A177-3AD203B41FA5}">
                      <a16:colId xmlns:a16="http://schemas.microsoft.com/office/drawing/2014/main" val="2928222192"/>
                    </a:ext>
                  </a:extLst>
                </a:gridCol>
                <a:gridCol w="312436">
                  <a:extLst>
                    <a:ext uri="{9D8B030D-6E8A-4147-A177-3AD203B41FA5}">
                      <a16:colId xmlns:a16="http://schemas.microsoft.com/office/drawing/2014/main" val="1377558716"/>
                    </a:ext>
                  </a:extLst>
                </a:gridCol>
                <a:gridCol w="964055">
                  <a:extLst>
                    <a:ext uri="{9D8B030D-6E8A-4147-A177-3AD203B41FA5}">
                      <a16:colId xmlns:a16="http://schemas.microsoft.com/office/drawing/2014/main" val="4043804152"/>
                    </a:ext>
                  </a:extLst>
                </a:gridCol>
                <a:gridCol w="1154654">
                  <a:extLst>
                    <a:ext uri="{9D8B030D-6E8A-4147-A177-3AD203B41FA5}">
                      <a16:colId xmlns:a16="http://schemas.microsoft.com/office/drawing/2014/main" val="3055639371"/>
                    </a:ext>
                  </a:extLst>
                </a:gridCol>
                <a:gridCol w="1669581">
                  <a:extLst>
                    <a:ext uri="{9D8B030D-6E8A-4147-A177-3AD203B41FA5}">
                      <a16:colId xmlns:a16="http://schemas.microsoft.com/office/drawing/2014/main" val="4104379905"/>
                    </a:ext>
                  </a:extLst>
                </a:gridCol>
              </a:tblGrid>
              <a:tr h="527649">
                <a:tc rowSpan="2" gridSpan="3">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Campo de Formación Académica:</a:t>
                      </a:r>
                    </a:p>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Pensamiento Matemático</a:t>
                      </a:r>
                    </a:p>
                  </a:txBody>
                  <a:tcPr marL="67600" marR="676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1: </a:t>
                      </a:r>
                      <a:r>
                        <a:rPr lang="es-MX" sz="1400" dirty="0"/>
                        <a:t>Número, Álgebra y Variación</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6962691"/>
                  </a:ext>
                </a:extLst>
              </a:tr>
              <a:tr h="527649">
                <a:tc gridSpan="3" vMerge="1">
                  <a:txBody>
                    <a:bodyPr/>
                    <a:lstStyle/>
                    <a:p>
                      <a:pPr algn="ctr" fontAlgn="base">
                        <a:lnSpc>
                          <a:spcPct val="107000"/>
                        </a:lnSpc>
                        <a:spcAft>
                          <a:spcPts val="800"/>
                        </a:spcAft>
                      </a:pP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2: Número</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15142732"/>
                  </a:ext>
                </a:extLst>
              </a:tr>
              <a:tr h="527649">
                <a:tc gridSpan="3">
                  <a:txBody>
                    <a:bodyPr/>
                    <a:lstStyle/>
                    <a:p>
                      <a:pPr algn="ctr" fontAlgn="base">
                        <a:lnSpc>
                          <a:spcPct val="107000"/>
                        </a:lnSpc>
                        <a:spcAft>
                          <a:spcPts val="800"/>
                        </a:spcAft>
                      </a:pPr>
                      <a:r>
                        <a:rPr lang="es-MX" sz="1400" b="1" kern="100" dirty="0">
                          <a:solidFill>
                            <a:schemeClr val="bg1"/>
                          </a:solidFill>
                          <a:effectLst/>
                          <a:latin typeface="+mn-lt"/>
                        </a:rPr>
                        <a:t>Fecha: Martes 21 de marzo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“Paleontólogos”</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527649">
                <a:tc>
                  <a:txBody>
                    <a:bodyPr/>
                    <a:lstStyle/>
                    <a:p>
                      <a:pPr algn="ctr" fontAlgn="base">
                        <a:lnSpc>
                          <a:spcPct val="107000"/>
                        </a:lnSpc>
                        <a:spcAft>
                          <a:spcPts val="800"/>
                        </a:spcAft>
                      </a:pPr>
                      <a:r>
                        <a:rPr lang="es-MX" sz="1400" b="1" kern="100" dirty="0">
                          <a:effectLst/>
                        </a:rPr>
                        <a:t>Momentos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Actividades, Organización y Consignas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400" b="1" kern="100" dirty="0">
                          <a:effectLst/>
                        </a:rPr>
                        <a:t>Recursos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400" b="1" kern="100" dirty="0">
                          <a:effectLst/>
                        </a:rPr>
                        <a:t>Lugar y tiempo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Organización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943809">
                <a:tc>
                  <a:txBody>
                    <a:bodyPr/>
                    <a:lstStyle/>
                    <a:p>
                      <a:pPr marL="66675" marR="66675" algn="ctr" fontAlgn="base">
                        <a:lnSpc>
                          <a:spcPct val="107000"/>
                        </a:lnSpc>
                        <a:spcAft>
                          <a:spcPts val="800"/>
                        </a:spcAft>
                      </a:pPr>
                      <a:r>
                        <a:rPr lang="es-MX" sz="1400" kern="100">
                          <a:effectLst/>
                        </a:rPr>
                        <a:t>INICIO </a:t>
                      </a:r>
                      <a:endParaRPr lang="es-MX"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Arma y pega el rompecabezas que recibió.</a:t>
                      </a:r>
                    </a:p>
                  </a:txBody>
                  <a:tcPr marL="67600" marR="67600" marT="0" marB="0" anchor="ctr"/>
                </a:tc>
                <a:tc gridSpan="2">
                  <a:txBody>
                    <a:bodyPr/>
                    <a:lstStyle/>
                    <a:p>
                      <a:pPr algn="ctr" fontAlgn="base">
                        <a:lnSpc>
                          <a:spcPct val="107000"/>
                        </a:lnSpc>
                        <a:spcAft>
                          <a:spcPts val="800"/>
                        </a:spcAft>
                      </a:pPr>
                      <a:r>
                        <a:rPr lang="es-MX" sz="1400" kern="100" dirty="0">
                          <a:effectLst/>
                        </a:rPr>
                        <a:t>Rompecabezas (anexo…)</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10 minutos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Equipo de mesa</a:t>
                      </a: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Relaciona el número de elementos de una colección con la sucesión numérica escrita, del 1 al 30.</a:t>
                      </a:r>
                    </a:p>
                  </a:txBody>
                  <a:tcPr marL="67600" marR="676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399486">
                <a:tc>
                  <a:txBody>
                    <a:bodyPr/>
                    <a:lstStyle/>
                    <a:p>
                      <a:pPr marL="66675" marR="66675" algn="ctr" fontAlgn="base">
                        <a:lnSpc>
                          <a:spcPct val="107000"/>
                        </a:lnSpc>
                        <a:spcAft>
                          <a:spcPts val="800"/>
                        </a:spcAft>
                      </a:pPr>
                      <a:r>
                        <a:rPr lang="es-MX" sz="1400" kern="100">
                          <a:effectLst/>
                        </a:rPr>
                        <a:t>DESARROLLO </a:t>
                      </a:r>
                      <a:endParaRPr lang="es-MX"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Arma y pega el esqueleto del dinosaurio.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2">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Figura de dinosaurio</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Cotonetes</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Pegamento </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12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Individual</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0">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Cuenta los huesos que conforman el esqueleto y escribe el número.</a:t>
                      </a:r>
                    </a:p>
                  </a:txBody>
                  <a:tcPr marL="67600" marR="676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400" kern="100" dirty="0">
                          <a:effectLst/>
                        </a:rPr>
                        <a:t> </a:t>
                      </a:r>
                    </a:p>
                    <a:p>
                      <a:pPr algn="ctr" fontAlgn="base">
                        <a:lnSpc>
                          <a:spcPct val="107000"/>
                        </a:lnSpc>
                        <a:spcAft>
                          <a:spcPts val="800"/>
                        </a:spcAft>
                      </a:pPr>
                      <a:r>
                        <a:rPr lang="es-MX" sz="1400" kern="100" dirty="0">
                          <a:effectLst/>
                        </a:rPr>
                        <a:t>Lápiz </a:t>
                      </a:r>
                    </a:p>
                    <a:p>
                      <a:pPr algn="ctr" fontAlgn="base">
                        <a:lnSpc>
                          <a:spcPct val="107000"/>
                        </a:lnSpc>
                        <a:spcAft>
                          <a:spcPts val="800"/>
                        </a:spcAft>
                      </a:pPr>
                      <a:r>
                        <a:rPr lang="es-MX" sz="1400" kern="100" dirty="0">
                          <a:effectLst/>
                        </a:rPr>
                        <a:t>Actividad de dinosaurio</a:t>
                      </a:r>
                    </a:p>
                    <a:p>
                      <a:pPr algn="ctr" fontAlgn="base">
                        <a:lnSpc>
                          <a:spcPct val="107000"/>
                        </a:lnSpc>
                        <a:spcAft>
                          <a:spcPts val="800"/>
                        </a:spcAft>
                      </a:pPr>
                      <a:r>
                        <a:rPr lang="es-MX" sz="1400" kern="100" dirty="0">
                          <a:effectLst/>
                        </a:rPr>
                        <a:t>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400" kern="100" dirty="0">
                          <a:effectLst/>
                        </a:rPr>
                        <a:t>Salón de clases</a:t>
                      </a:r>
                    </a:p>
                    <a:p>
                      <a:pPr algn="ctr" fontAlgn="base">
                        <a:lnSpc>
                          <a:spcPct val="107000"/>
                        </a:lnSpc>
                        <a:spcAft>
                          <a:spcPts val="800"/>
                        </a:spcAft>
                      </a:pPr>
                      <a:r>
                        <a:rPr lang="es-MX" sz="1400" kern="100" dirty="0">
                          <a:effectLst/>
                        </a:rPr>
                        <a:t>8 minutos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Individual</a:t>
                      </a:r>
                    </a:p>
                  </a:txBody>
                  <a:tcPr marL="67600" marR="676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587481">
                <a:tc gridSpan="3">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Ajustes Razonables: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solidFill>
                      <a:schemeClr val="accent2"/>
                    </a:solidFill>
                  </a:tcPr>
                </a:tc>
                <a:tc gridSpan="4">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solidFill>
                      <a:schemeClr val="accent2"/>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solidFill>
                      <a:schemeClr val="accent2"/>
                    </a:solidFill>
                  </a:tcP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solidFill>
                      <a:schemeClr val="accent2"/>
                    </a:solidFill>
                  </a:tcPr>
                </a:tc>
                <a:extLst>
                  <a:ext uri="{0D108BD9-81ED-4DB2-BD59-A6C34878D82A}">
                    <a16:rowId xmlns:a16="http://schemas.microsoft.com/office/drawing/2014/main" val="3338295748"/>
                  </a:ext>
                </a:extLst>
              </a:tr>
            </a:tbl>
          </a:graphicData>
        </a:graphic>
      </p:graphicFrame>
    </p:spTree>
    <p:extLst>
      <p:ext uri="{BB962C8B-B14F-4D97-AF65-F5344CB8AC3E}">
        <p14:creationId xmlns:p14="http://schemas.microsoft.com/office/powerpoint/2010/main" val="5139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F42179-F3A7-2C40-9E09-DC7E91FC5086}"/>
              </a:ext>
            </a:extLst>
          </p:cNvPr>
          <p:cNvSpPr txBox="1"/>
          <p:nvPr/>
        </p:nvSpPr>
        <p:spPr>
          <a:xfrm>
            <a:off x="3408780" y="358409"/>
            <a:ext cx="2326439"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sz="2800" dirty="0">
                <a:solidFill>
                  <a:schemeClr val="bg1"/>
                </a:solidFill>
                <a:latin typeface="Aharoni" panose="020F0502020204030204" pitchFamily="34" charset="0"/>
              </a:rPr>
              <a:t>ANEXO</a:t>
            </a:r>
          </a:p>
        </p:txBody>
      </p:sp>
      <p:pic>
        <p:nvPicPr>
          <p:cNvPr id="8" name="Imagen 8">
            <a:extLst>
              <a:ext uri="{FF2B5EF4-FFF2-40B4-BE49-F238E27FC236}">
                <a16:creationId xmlns:a16="http://schemas.microsoft.com/office/drawing/2014/main" id="{DB289DA9-73F4-5348-A9E7-F2031C500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26" y="4658929"/>
            <a:ext cx="3358553" cy="1961771"/>
          </a:xfrm>
          <a:prstGeom prst="rect">
            <a:avLst/>
          </a:prstGeom>
        </p:spPr>
      </p:pic>
      <p:pic>
        <p:nvPicPr>
          <p:cNvPr id="9" name="Imagen 9">
            <a:extLst>
              <a:ext uri="{FF2B5EF4-FFF2-40B4-BE49-F238E27FC236}">
                <a16:creationId xmlns:a16="http://schemas.microsoft.com/office/drawing/2014/main" id="{E8D3E33F-A836-7B44-AB08-21AEE3A70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184" y="4658929"/>
            <a:ext cx="3881533" cy="1940767"/>
          </a:xfrm>
          <a:prstGeom prst="rect">
            <a:avLst/>
          </a:prstGeom>
        </p:spPr>
      </p:pic>
      <p:pic>
        <p:nvPicPr>
          <p:cNvPr id="10" name="Imagen 10">
            <a:extLst>
              <a:ext uri="{FF2B5EF4-FFF2-40B4-BE49-F238E27FC236}">
                <a16:creationId xmlns:a16="http://schemas.microsoft.com/office/drawing/2014/main" id="{01316FC1-8863-2C48-B385-059E87069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713" y="970038"/>
            <a:ext cx="2347666" cy="3451591"/>
          </a:xfrm>
          <a:prstGeom prst="rect">
            <a:avLst/>
          </a:prstGeom>
        </p:spPr>
      </p:pic>
      <p:pic>
        <p:nvPicPr>
          <p:cNvPr id="20" name="Imagen 20">
            <a:extLst>
              <a:ext uri="{FF2B5EF4-FFF2-40B4-BE49-F238E27FC236}">
                <a16:creationId xmlns:a16="http://schemas.microsoft.com/office/drawing/2014/main" id="{C01CAB07-D1C7-7B49-A226-48FDDAD0C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5418" y="1050904"/>
            <a:ext cx="2326439" cy="3422077"/>
          </a:xfrm>
          <a:prstGeom prst="rect">
            <a:avLst/>
          </a:prstGeom>
        </p:spPr>
      </p:pic>
    </p:spTree>
    <p:extLst>
      <p:ext uri="{BB962C8B-B14F-4D97-AF65-F5344CB8AC3E}">
        <p14:creationId xmlns:p14="http://schemas.microsoft.com/office/powerpoint/2010/main" val="407722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bujos animados de dinosaurios bebé en la selva | Vector Premium">
            <a:extLst>
              <a:ext uri="{FF2B5EF4-FFF2-40B4-BE49-F238E27FC236}">
                <a16:creationId xmlns:a16="http://schemas.microsoft.com/office/drawing/2014/main" id="{4ABE4AC3-8DD3-8A03-AB8A-1FA8A20C216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700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68B5A0A3-391D-B8ED-8A0D-24B6901072C5}"/>
              </a:ext>
            </a:extLst>
          </p:cNvPr>
          <p:cNvGraphicFramePr>
            <a:graphicFrameLocks noGrp="1"/>
          </p:cNvGraphicFramePr>
          <p:nvPr>
            <p:extLst>
              <p:ext uri="{D42A27DB-BD31-4B8C-83A1-F6EECF244321}">
                <p14:modId xmlns:p14="http://schemas.microsoft.com/office/powerpoint/2010/main" val="3096397135"/>
              </p:ext>
            </p:extLst>
          </p:nvPr>
        </p:nvGraphicFramePr>
        <p:xfrm>
          <a:off x="580456" y="0"/>
          <a:ext cx="8201452" cy="6441743"/>
        </p:xfrm>
        <a:graphic>
          <a:graphicData uri="http://schemas.openxmlformats.org/drawingml/2006/table">
            <a:tbl>
              <a:tblPr firstRow="1" firstCol="1" bandRow="1">
                <a:tableStyleId>{93296810-A885-4BE3-A3E7-6D5BEEA58F35}</a:tableStyleId>
              </a:tblPr>
              <a:tblGrid>
                <a:gridCol w="1275639">
                  <a:extLst>
                    <a:ext uri="{9D8B030D-6E8A-4147-A177-3AD203B41FA5}">
                      <a16:colId xmlns:a16="http://schemas.microsoft.com/office/drawing/2014/main" val="1477714744"/>
                    </a:ext>
                  </a:extLst>
                </a:gridCol>
                <a:gridCol w="2112342">
                  <a:extLst>
                    <a:ext uri="{9D8B030D-6E8A-4147-A177-3AD203B41FA5}">
                      <a16:colId xmlns:a16="http://schemas.microsoft.com/office/drawing/2014/main" val="1435143060"/>
                    </a:ext>
                  </a:extLst>
                </a:gridCol>
                <a:gridCol w="712745">
                  <a:extLst>
                    <a:ext uri="{9D8B030D-6E8A-4147-A177-3AD203B41FA5}">
                      <a16:colId xmlns:a16="http://schemas.microsoft.com/office/drawing/2014/main" val="2928222192"/>
                    </a:ext>
                  </a:extLst>
                </a:gridCol>
                <a:gridCol w="312436">
                  <a:extLst>
                    <a:ext uri="{9D8B030D-6E8A-4147-A177-3AD203B41FA5}">
                      <a16:colId xmlns:a16="http://schemas.microsoft.com/office/drawing/2014/main" val="3741995603"/>
                    </a:ext>
                  </a:extLst>
                </a:gridCol>
                <a:gridCol w="964055">
                  <a:extLst>
                    <a:ext uri="{9D8B030D-6E8A-4147-A177-3AD203B41FA5}">
                      <a16:colId xmlns:a16="http://schemas.microsoft.com/office/drawing/2014/main" val="4043804152"/>
                    </a:ext>
                  </a:extLst>
                </a:gridCol>
                <a:gridCol w="1154654">
                  <a:extLst>
                    <a:ext uri="{9D8B030D-6E8A-4147-A177-3AD203B41FA5}">
                      <a16:colId xmlns:a16="http://schemas.microsoft.com/office/drawing/2014/main" val="3055639371"/>
                    </a:ext>
                  </a:extLst>
                </a:gridCol>
                <a:gridCol w="1669581">
                  <a:extLst>
                    <a:ext uri="{9D8B030D-6E8A-4147-A177-3AD203B41FA5}">
                      <a16:colId xmlns:a16="http://schemas.microsoft.com/office/drawing/2014/main" val="4104379905"/>
                    </a:ext>
                  </a:extLst>
                </a:gridCol>
              </a:tblGrid>
              <a:tr h="527649">
                <a:tc rowSpan="2" gridSpan="3">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Campo de Formación Académica:</a:t>
                      </a:r>
                    </a:p>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Lenguaje y Comunicación</a:t>
                      </a:r>
                    </a:p>
                  </a:txBody>
                  <a:tcPr marL="67600" marR="6760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rowSpan="2" hMerge="1">
                  <a:txBody>
                    <a:bodyPr/>
                    <a:lstStyle/>
                    <a:p>
                      <a:endParaRPr lang="es-MX"/>
                    </a:p>
                  </a:txBody>
                  <a:tcPr/>
                </a:tc>
                <a:tc rowSpan="2" h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1: Búsqueda</a:t>
                      </a:r>
                    </a:p>
                  </a:txBody>
                  <a:tcPr marL="67600" marR="6760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06953512"/>
                  </a:ext>
                </a:extLst>
              </a:tr>
              <a:tr h="527649">
                <a:tc gridSpan="3" vMerge="1">
                  <a:txBody>
                    <a:bodyPr/>
                    <a:lstStyle/>
                    <a:p>
                      <a:pPr algn="ctr" fontAlgn="base">
                        <a:lnSpc>
                          <a:spcPct val="107000"/>
                        </a:lnSpc>
                        <a:spcAft>
                          <a:spcPts val="800"/>
                        </a:spcAft>
                      </a:pP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vMerge="1">
                  <a:txBody>
                    <a:bodyPr/>
                    <a:lstStyle/>
                    <a:p>
                      <a:endParaRPr lang="es-MX"/>
                    </a:p>
                  </a:txBody>
                  <a:tcPr/>
                </a:tc>
                <a:tc hMerge="1" vMerge="1">
                  <a:txBody>
                    <a:bodyPr/>
                    <a:lstStyle/>
                    <a:p>
                      <a:endParaRPr lang="es-MX"/>
                    </a:p>
                  </a:txBody>
                  <a:tcPr/>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Organizador Curricular 2: </a:t>
                      </a:r>
                      <a:r>
                        <a:rPr lang="es-MX" sz="1400" b="1" dirty="0">
                          <a:solidFill>
                            <a:schemeClr val="bg1"/>
                          </a:solidFill>
                        </a:rPr>
                        <a:t>Búsqueda. Análisis y Registro de Información</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45155052"/>
                  </a:ext>
                </a:extLst>
              </a:tr>
              <a:tr h="527649">
                <a:tc gridSpan="3">
                  <a:txBody>
                    <a:bodyPr/>
                    <a:lstStyle/>
                    <a:p>
                      <a:pPr algn="ctr" fontAlgn="base">
                        <a:lnSpc>
                          <a:spcPct val="107000"/>
                        </a:lnSpc>
                        <a:spcAft>
                          <a:spcPts val="800"/>
                        </a:spcAft>
                      </a:pPr>
                      <a:r>
                        <a:rPr lang="es-MX" sz="1400" b="1" kern="100" dirty="0">
                          <a:solidFill>
                            <a:schemeClr val="bg1"/>
                          </a:solidFill>
                          <a:effectLst/>
                          <a:latin typeface="+mn-lt"/>
                        </a:rPr>
                        <a:t> Fecha: Martes 21 de marzo</a:t>
                      </a:r>
                      <a:endParaRPr lang="es-MX" sz="1400" b="1" kern="100" dirty="0">
                        <a:solidFill>
                          <a:schemeClr val="bg1"/>
                        </a:solidFill>
                        <a:effectLst/>
                        <a:latin typeface="+mn-lt"/>
                        <a:ea typeface="Calibri" panose="020F0502020204030204" pitchFamily="34" charset="0"/>
                        <a:cs typeface="Times New Roman" panose="02020603050405020304" pitchFamily="18" charset="0"/>
                      </a:endParaRP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gridSpan="4">
                  <a:txBody>
                    <a:bodyPr/>
                    <a:lstStyle/>
                    <a:p>
                      <a:pPr algn="ctr" fontAlgn="base">
                        <a:lnSpc>
                          <a:spcPct val="107000"/>
                        </a:lnSpc>
                        <a:spcAft>
                          <a:spcPts val="800"/>
                        </a:spcAft>
                      </a:pPr>
                      <a:r>
                        <a:rPr lang="es-MX" sz="1400" b="1" kern="100" dirty="0">
                          <a:solidFill>
                            <a:schemeClr val="bg1"/>
                          </a:solidFill>
                          <a:effectLst/>
                          <a:latin typeface="+mn-lt"/>
                          <a:ea typeface="Calibri" panose="020F0502020204030204" pitchFamily="34" charset="0"/>
                          <a:cs typeface="Times New Roman" panose="02020603050405020304" pitchFamily="18" charset="0"/>
                        </a:rPr>
                        <a:t>“Somos pterodáctilos”</a:t>
                      </a:r>
                    </a:p>
                  </a:txBody>
                  <a:tcPr marL="67600" marR="676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tc>
                <a:extLst>
                  <a:ext uri="{0D108BD9-81ED-4DB2-BD59-A6C34878D82A}">
                    <a16:rowId xmlns:a16="http://schemas.microsoft.com/office/drawing/2014/main" val="1611920694"/>
                  </a:ext>
                </a:extLst>
              </a:tr>
              <a:tr h="527649">
                <a:tc>
                  <a:txBody>
                    <a:bodyPr/>
                    <a:lstStyle/>
                    <a:p>
                      <a:pPr algn="ctr" fontAlgn="base">
                        <a:lnSpc>
                          <a:spcPct val="107000"/>
                        </a:lnSpc>
                        <a:spcAft>
                          <a:spcPts val="800"/>
                        </a:spcAft>
                      </a:pPr>
                      <a:r>
                        <a:rPr lang="es-MX" sz="1400" b="1" kern="100" dirty="0">
                          <a:effectLst/>
                        </a:rPr>
                        <a:t>Momentos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Actividades, Organización y Consignas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gridSpan="2">
                  <a:txBody>
                    <a:bodyPr/>
                    <a:lstStyle/>
                    <a:p>
                      <a:pPr algn="ctr" fontAlgn="base">
                        <a:lnSpc>
                          <a:spcPct val="107000"/>
                        </a:lnSpc>
                        <a:spcAft>
                          <a:spcPts val="800"/>
                        </a:spcAft>
                      </a:pPr>
                      <a:r>
                        <a:rPr lang="es-MX" sz="1400" b="1" kern="100" dirty="0">
                          <a:effectLst/>
                        </a:rPr>
                        <a:t>Recursos</a:t>
                      </a:r>
                      <a:r>
                        <a:rPr lang="es-MX" sz="1400" kern="100" dirty="0">
                          <a:effectLst/>
                        </a:rPr>
                        <a:t>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hMerge="1">
                  <a:txBody>
                    <a:bodyPr/>
                    <a:lstStyle/>
                    <a:p>
                      <a:endParaRPr lang="es-MX"/>
                    </a:p>
                  </a:txBody>
                  <a:tcPr/>
                </a:tc>
                <a:tc>
                  <a:txBody>
                    <a:bodyPr/>
                    <a:lstStyle/>
                    <a:p>
                      <a:pPr algn="ctr" fontAlgn="base">
                        <a:lnSpc>
                          <a:spcPct val="107000"/>
                        </a:lnSpc>
                        <a:spcAft>
                          <a:spcPts val="800"/>
                        </a:spcAft>
                      </a:pPr>
                      <a:r>
                        <a:rPr lang="es-MX" sz="1400" b="1" kern="100" dirty="0">
                          <a:effectLst/>
                        </a:rPr>
                        <a:t>Lugar y tiempo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Organización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tc>
                  <a:txBody>
                    <a:bodyPr/>
                    <a:lstStyle/>
                    <a:p>
                      <a:pPr algn="ctr" fontAlgn="base">
                        <a:lnSpc>
                          <a:spcPct val="107000"/>
                        </a:lnSpc>
                        <a:spcAft>
                          <a:spcPts val="800"/>
                        </a:spcAft>
                      </a:pPr>
                      <a:r>
                        <a:rPr lang="es-MX" sz="1400" b="1" kern="100" dirty="0">
                          <a:effectLst/>
                        </a:rPr>
                        <a:t>Aprendizaje Esperado </a:t>
                      </a:r>
                      <a:endParaRPr lang="es-MX"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14709795"/>
                  </a:ext>
                </a:extLst>
              </a:tr>
              <a:tr h="964595">
                <a:tc>
                  <a:txBody>
                    <a:bodyPr/>
                    <a:lstStyle/>
                    <a:p>
                      <a:pPr marL="66675" marR="66675" algn="ctr" fontAlgn="base">
                        <a:lnSpc>
                          <a:spcPct val="107000"/>
                        </a:lnSpc>
                        <a:spcAft>
                          <a:spcPts val="800"/>
                        </a:spcAft>
                      </a:pPr>
                      <a:r>
                        <a:rPr lang="es-MX" sz="1400" kern="100" dirty="0">
                          <a:effectLst/>
                        </a:rPr>
                        <a:t>INICIO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Escucha la información del pterodáctilo.</a:t>
                      </a:r>
                    </a:p>
                  </a:txBody>
                  <a:tcPr marL="67600" marR="67600" marT="0" marB="0" anchor="ctr"/>
                </a:tc>
                <a:tc gridSpan="2">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Texto informativo</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rPr>
                        <a:t> Salón de clases</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6 minutos</a:t>
                      </a: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Grupal</a:t>
                      </a:r>
                    </a:p>
                  </a:txBody>
                  <a:tcPr marL="67600" marR="67600" marT="0" marB="0" anchor="ctr"/>
                </a:tc>
                <a:tc rowSpan="3">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r>
                        <a:rPr lang="es-MX" sz="1400" dirty="0"/>
                        <a:t>Explica al grupo ideas propias sobre algún tema o suceso, apoyándose en materiales consultados.</a:t>
                      </a:r>
                    </a:p>
                  </a:txBody>
                  <a:tcPr marL="67600" marR="6760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4415580"/>
                  </a:ext>
                </a:extLst>
              </a:tr>
              <a:tr h="1757139">
                <a:tc>
                  <a:txBody>
                    <a:bodyPr/>
                    <a:lstStyle/>
                    <a:p>
                      <a:pPr marL="66675" marR="66675" algn="ctr" fontAlgn="base">
                        <a:lnSpc>
                          <a:spcPct val="107000"/>
                        </a:lnSpc>
                        <a:spcAft>
                          <a:spcPts val="800"/>
                        </a:spcAft>
                      </a:pPr>
                      <a:r>
                        <a:rPr lang="es-MX" sz="1400" kern="100" dirty="0">
                          <a:effectLst/>
                        </a:rPr>
                        <a:t>DESARROLLO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rPr>
                        <a:t> Elabora con material reciclado un pterodáctilo.</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2">
                  <a:txBody>
                    <a:bodyPr/>
                    <a:lstStyle/>
                    <a:p>
                      <a:pPr algn="ctr" fontAlgn="base">
                        <a:lnSpc>
                          <a:spcPct val="107000"/>
                        </a:lnSpc>
                        <a:spcAft>
                          <a:spcPts val="800"/>
                        </a:spcAft>
                      </a:pPr>
                      <a:r>
                        <a:rPr lang="es-MX" sz="1400" kern="100" dirty="0">
                          <a:effectLst/>
                        </a:rPr>
                        <a:t>Pintura</a:t>
                      </a:r>
                    </a:p>
                    <a:p>
                      <a:pPr algn="ctr" fontAlgn="base">
                        <a:lnSpc>
                          <a:spcPct val="107000"/>
                        </a:lnSpc>
                        <a:spcAft>
                          <a:spcPts val="800"/>
                        </a:spcAft>
                      </a:pPr>
                      <a:r>
                        <a:rPr lang="es-MX" sz="1400" kern="100" dirty="0">
                          <a:effectLst/>
                        </a:rPr>
                        <a:t>Cartón</a:t>
                      </a:r>
                    </a:p>
                    <a:p>
                      <a:pPr algn="ctr" fontAlgn="base">
                        <a:lnSpc>
                          <a:spcPct val="107000"/>
                        </a:lnSpc>
                        <a:spcAft>
                          <a:spcPts val="800"/>
                        </a:spcAft>
                      </a:pPr>
                      <a:r>
                        <a:rPr lang="es-MX" sz="1400" kern="100" dirty="0">
                          <a:effectLst/>
                        </a:rPr>
                        <a:t>Tubo de cartón</a:t>
                      </a:r>
                    </a:p>
                    <a:p>
                      <a:pPr algn="ctr" fontAlgn="base">
                        <a:lnSpc>
                          <a:spcPct val="107000"/>
                        </a:lnSpc>
                        <a:spcAft>
                          <a:spcPts val="800"/>
                        </a:spcAft>
                      </a:pPr>
                      <a:r>
                        <a:rPr lang="es-MX" sz="1400" kern="100" dirty="0">
                          <a:effectLst/>
                        </a:rPr>
                        <a:t>Tijeras</a:t>
                      </a:r>
                    </a:p>
                    <a:p>
                      <a:pPr algn="ctr" fontAlgn="base">
                        <a:lnSpc>
                          <a:spcPct val="107000"/>
                        </a:lnSpc>
                        <a:spcAft>
                          <a:spcPts val="800"/>
                        </a:spcAft>
                      </a:pPr>
                      <a:r>
                        <a:rPr lang="es-MX" sz="1400" kern="100" dirty="0">
                          <a:effectLst/>
                        </a:rPr>
                        <a:t>Pegamento</a:t>
                      </a:r>
                    </a:p>
                  </a:txBody>
                  <a:tcPr marL="67600" marR="67600" marT="0" marB="0" anchor="ctr"/>
                </a:tc>
                <a:tc hMerge="1">
                  <a:txBody>
                    <a:bodyPr/>
                    <a:lstStyle/>
                    <a:p>
                      <a:endParaRPr lang="es-MX"/>
                    </a:p>
                  </a:txBody>
                  <a:tcP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Salón de clases</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15 minutos</a:t>
                      </a:r>
                    </a:p>
                  </a:txBody>
                  <a:tcPr marL="67600" marR="67600" marT="0" marB="0" anchor="ct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Individual </a:t>
                      </a:r>
                    </a:p>
                  </a:txBody>
                  <a:tcPr marL="67600" marR="67600" marT="0" marB="0" anchor="ctr"/>
                </a:tc>
                <a:tc vMerge="1">
                  <a:txBody>
                    <a:bodyPr/>
                    <a:lstStyle/>
                    <a:p>
                      <a:endParaRPr lang="es-MX"/>
                    </a:p>
                  </a:txBody>
                  <a:tcPr/>
                </a:tc>
                <a:extLst>
                  <a:ext uri="{0D108BD9-81ED-4DB2-BD59-A6C34878D82A}">
                    <a16:rowId xmlns:a16="http://schemas.microsoft.com/office/drawing/2014/main" val="3827226845"/>
                  </a:ext>
                </a:extLst>
              </a:tr>
              <a:tr h="1072735">
                <a:tc>
                  <a:txBody>
                    <a:bodyPr/>
                    <a:lstStyle/>
                    <a:p>
                      <a:pPr marL="66675" marR="66675" algn="ctr" fontAlgn="base">
                        <a:lnSpc>
                          <a:spcPct val="107000"/>
                        </a:lnSpc>
                        <a:spcAft>
                          <a:spcPts val="800"/>
                        </a:spcAft>
                      </a:pPr>
                      <a:r>
                        <a:rPr lang="es-MX" sz="1400" kern="100" dirty="0">
                          <a:effectLst/>
                        </a:rPr>
                        <a:t>CIERRE </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a:txBody>
                    <a:bodyPr/>
                    <a:lstStyle/>
                    <a:p>
                      <a:pPr marL="342900" lvl="0" indent="-342900" algn="ctr" fontAlgn="base">
                        <a:lnSpc>
                          <a:spcPct val="107000"/>
                        </a:lnSpc>
                        <a:spcAft>
                          <a:spcPts val="800"/>
                        </a:spcAft>
                        <a:buFont typeface="Wingdings 3" panose="05040102010807070707" pitchFamily="18" charset="2"/>
                        <a:buChar char="g"/>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Explica con sus palabras las características del dinosaurio.</a:t>
                      </a:r>
                    </a:p>
                  </a:txBody>
                  <a:tcPr marL="67600" marR="67600" marT="0" marB="0" anchor="ctr">
                    <a:lnB w="12700" cap="flat" cmpd="sng" algn="ctr">
                      <a:solidFill>
                        <a:schemeClr val="bg1"/>
                      </a:solidFill>
                      <a:prstDash val="solid"/>
                      <a:round/>
                      <a:headEnd type="none" w="med" len="med"/>
                      <a:tailEnd type="none" w="med" len="med"/>
                    </a:lnB>
                  </a:tcPr>
                </a:tc>
                <a:tc gridSpan="2">
                  <a:txBody>
                    <a:bodyPr/>
                    <a:lstStyle/>
                    <a:p>
                      <a:pPr algn="ctr" fontAlgn="base">
                        <a:lnSpc>
                          <a:spcPct val="107000"/>
                        </a:lnSpc>
                        <a:spcAft>
                          <a:spcPts val="800"/>
                        </a:spcAft>
                      </a:pPr>
                      <a:r>
                        <a:rPr lang="es-MX" sz="1400" kern="100" dirty="0">
                          <a:effectLst/>
                        </a:rPr>
                        <a:t> Maqueta</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lnB w="12700" cap="flat" cmpd="sng" algn="ctr">
                      <a:solidFill>
                        <a:schemeClr val="bg1"/>
                      </a:solidFill>
                      <a:prstDash val="solid"/>
                      <a:round/>
                      <a:headEnd type="none" w="med" len="med"/>
                      <a:tailEnd type="none" w="med" len="med"/>
                    </a:lnB>
                  </a:tcPr>
                </a:tc>
                <a:tc hMerge="1">
                  <a:txBody>
                    <a:bodyPr/>
                    <a:lstStyle/>
                    <a:p>
                      <a:endParaRPr lang="es-MX"/>
                    </a:p>
                  </a:txBody>
                  <a:tcP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Salón de clases</a:t>
                      </a:r>
                    </a:p>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10 minutos</a:t>
                      </a:r>
                    </a:p>
                  </a:txBody>
                  <a:tcPr marL="67600" marR="67600" marT="0" marB="0" anchor="ctr">
                    <a:lnB w="12700" cap="flat" cmpd="sng" algn="ctr">
                      <a:solidFill>
                        <a:schemeClr val="bg1"/>
                      </a:solidFill>
                      <a:prstDash val="solid"/>
                      <a:round/>
                      <a:headEnd type="none" w="med" len="med"/>
                      <a:tailEnd type="none" w="med" len="med"/>
                    </a:lnB>
                  </a:tcPr>
                </a:tc>
                <a:tc>
                  <a:txBody>
                    <a:bodyPr/>
                    <a:lstStyle/>
                    <a:p>
                      <a:pPr algn="ctr" fontAlgn="base">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Grupal</a:t>
                      </a:r>
                    </a:p>
                  </a:txBody>
                  <a:tcPr marL="67600" marR="67600" marT="0" marB="0" anchor="ctr">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277330617"/>
                  </a:ext>
                </a:extLst>
              </a:tr>
              <a:tr h="527818">
                <a:tc gridSpan="3">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Ajustes Razonables: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marL="342900" lvl="0" indent="-342900" algn="ctr" fontAlgn="base">
                        <a:lnSpc>
                          <a:spcPct val="107000"/>
                        </a:lnSpc>
                        <a:spcAft>
                          <a:spcPts val="800"/>
                        </a:spcAft>
                        <a:buFont typeface="Wingdings 3" panose="05040102010807070707" pitchFamily="18" charset="2"/>
                        <a:buChar char="g"/>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gridSpan="4">
                  <a:txBody>
                    <a:bodyPr/>
                    <a:lstStyle/>
                    <a:p>
                      <a:pPr marL="66675" marR="66675" algn="l" fontAlgn="base">
                        <a:lnSpc>
                          <a:spcPct val="107000"/>
                        </a:lnSpc>
                        <a:spcAft>
                          <a:spcPts val="800"/>
                        </a:spcAft>
                      </a:pPr>
                      <a:r>
                        <a:rPr lang="es-MX"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Observaciones:</a:t>
                      </a:r>
                    </a:p>
                  </a:txBody>
                  <a:tcPr marL="67600" marR="676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algn="ctr" fontAlgn="base">
                        <a:lnSpc>
                          <a:spcPct val="107000"/>
                        </a:lnSpc>
                        <a:spcAft>
                          <a:spcPts val="800"/>
                        </a:spcAft>
                      </a:pP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600" marR="67600" marT="0" marB="0" anchor="ctr"/>
                </a:tc>
                <a:tc hMerge="1">
                  <a:txBody>
                    <a:bodyPr/>
                    <a:lstStyle/>
                    <a:p>
                      <a:pPr marL="0" marR="0" lvl="0" indent="0" algn="ctr" defTabSz="685800" rtl="0" eaLnBrk="1" fontAlgn="base" latinLnBrk="0" hangingPunct="1">
                        <a:lnSpc>
                          <a:spcPct val="107000"/>
                        </a:lnSpc>
                        <a:spcBef>
                          <a:spcPts val="0"/>
                        </a:spcBef>
                        <a:spcAft>
                          <a:spcPts val="800"/>
                        </a:spcAft>
                        <a:buClrTx/>
                        <a:buSzTx/>
                        <a:buFontTx/>
                        <a:buNone/>
                        <a:tabLst/>
                        <a:defRPr/>
                      </a:pPr>
                      <a:endParaRPr lang="es-MX" sz="1400" dirty="0"/>
                    </a:p>
                  </a:txBody>
                  <a:tcPr marL="67600" marR="67600" marT="0" marB="0" anchor="ctr"/>
                </a:tc>
                <a:extLst>
                  <a:ext uri="{0D108BD9-81ED-4DB2-BD59-A6C34878D82A}">
                    <a16:rowId xmlns:a16="http://schemas.microsoft.com/office/drawing/2014/main" val="1880666817"/>
                  </a:ext>
                </a:extLst>
              </a:tr>
            </a:tbl>
          </a:graphicData>
        </a:graphic>
      </p:graphicFrame>
    </p:spTree>
    <p:extLst>
      <p:ext uri="{BB962C8B-B14F-4D97-AF65-F5344CB8AC3E}">
        <p14:creationId xmlns:p14="http://schemas.microsoft.com/office/powerpoint/2010/main" val="9858085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TotalTime>
  <Words>4412</Words>
  <Application>Microsoft Office PowerPoint</Application>
  <PresentationFormat>Presentación en pantalla (4:3)</PresentationFormat>
  <Paragraphs>814</Paragraphs>
  <Slides>40</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40</vt:i4>
      </vt:variant>
    </vt:vector>
  </HeadingPairs>
  <TitlesOfParts>
    <vt:vector size="53" baseType="lpstr">
      <vt:lpstr>Abadi</vt:lpstr>
      <vt:lpstr>Aharoni</vt:lpstr>
      <vt:lpstr>Amasis MT Pro</vt:lpstr>
      <vt:lpstr>Amasis MT Pro Black</vt:lpstr>
      <vt:lpstr>Arial</vt:lpstr>
      <vt:lpstr>Berlin Sans FB</vt:lpstr>
      <vt:lpstr>Biome Light</vt:lpstr>
      <vt:lpstr>Calibri</vt:lpstr>
      <vt:lpstr>Calibri Light</vt:lpstr>
      <vt:lpstr>Cooper Black</vt:lpstr>
      <vt:lpstr>Wingdings 3</vt:lpstr>
      <vt:lpstr>Tema de Office</vt:lpstr>
      <vt:lpstr>1_Tema de Office</vt:lpstr>
      <vt:lpstr>Escuela Normal de Educación Preescolar Licenciatura en Educación Preescolar Ciclo Escolar 2022-2023  Curso: Estrategias de Trabajo Docente Docente: Samantha Reyna Ramos  “Planeación Primera Jornada de Práctica”  Competencias:  - Detecta los procesos de aprendizaje de sus alumnos para favorecer su desarrollo cognitivo y socioemocional. - Aplica el plan y programas de estudio para alcanzar los propósitos educativos y contribuir al pleno desenvolvimiento de las capacidades de sus alumnos. - Integra recursos de la investigación educativa para enriquecer su práctica profesional, expresando su interés por el conocimiento, la ciencia y la mejora de la educación. - Actúa de manera ética ante la diversidad de situaciones que se presentan en la práctica profesional.  Alumna: Angela Lecely Cortes Villarreal Cuarto semestre  2° “A”  25 de abril del 2023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Lecely Cortes</dc:creator>
  <cp:lastModifiedBy>Lecely Cortes</cp:lastModifiedBy>
  <cp:revision>15</cp:revision>
  <dcterms:created xsi:type="dcterms:W3CDTF">2023-03-07T03:13:28Z</dcterms:created>
  <dcterms:modified xsi:type="dcterms:W3CDTF">2023-04-26T02:41:51Z</dcterms:modified>
</cp:coreProperties>
</file>