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7" r:id="rId3"/>
    <p:sldId id="268" r:id="rId4"/>
    <p:sldId id="269" r:id="rId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33" d="100"/>
          <a:sy n="33" d="100"/>
        </p:scale>
        <p:origin x="2718"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3132241-648C-4BBC-A895-F5A2F4D0D3A6}" type="datetimeFigureOut">
              <a:rPr lang="es-MX" smtClean="0"/>
              <a:t>12/05/2023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3197447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132241-648C-4BBC-A895-F5A2F4D0D3A6}" type="datetimeFigureOut">
              <a:rPr lang="es-MX" smtClean="0"/>
              <a:t>12/05/2023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2177752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132241-648C-4BBC-A895-F5A2F4D0D3A6}" type="datetimeFigureOut">
              <a:rPr lang="es-MX" smtClean="0"/>
              <a:t>12/05/2023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823322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132241-648C-4BBC-A895-F5A2F4D0D3A6}" type="datetimeFigureOut">
              <a:rPr lang="es-MX" smtClean="0"/>
              <a:t>12/05/2023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258437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3132241-648C-4BBC-A895-F5A2F4D0D3A6}" type="datetimeFigureOut">
              <a:rPr lang="es-MX" smtClean="0"/>
              <a:t>12/05/2023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204640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3132241-648C-4BBC-A895-F5A2F4D0D3A6}" type="datetimeFigureOut">
              <a:rPr lang="es-MX" smtClean="0"/>
              <a:t>12/05/2023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3283743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3132241-648C-4BBC-A895-F5A2F4D0D3A6}" type="datetimeFigureOut">
              <a:rPr lang="es-MX" smtClean="0"/>
              <a:t>12/05/2023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1682975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3132241-648C-4BBC-A895-F5A2F4D0D3A6}" type="datetimeFigureOut">
              <a:rPr lang="es-MX" smtClean="0"/>
              <a:t>12/05/2023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3292203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32241-648C-4BBC-A895-F5A2F4D0D3A6}" type="datetimeFigureOut">
              <a:rPr lang="es-MX" smtClean="0"/>
              <a:t>12/05/2023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74986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132241-648C-4BBC-A895-F5A2F4D0D3A6}" type="datetimeFigureOut">
              <a:rPr lang="es-MX" smtClean="0"/>
              <a:t>12/05/2023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717203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3132241-648C-4BBC-A895-F5A2F4D0D3A6}" type="datetimeFigureOut">
              <a:rPr lang="es-MX" smtClean="0"/>
              <a:t>12/05/2023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5458FBF-B806-4D05-B574-B48CC733C0FB}" type="slidenum">
              <a:rPr lang="es-MX" smtClean="0"/>
              <a:t>‹Nº›</a:t>
            </a:fld>
            <a:endParaRPr lang="es-MX"/>
          </a:p>
        </p:txBody>
      </p:sp>
    </p:spTree>
    <p:extLst>
      <p:ext uri="{BB962C8B-B14F-4D97-AF65-F5344CB8AC3E}">
        <p14:creationId xmlns:p14="http://schemas.microsoft.com/office/powerpoint/2010/main" val="730511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3132241-648C-4BBC-A895-F5A2F4D0D3A6}" type="datetimeFigureOut">
              <a:rPr lang="es-MX" smtClean="0"/>
              <a:t>12/05/2023</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5458FBF-B806-4D05-B574-B48CC733C0FB}" type="slidenum">
              <a:rPr lang="es-MX" smtClean="0"/>
              <a:t>‹Nº›</a:t>
            </a:fld>
            <a:endParaRPr lang="es-MX"/>
          </a:p>
        </p:txBody>
      </p:sp>
    </p:spTree>
    <p:extLst>
      <p:ext uri="{BB962C8B-B14F-4D97-AF65-F5344CB8AC3E}">
        <p14:creationId xmlns:p14="http://schemas.microsoft.com/office/powerpoint/2010/main" val="217299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yxqdoTcSSfA"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1D4100F-17F0-F1E8-7373-98DB8BDDE9DA}"/>
              </a:ext>
            </a:extLst>
          </p:cNvPr>
          <p:cNvSpPr>
            <a:spLocks noChangeArrowheads="1"/>
          </p:cNvSpPr>
          <p:nvPr/>
        </p:nvSpPr>
        <p:spPr bwMode="auto">
          <a:xfrm>
            <a:off x="0" y="3783106"/>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2049" name="Imagen 1" descr="Una señal con letras y números&#10;&#10;Descripción generada automáticamente con confianza baja">
            <a:extLst>
              <a:ext uri="{FF2B5EF4-FFF2-40B4-BE49-F238E27FC236}">
                <a16:creationId xmlns:a16="http://schemas.microsoft.com/office/drawing/2014/main" id="{FC9A6BB9-4B12-0A22-FD22-D2F743AD51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2565" r="16924"/>
          <a:stretch>
            <a:fillRect/>
          </a:stretch>
        </p:blipFill>
        <p:spPr bwMode="auto">
          <a:xfrm>
            <a:off x="2812304" y="690283"/>
            <a:ext cx="781050" cy="9588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73E82034-A26F-ADDF-F65D-98E895E06DBD}"/>
              </a:ext>
            </a:extLst>
          </p:cNvPr>
          <p:cNvSpPr>
            <a:spLocks noChangeArrowheads="1"/>
          </p:cNvSpPr>
          <p:nvPr/>
        </p:nvSpPr>
        <p:spPr bwMode="auto">
          <a:xfrm rot="10800000" flipV="1">
            <a:off x="498288" y="1331817"/>
            <a:ext cx="5861423"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br>
              <a:rPr kumimoji="0" lang="es-MX" altLang="es-MX" sz="1800" b="0" i="0" u="none" strike="noStrike" cap="none" normalizeH="0" baseline="0" dirty="0">
                <a:ln>
                  <a:noFill/>
                </a:ln>
                <a:solidFill>
                  <a:schemeClr val="tx1"/>
                </a:solidFill>
                <a:effectLst/>
                <a:latin typeface="Arial" panose="020B0604020202020204" pitchFamily="34" charset="0"/>
              </a:rPr>
            </a:br>
            <a:endParaRPr kumimoji="0" lang="es-MX" altLang="es-MX" sz="1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Escuela Normal de Educación Preescolar</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Licenciatura en Educación Preescolar </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Ciclo escolar 2022 – 2023</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s-MX"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English Level</a:t>
            </a:r>
            <a:r>
              <a:rPr kumimoji="0" lang="en-US" altLang="es-MX"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A.2.2</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s-MX"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Subject:</a:t>
            </a:r>
            <a:r>
              <a:rPr kumimoji="0" lang="en-US" altLang="es-MX"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English </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Teacher</a:t>
            </a:r>
            <a:r>
              <a:rPr kumimoji="0" lang="es-MX" altLang="es-MX"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s-MX" altLang="es-MX"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Mayela Alejandra del Carmen Gaona García </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s-MX"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Learning Evidence Book Unit 8</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s-MX"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Students:</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s-MX"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Alcala Ramírez Gabriela Haydee  #1</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Pe</a:t>
            </a:r>
            <a:r>
              <a:rPr kumimoji="0" lang="es-MX" altLang="es-MX" sz="24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ñ</a:t>
            </a:r>
            <a:r>
              <a:rPr kumimoji="0" lang="es-MX" altLang="es-MX"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Farias Ana Paola #20</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s-MX" altLang="es-MX"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PROJECT: RAITING MY CITY</a:t>
            </a:r>
            <a:r>
              <a:rPr kumimoji="0" lang="es-MX" altLang="es-MX"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Saltillo, Coahuila de Zaragoza.                                                      </a:t>
            </a:r>
            <a:endParaRPr kumimoji="0" lang="es-MX" altLang="es-MX" sz="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May 2023.	</a:t>
            </a: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8362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BB9AC62-397C-315A-20A5-B206B6FFC758}"/>
              </a:ext>
            </a:extLst>
          </p:cNvPr>
          <p:cNvSpPr txBox="1"/>
          <p:nvPr/>
        </p:nvSpPr>
        <p:spPr>
          <a:xfrm>
            <a:off x="430306" y="448236"/>
            <a:ext cx="4383742" cy="923330"/>
          </a:xfrm>
          <a:prstGeom prst="rect">
            <a:avLst/>
          </a:prstGeom>
          <a:noFill/>
        </p:spPr>
        <p:txBody>
          <a:bodyPr wrap="square" rtlCol="0">
            <a:spAutoFit/>
          </a:bodyPr>
          <a:lstStyle/>
          <a:p>
            <a:r>
              <a:rPr lang="es-MX" dirty="0"/>
              <a:t>VIDEO</a:t>
            </a:r>
          </a:p>
          <a:p>
            <a:r>
              <a:rPr lang="es-MX" dirty="0">
                <a:hlinkClick r:id="rId2"/>
              </a:rPr>
              <a:t>https://youtu.be/yxqdoTcSSfA</a:t>
            </a:r>
            <a:r>
              <a:rPr lang="es-MX" dirty="0"/>
              <a:t> </a:t>
            </a:r>
          </a:p>
          <a:p>
            <a:endParaRPr lang="es-MX" dirty="0"/>
          </a:p>
        </p:txBody>
      </p:sp>
    </p:spTree>
    <p:extLst>
      <p:ext uri="{BB962C8B-B14F-4D97-AF65-F5344CB8AC3E}">
        <p14:creationId xmlns:p14="http://schemas.microsoft.com/office/powerpoint/2010/main" val="130488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DA02528-3403-80AE-A3F1-5B1344F09AF8}"/>
              </a:ext>
            </a:extLst>
          </p:cNvPr>
          <p:cNvSpPr>
            <a:spLocks noChangeArrowheads="1"/>
          </p:cNvSpPr>
          <p:nvPr/>
        </p:nvSpPr>
        <p:spPr bwMode="auto">
          <a:xfrm>
            <a:off x="214254" y="1167268"/>
            <a:ext cx="6009565" cy="638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6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ESCUELA NORMAL DE EDUCACION PREESCOLAR</a:t>
            </a:r>
            <a:br>
              <a:rPr kumimoji="0" lang="en-US" altLang="es-MX"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s-MX"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ENGLISH LEVEL A2.2 </a:t>
            </a:r>
            <a:r>
              <a:rPr kumimoji="0" lang="en-US" altLang="es-MX" sz="14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t>LEARNING EVIDENCE BOOK UNIT 8</a:t>
            </a:r>
            <a:br>
              <a:rPr kumimoji="0" lang="en-US" altLang="es-MX" sz="1400" b="1" i="0" u="none" strike="noStrike" cap="none" normalizeH="0" baseline="0" dirty="0">
                <a:ln>
                  <a:noFill/>
                </a:ln>
                <a:solidFill>
                  <a:srgbClr val="0070C0"/>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s-MX" sz="13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TEACHER: MAYELA ALEJANDRA DEL CARMEN GAONA GARCIA</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TITLE OF THE PROJECT: </a:t>
            </a:r>
            <a:r>
              <a:rPr kumimoji="0" lang="en-US" altLang="es-MX" sz="12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altLang="es-MX" sz="12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RATING MY CITY</a:t>
            </a:r>
            <a:r>
              <a:rPr kumimoji="0" lang="en-US" altLang="es-MX" sz="12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Aim: </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Give students practice the content of unit 8</a:t>
            </a:r>
            <a:b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s-MX" sz="12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Preparation</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Student will work in pairs.</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Students will talk about</a:t>
            </a:r>
            <a:r>
              <a:rPr kumimoji="0" lang="en-US" altLang="es-MX" sz="12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2</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s-MX" sz="12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problems</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in their city. </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Students will talk about the possible solutions to the problems.</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Students practice the content of unit 8 </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Content to practice:</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Vocabulary: Compound nouns</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Grammar: Quantity expressions (too many, too much, some, few, little, enough, not enough) Quantity expressions to compare ( more, fewer, less) Use of modals to give suggestions (should and need)</a:t>
            </a:r>
            <a:b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s-MX"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Students will follow the steps described in this rubric, in order to elaborate their conversation.</a:t>
            </a:r>
            <a:b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s-MX"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Students will record their conversation practice in video with audio.</a:t>
            </a:r>
            <a:b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s-MX"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Students will insert the video or the link of the video and the conversation script in this file. (Or find an alternative way to upload the video in order it is checked by the</a:t>
            </a:r>
            <a:b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teacher)</a:t>
            </a:r>
            <a:b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br>
            <a:r>
              <a:rPr kumimoji="0" lang="en-US" altLang="es-MX"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n-US" altLang="es-MX" sz="12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Materials: </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video with your conversation practice.</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-Hey Gaby! How are u?</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-Hey Pao! Everything its ok. Except because there is too much traffic at 6 pm.</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kumimoji="0" lang="en-US" altLang="es-MX" sz="1200" b="0"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Ohhh</a:t>
            </a: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yes, In the north of Saltillo </a:t>
            </a:r>
            <a:r>
              <a:rPr kumimoji="0" lang="es-MX" altLang="es-MX" sz="1200" b="0"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There</a:t>
            </a:r>
            <a:r>
              <a:rPr kumimoji="0" lang="es-MX"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s-MX" altLang="es-MX" sz="1200" b="0"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aren´t</a:t>
            </a:r>
            <a:r>
              <a:rPr kumimoji="0" lang="es-MX"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s-MX" altLang="es-MX" sz="1200" b="0"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enough</a:t>
            </a:r>
            <a:r>
              <a:rPr kumimoji="0" lang="es-MX"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s-MX" altLang="es-MX" sz="1200" b="0"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traffic</a:t>
            </a:r>
            <a:r>
              <a:rPr kumimoji="0" lang="es-MX"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s-MX" altLang="es-MX" sz="1200" b="0"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signs</a:t>
            </a:r>
            <a:r>
              <a:rPr kumimoji="0" lang="es-MX"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 think to solve the traffic, you should need more traffic police or put more alternate routes for heavy loads.</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-but let's talk about the installation of kindergartens, they is some dangerous because they have too many steps</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 good plan there are a few ramps to go up and down </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 think we need more ramps with railings</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MX" sz="12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-We also need to extend the guard of the teachers.</a:t>
            </a:r>
            <a:endParaRPr kumimoji="0" lang="es-MX" altLang="es-MX"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80914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BCE63045-EF19-CFCA-9438-7340BBE6909C}"/>
              </a:ext>
            </a:extLst>
          </p:cNvPr>
          <p:cNvGraphicFramePr>
            <a:graphicFrameLocks noGrp="1"/>
          </p:cNvGraphicFramePr>
          <p:nvPr>
            <p:extLst>
              <p:ext uri="{D42A27DB-BD31-4B8C-83A1-F6EECF244321}">
                <p14:modId xmlns:p14="http://schemas.microsoft.com/office/powerpoint/2010/main" val="1153227121"/>
              </p:ext>
            </p:extLst>
          </p:nvPr>
        </p:nvGraphicFramePr>
        <p:xfrm>
          <a:off x="626110" y="4572000"/>
          <a:ext cx="5605780" cy="1937385"/>
        </p:xfrm>
        <a:graphic>
          <a:graphicData uri="http://schemas.openxmlformats.org/drawingml/2006/table">
            <a:tbl>
              <a:tblPr firstRow="1" firstCol="1" bandRow="1">
                <a:tableStyleId>{5C22544A-7EE6-4342-B048-85BDC9FD1C3A}</a:tableStyleId>
              </a:tblPr>
              <a:tblGrid>
                <a:gridCol w="4018280">
                  <a:extLst>
                    <a:ext uri="{9D8B030D-6E8A-4147-A177-3AD203B41FA5}">
                      <a16:colId xmlns:a16="http://schemas.microsoft.com/office/drawing/2014/main" val="2929571259"/>
                    </a:ext>
                  </a:extLst>
                </a:gridCol>
                <a:gridCol w="470535">
                  <a:extLst>
                    <a:ext uri="{9D8B030D-6E8A-4147-A177-3AD203B41FA5}">
                      <a16:colId xmlns:a16="http://schemas.microsoft.com/office/drawing/2014/main" val="4237308696"/>
                    </a:ext>
                  </a:extLst>
                </a:gridCol>
                <a:gridCol w="638810">
                  <a:extLst>
                    <a:ext uri="{9D8B030D-6E8A-4147-A177-3AD203B41FA5}">
                      <a16:colId xmlns:a16="http://schemas.microsoft.com/office/drawing/2014/main" val="4079232283"/>
                    </a:ext>
                  </a:extLst>
                </a:gridCol>
                <a:gridCol w="478155">
                  <a:extLst>
                    <a:ext uri="{9D8B030D-6E8A-4147-A177-3AD203B41FA5}">
                      <a16:colId xmlns:a16="http://schemas.microsoft.com/office/drawing/2014/main" val="2925650400"/>
                    </a:ext>
                  </a:extLst>
                </a:gridCol>
              </a:tblGrid>
              <a:tr h="0">
                <a:tc>
                  <a:txBody>
                    <a:bodyPr/>
                    <a:lstStyle/>
                    <a:p>
                      <a:pPr>
                        <a:lnSpc>
                          <a:spcPct val="107000"/>
                        </a:lnSpc>
                        <a:spcAft>
                          <a:spcPts val="800"/>
                        </a:spcAft>
                      </a:pPr>
                      <a:r>
                        <a:rPr lang="es-MX" sz="1000">
                          <a:effectLst/>
                        </a:rPr>
                        <a:t>General requirement format (+4 pts)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s-MX" sz="1000">
                          <a:effectLst/>
                        </a:rPr>
                        <a:t>Good</a:t>
                      </a:r>
                      <a:br>
                        <a:rPr lang="es-MX" sz="1000">
                          <a:effectLst/>
                        </a:rPr>
                      </a:br>
                      <a:r>
                        <a:rPr lang="es-MX" sz="1000">
                          <a:effectLst/>
                        </a:rPr>
                        <a:t>(1)</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s-MX" sz="1000">
                          <a:effectLst/>
                        </a:rPr>
                        <a:t>Average</a:t>
                      </a:r>
                      <a:br>
                        <a:rPr lang="es-MX" sz="1000">
                          <a:effectLst/>
                        </a:rPr>
                      </a:br>
                      <a:r>
                        <a:rPr lang="es-MX" sz="1000">
                          <a:effectLst/>
                        </a:rPr>
                        <a:t>(.5)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es-MX" sz="1000">
                          <a:effectLst/>
                        </a:rPr>
                        <a:t>Weak</a:t>
                      </a:r>
                      <a:br>
                        <a:rPr lang="es-MX" sz="1000">
                          <a:effectLst/>
                        </a:rPr>
                      </a:br>
                      <a:r>
                        <a:rPr lang="es-MX" sz="1000">
                          <a:effectLst/>
                        </a:rPr>
                        <a:t>(0)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81848211"/>
                  </a:ext>
                </a:extLst>
              </a:tr>
              <a:tr h="0">
                <a:tc>
                  <a:txBody>
                    <a:bodyPr/>
                    <a:lstStyle/>
                    <a:p>
                      <a:pPr marL="342900" lvl="0" indent="-342900">
                        <a:lnSpc>
                          <a:spcPct val="107000"/>
                        </a:lnSpc>
                        <a:buFont typeface="Symbol" panose="05050102010706020507" pitchFamily="18" charset="2"/>
                        <a:buChar char=""/>
                      </a:pPr>
                      <a:r>
                        <a:rPr lang="en-US" sz="1000" dirty="0">
                          <a:effectLst/>
                        </a:rPr>
                        <a:t>Mandatory:</a:t>
                      </a:r>
                      <a:endParaRPr lang="es-MX" sz="1100" dirty="0">
                        <a:effectLst/>
                      </a:endParaRPr>
                    </a:p>
                    <a:p>
                      <a:pPr marL="342900" lvl="0" indent="-342900">
                        <a:lnSpc>
                          <a:spcPct val="107000"/>
                        </a:lnSpc>
                        <a:buFont typeface="Wingdings" panose="05000000000000000000" pitchFamily="2" charset="2"/>
                        <a:buChar char=""/>
                      </a:pPr>
                      <a:r>
                        <a:rPr lang="en-US" sz="1000" dirty="0">
                          <a:effectLst/>
                        </a:rPr>
                        <a:t>coversheet</a:t>
                      </a:r>
                      <a:endParaRPr lang="es-MX" sz="1100" dirty="0">
                        <a:effectLst/>
                      </a:endParaRPr>
                    </a:p>
                    <a:p>
                      <a:pPr marL="342900" lvl="0" indent="-342900">
                        <a:lnSpc>
                          <a:spcPct val="107000"/>
                        </a:lnSpc>
                        <a:spcAft>
                          <a:spcPts val="800"/>
                        </a:spcAft>
                        <a:buFont typeface="Wingdings" panose="05000000000000000000" pitchFamily="2" charset="2"/>
                        <a:buChar char=""/>
                      </a:pPr>
                      <a:r>
                        <a:rPr lang="en-US" sz="1000" dirty="0">
                          <a:effectLst/>
                        </a:rPr>
                        <a:t>rubric included</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10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10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10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43070497"/>
                  </a:ext>
                </a:extLst>
              </a:tr>
              <a:tr h="0">
                <a:tc>
                  <a:txBody>
                    <a:bodyPr/>
                    <a:lstStyle/>
                    <a:p>
                      <a:pPr>
                        <a:lnSpc>
                          <a:spcPct val="107000"/>
                        </a:lnSpc>
                        <a:spcAft>
                          <a:spcPts val="800"/>
                        </a:spcAft>
                      </a:pPr>
                      <a:r>
                        <a:rPr lang="en-US" sz="1000">
                          <a:effectLst/>
                        </a:rPr>
                        <a:t>• The task is clean, neat and creative.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10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10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n-US" sz="1000">
                          <a:effectLst/>
                        </a:rPr>
                        <a:t>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09765452"/>
                  </a:ext>
                </a:extLst>
              </a:tr>
              <a:tr h="0">
                <a:tc>
                  <a:txBody>
                    <a:bodyPr/>
                    <a:lstStyle/>
                    <a:p>
                      <a:pPr>
                        <a:lnSpc>
                          <a:spcPct val="107000"/>
                        </a:lnSpc>
                        <a:spcAft>
                          <a:spcPts val="800"/>
                        </a:spcAft>
                      </a:pPr>
                      <a:r>
                        <a:rPr lang="en-US" sz="1000">
                          <a:effectLst/>
                        </a:rPr>
                        <a:t>• Does the task has audio with the ss voice? (video with audio, and script included)</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0744220"/>
                  </a:ext>
                </a:extLst>
              </a:tr>
              <a:tr h="0">
                <a:tc>
                  <a:txBody>
                    <a:bodyPr/>
                    <a:lstStyle/>
                    <a:p>
                      <a:pPr>
                        <a:lnSpc>
                          <a:spcPct val="107000"/>
                        </a:lnSpc>
                        <a:spcAft>
                          <a:spcPts val="800"/>
                        </a:spcAft>
                      </a:pPr>
                      <a:r>
                        <a:rPr lang="en-US" sz="1000">
                          <a:effectLst/>
                        </a:rPr>
                        <a:t>• Does the student express himself or herself clearly and fluently?</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56977332"/>
                  </a:ext>
                </a:extLst>
              </a:tr>
              <a:tr h="0">
                <a:tc>
                  <a:txBody>
                    <a:bodyPr/>
                    <a:lstStyle/>
                    <a:p>
                      <a:pPr>
                        <a:lnSpc>
                          <a:spcPct val="107000"/>
                        </a:lnSpc>
                        <a:spcAft>
                          <a:spcPts val="800"/>
                        </a:spcAft>
                      </a:pPr>
                      <a:r>
                        <a:rPr lang="en-US" sz="1000">
                          <a:effectLst/>
                        </a:rPr>
                        <a:t>• Does the student correctly apply in context the new functions and grammar of the unit?</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13629113"/>
                  </a:ext>
                </a:extLst>
              </a:tr>
              <a:tr h="0">
                <a:tc>
                  <a:txBody>
                    <a:bodyPr/>
                    <a:lstStyle/>
                    <a:p>
                      <a:pPr>
                        <a:lnSpc>
                          <a:spcPct val="107000"/>
                        </a:lnSpc>
                        <a:spcAft>
                          <a:spcPts val="800"/>
                        </a:spcAft>
                      </a:pPr>
                      <a:r>
                        <a:rPr lang="es-MX" sz="800">
                          <a:effectLst/>
                        </a:rPr>
                        <a:t>Total: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dirty="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90995310"/>
                  </a:ext>
                </a:extLst>
              </a:tr>
            </a:tbl>
          </a:graphicData>
        </a:graphic>
      </p:graphicFrame>
      <p:graphicFrame>
        <p:nvGraphicFramePr>
          <p:cNvPr id="3" name="Tabla 2">
            <a:extLst>
              <a:ext uri="{FF2B5EF4-FFF2-40B4-BE49-F238E27FC236}">
                <a16:creationId xmlns:a16="http://schemas.microsoft.com/office/drawing/2014/main" id="{0069D814-0099-3577-1D26-5C01E3F94ACD}"/>
              </a:ext>
            </a:extLst>
          </p:cNvPr>
          <p:cNvGraphicFramePr>
            <a:graphicFrameLocks noGrp="1"/>
          </p:cNvGraphicFramePr>
          <p:nvPr>
            <p:extLst>
              <p:ext uri="{D42A27DB-BD31-4B8C-83A1-F6EECF244321}">
                <p14:modId xmlns:p14="http://schemas.microsoft.com/office/powerpoint/2010/main" val="1219239454"/>
              </p:ext>
            </p:extLst>
          </p:nvPr>
        </p:nvGraphicFramePr>
        <p:xfrm>
          <a:off x="626110" y="1548840"/>
          <a:ext cx="5605780" cy="2574417"/>
        </p:xfrm>
        <a:graphic>
          <a:graphicData uri="http://schemas.openxmlformats.org/drawingml/2006/table">
            <a:tbl>
              <a:tblPr firstRow="1" firstCol="1" bandRow="1">
                <a:tableStyleId>{5C22544A-7EE6-4342-B048-85BDC9FD1C3A}</a:tableStyleId>
              </a:tblPr>
              <a:tblGrid>
                <a:gridCol w="1875790">
                  <a:extLst>
                    <a:ext uri="{9D8B030D-6E8A-4147-A177-3AD203B41FA5}">
                      <a16:colId xmlns:a16="http://schemas.microsoft.com/office/drawing/2014/main" val="4163343001"/>
                    </a:ext>
                  </a:extLst>
                </a:gridCol>
                <a:gridCol w="1866265">
                  <a:extLst>
                    <a:ext uri="{9D8B030D-6E8A-4147-A177-3AD203B41FA5}">
                      <a16:colId xmlns:a16="http://schemas.microsoft.com/office/drawing/2014/main" val="3738728294"/>
                    </a:ext>
                  </a:extLst>
                </a:gridCol>
                <a:gridCol w="1863725">
                  <a:extLst>
                    <a:ext uri="{9D8B030D-6E8A-4147-A177-3AD203B41FA5}">
                      <a16:colId xmlns:a16="http://schemas.microsoft.com/office/drawing/2014/main" val="2730298878"/>
                    </a:ext>
                  </a:extLst>
                </a:gridCol>
              </a:tblGrid>
              <a:tr h="0">
                <a:tc>
                  <a:txBody>
                    <a:bodyPr/>
                    <a:lstStyle/>
                    <a:p>
                      <a:pPr>
                        <a:lnSpc>
                          <a:spcPct val="107000"/>
                        </a:lnSpc>
                        <a:spcAft>
                          <a:spcPts val="800"/>
                        </a:spcAft>
                      </a:pPr>
                      <a:r>
                        <a:rPr lang="es-MX" sz="1000">
                          <a:effectLst/>
                        </a:rPr>
                        <a:t>General requirement format (+10pts)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s-MX" sz="1000">
                          <a:effectLst/>
                        </a:rPr>
                        <a:t>Points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s-MX" sz="1000">
                          <a:effectLst/>
                        </a:rPr>
                        <a:t>Total pts.</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26700381"/>
                  </a:ext>
                </a:extLst>
              </a:tr>
              <a:tr h="0">
                <a:tc>
                  <a:txBody>
                    <a:bodyPr/>
                    <a:lstStyle/>
                    <a:p>
                      <a:pPr>
                        <a:lnSpc>
                          <a:spcPct val="107000"/>
                        </a:lnSpc>
                        <a:spcAft>
                          <a:spcPts val="800"/>
                        </a:spcAft>
                      </a:pPr>
                      <a:r>
                        <a:rPr lang="en-US" sz="1000">
                          <a:effectLst/>
                        </a:rPr>
                        <a:t>Grammar unit 8</a:t>
                      </a:r>
                      <a:br>
                        <a:rPr lang="en-US" sz="1000">
                          <a:effectLst/>
                        </a:rPr>
                      </a:br>
                      <a:r>
                        <a:rPr lang="en-US" sz="1000">
                          <a:effectLst/>
                        </a:rPr>
                        <a:t>Use of vocabulary of the unit Compound nouns (at least 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s-MX" sz="1200">
                          <a:effectLst/>
                        </a:rPr>
                        <a:t>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42153208"/>
                  </a:ext>
                </a:extLst>
              </a:tr>
              <a:tr h="0">
                <a:tc>
                  <a:txBody>
                    <a:bodyPr/>
                    <a:lstStyle/>
                    <a:p>
                      <a:pPr>
                        <a:lnSpc>
                          <a:spcPct val="107000"/>
                        </a:lnSpc>
                        <a:spcAft>
                          <a:spcPts val="800"/>
                        </a:spcAft>
                      </a:pPr>
                      <a:r>
                        <a:rPr lang="en-US" sz="1000">
                          <a:effectLst/>
                        </a:rPr>
                        <a:t>Use of quantity expressions (too many, too much, few, little)</a:t>
                      </a:r>
                      <a:endParaRPr lang="es-MX" sz="1100">
                        <a:effectLst/>
                      </a:endParaRPr>
                    </a:p>
                    <a:p>
                      <a:pPr>
                        <a:lnSpc>
                          <a:spcPct val="107000"/>
                        </a:lnSpc>
                        <a:spcAft>
                          <a:spcPts val="800"/>
                        </a:spcAft>
                      </a:pPr>
                      <a:r>
                        <a:rPr lang="en-US" sz="1000">
                          <a:effectLst/>
                        </a:rPr>
                        <a:t>Use of quantity expressions to make comparisons (more, fewer, less)</a:t>
                      </a:r>
                      <a:endParaRPr lang="es-MX" sz="1100">
                        <a:effectLst/>
                      </a:endParaRPr>
                    </a:p>
                    <a:p>
                      <a:pPr>
                        <a:lnSpc>
                          <a:spcPct val="107000"/>
                        </a:lnSpc>
                        <a:spcAft>
                          <a:spcPts val="800"/>
                        </a:spcAft>
                      </a:pPr>
                      <a:r>
                        <a:rPr lang="en-US" sz="1000">
                          <a:effectLst/>
                        </a:rPr>
                        <a:t>Use of modals to give suggestions as should or need</a:t>
                      </a:r>
                      <a:endParaRPr lang="es-MX" sz="1100">
                        <a:effectLst/>
                      </a:endParaRPr>
                    </a:p>
                    <a:p>
                      <a:pPr>
                        <a:lnSpc>
                          <a:spcPct val="107000"/>
                        </a:lnSpc>
                        <a:spcAft>
                          <a:spcPts val="800"/>
                        </a:spcAft>
                      </a:pPr>
                      <a:r>
                        <a:rPr lang="en-US" sz="1000">
                          <a:effectLst/>
                        </a:rPr>
                        <a:t>at least 5 in total.</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s-MX" sz="1200">
                          <a:effectLst/>
                        </a:rPr>
                        <a:t>5</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dirty="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2253184"/>
                  </a:ext>
                </a:extLst>
              </a:tr>
              <a:tr h="0">
                <a:tc>
                  <a:txBody>
                    <a:bodyPr/>
                    <a:lstStyle/>
                    <a:p>
                      <a:pPr>
                        <a:lnSpc>
                          <a:spcPct val="107000"/>
                        </a:lnSpc>
                        <a:spcAft>
                          <a:spcPts val="800"/>
                        </a:spcAft>
                      </a:pPr>
                      <a:r>
                        <a:rPr lang="es-MX" sz="1000">
                          <a:effectLst/>
                        </a:rPr>
                        <a:t>Total: </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s-MX" sz="1000">
                          <a:effectLst/>
                        </a:rPr>
                        <a:t>10</a:t>
                      </a:r>
                      <a:endParaRPr lang="es-MX"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pPr>
                      <a:endParaRPr lang="es-MX" sz="1100" dirty="0">
                        <a:effectLst/>
                        <a:latin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0869978"/>
                  </a:ext>
                </a:extLst>
              </a:tr>
            </a:tbl>
          </a:graphicData>
        </a:graphic>
      </p:graphicFrame>
    </p:spTree>
    <p:extLst>
      <p:ext uri="{BB962C8B-B14F-4D97-AF65-F5344CB8AC3E}">
        <p14:creationId xmlns:p14="http://schemas.microsoft.com/office/powerpoint/2010/main" val="390751422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55</TotalTime>
  <Words>586</Words>
  <Application>Microsoft Office PowerPoint</Application>
  <PresentationFormat>Carta (216 x 279 mm)</PresentationFormat>
  <Paragraphs>64</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Calibri</vt:lpstr>
      <vt:lpstr>Calibri Light</vt:lpstr>
      <vt:lpstr>Symbol</vt:lpstr>
      <vt:lpstr>Times New Roman</vt:lpstr>
      <vt:lpstr>Wingdings</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MAYELA ALEJANDRA DEL CARMEN GAONA GARCIA</dc:creator>
  <cp:lastModifiedBy>Inspiron 3593</cp:lastModifiedBy>
  <cp:revision>5</cp:revision>
  <dcterms:created xsi:type="dcterms:W3CDTF">2023-03-06T14:58:36Z</dcterms:created>
  <dcterms:modified xsi:type="dcterms:W3CDTF">2023-05-13T04:11:53Z</dcterms:modified>
</cp:coreProperties>
</file>