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1"/>
    <p:sldId id="257" r:id="rId22"/>
    <p:sldId id="258" r:id="rId23"/>
    <p:sldId id="259" r:id="rId24"/>
    <p:sldId id="260" r:id="rId25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nton" charset="1" panose="00000500000000000000"/>
      <p:regular r:id="rId10"/>
    </p:embeddedFont>
    <p:embeddedFont>
      <p:font typeface="Anton Italics" charset="1" panose="00000500000000000000"/>
      <p:regular r:id="rId11"/>
    </p:embeddedFont>
    <p:embeddedFont>
      <p:font typeface="League Spartan" charset="1" panose="00000800000000000000"/>
      <p:regular r:id="rId12"/>
    </p:embeddedFont>
    <p:embeddedFont>
      <p:font typeface="Roboto" charset="1" panose="02000000000000000000"/>
      <p:regular r:id="rId13"/>
    </p:embeddedFont>
    <p:embeddedFont>
      <p:font typeface="Roboto Bold" charset="1" panose="02000000000000000000"/>
      <p:regular r:id="rId14"/>
    </p:embeddedFont>
    <p:embeddedFont>
      <p:font typeface="Roboto Italics" charset="1" panose="02000000000000000000"/>
      <p:regular r:id="rId15"/>
    </p:embeddedFont>
    <p:embeddedFont>
      <p:font typeface="Roboto Bold Italics" charset="1" panose="02000000000000000000"/>
      <p:regular r:id="rId16"/>
    </p:embeddedFont>
    <p:embeddedFont>
      <p:font typeface="Open Sans Light" charset="1" panose="020B0306030504020204"/>
      <p:regular r:id="rId17"/>
    </p:embeddedFont>
    <p:embeddedFont>
      <p:font typeface="Open Sans Light Bold" charset="1" panose="020B0806030504020204"/>
      <p:regular r:id="rId18"/>
    </p:embeddedFont>
    <p:embeddedFont>
      <p:font typeface="Open Sans Light Italics" charset="1" panose="020B0306030504020204"/>
      <p:regular r:id="rId19"/>
    </p:embeddedFont>
    <p:embeddedFont>
      <p:font typeface="Open Sans Light Bold Italics" charset="1" panose="020B0806030504020204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slides/slide1.xml" Type="http://schemas.openxmlformats.org/officeDocument/2006/relationships/slide"/><Relationship Id="rId22" Target="slides/slide2.xml" Type="http://schemas.openxmlformats.org/officeDocument/2006/relationships/slide"/><Relationship Id="rId23" Target="slides/slide3.xml" Type="http://schemas.openxmlformats.org/officeDocument/2006/relationships/slide"/><Relationship Id="rId24" Target="slides/slide4.xml" Type="http://schemas.openxmlformats.org/officeDocument/2006/relationships/slide"/><Relationship Id="rId25" Target="slides/slide5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svg" Type="http://schemas.openxmlformats.org/officeDocument/2006/relationships/image"/><Relationship Id="rId11" Target="../media/image12.png" Type="http://schemas.openxmlformats.org/officeDocument/2006/relationships/image"/><Relationship Id="rId12" Target="../media/image13.sv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7.jpe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.png" Type="http://schemas.openxmlformats.org/officeDocument/2006/relationships/image"/><Relationship Id="rId11" Target="../media/image2.svg" Type="http://schemas.openxmlformats.org/officeDocument/2006/relationships/image"/><Relationship Id="rId12" Target="../media/image8.png" Type="http://schemas.openxmlformats.org/officeDocument/2006/relationships/image"/><Relationship Id="rId13" Target="../media/image9.svg" Type="http://schemas.openxmlformats.org/officeDocument/2006/relationships/image"/><Relationship Id="rId14" Target="../media/image20.png" Type="http://schemas.openxmlformats.org/officeDocument/2006/relationships/image"/><Relationship Id="rId15" Target="../media/image21.svg" Type="http://schemas.openxmlformats.org/officeDocument/2006/relationships/image"/><Relationship Id="rId16" Target="../media/image22.png" Type="http://schemas.openxmlformats.org/officeDocument/2006/relationships/image"/><Relationship Id="rId17" Target="../media/image23.sv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16.jpeg" Type="http://schemas.openxmlformats.org/officeDocument/2006/relationships/image"/><Relationship Id="rId7" Target="../media/image17.png" Type="http://schemas.openxmlformats.org/officeDocument/2006/relationships/image"/><Relationship Id="rId8" Target="../media/image18.svg" Type="http://schemas.openxmlformats.org/officeDocument/2006/relationships/image"/><Relationship Id="rId9" Target="../media/image19.jpe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svg" Type="http://schemas.openxmlformats.org/officeDocument/2006/relationships/image"/><Relationship Id="rId11" Target="../media/image26.png" Type="http://schemas.openxmlformats.org/officeDocument/2006/relationships/image"/><Relationship Id="rId12" Target="../media/image27.png" Type="http://schemas.openxmlformats.org/officeDocument/2006/relationships/image"/><Relationship Id="rId13" Target="../media/image28.svg" Type="http://schemas.openxmlformats.org/officeDocument/2006/relationships/image"/><Relationship Id="rId14" Target="../media/image29.png" Type="http://schemas.openxmlformats.org/officeDocument/2006/relationships/image"/><Relationship Id="rId15" Target="../media/image30.svg" Type="http://schemas.openxmlformats.org/officeDocument/2006/relationships/image"/><Relationship Id="rId16" Target="https://www.realinfluencers.es/2016/04/29/8-cosas-madres-padres-hacen-mal-tecnologia/" TargetMode="External" Type="http://schemas.openxmlformats.org/officeDocument/2006/relationships/hyperlink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6.jpeg" Type="http://schemas.openxmlformats.org/officeDocument/2006/relationships/image"/><Relationship Id="rId5" Target="../media/image1.png" Type="http://schemas.openxmlformats.org/officeDocument/2006/relationships/image"/><Relationship Id="rId6" Target="../media/image2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24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3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344034" y="7314923"/>
            <a:ext cx="6722198" cy="61722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3202135" y="5815557"/>
            <a:ext cx="4985647" cy="5303879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10097666" y="6254241"/>
            <a:ext cx="12080352" cy="7094461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true" rot="0">
            <a:off x="-1982686" y="-3547231"/>
            <a:ext cx="12080352" cy="7094461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818546" y="-3656601"/>
            <a:ext cx="6722198" cy="61722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645019" y="-3656601"/>
            <a:ext cx="4985647" cy="5303879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9" id="9"/>
            <p:cNvSpPr/>
            <p:nvPr/>
          </p:nvSpPr>
          <p:spPr>
            <a:xfrm flipH="false" flipV="false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>
              <a:solidFill>
                <a:srgbClr val="000000"/>
              </a:solidFill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46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3082835" y="2100624"/>
            <a:ext cx="11735711" cy="3243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021"/>
              </a:lnSpc>
            </a:pPr>
            <a:r>
              <a:rPr lang="en-US" sz="9574" spc="210">
                <a:solidFill>
                  <a:srgbClr val="292F33"/>
                </a:solidFill>
                <a:latin typeface="League Spartan"/>
              </a:rPr>
              <a:t>4 PUNTOS BÁSICOS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512136" y="5472194"/>
            <a:ext cx="11263728" cy="1284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96"/>
              </a:lnSpc>
            </a:pPr>
            <a:r>
              <a:rPr lang="en-US" sz="3821" spc="-26">
                <a:solidFill>
                  <a:srgbClr val="292F33"/>
                </a:solidFill>
                <a:latin typeface="League Spartan"/>
              </a:rPr>
              <a:t>SOBRE LA </a:t>
            </a:r>
            <a:r>
              <a:rPr lang="en-US" sz="3821" spc="-26">
                <a:solidFill>
                  <a:srgbClr val="292F33"/>
                </a:solidFill>
                <a:latin typeface="League Spartan Bold"/>
              </a:rPr>
              <a:t>EVOLUCIÓN DE LA DOCENCIA EN EL SIGLO ÚLTIMO SIGLO.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686663" y="7068984"/>
            <a:ext cx="8528055" cy="9745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34"/>
              </a:lnSpc>
            </a:pPr>
            <a:r>
              <a:rPr lang="en-US" sz="2893" spc="-20">
                <a:solidFill>
                  <a:srgbClr val="292F33"/>
                </a:solidFill>
                <a:latin typeface="League Spartan"/>
              </a:rPr>
              <a:t>ANÁLISIS DE PRÁCTICAS Y CONTEXTOS ESCOLARES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097666" y="6764693"/>
            <a:ext cx="7190701" cy="24936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17"/>
              </a:lnSpc>
            </a:pPr>
            <a:r>
              <a:rPr lang="en-US" sz="2439" spc="-17">
                <a:solidFill>
                  <a:srgbClr val="292F33"/>
                </a:solidFill>
                <a:latin typeface="Open Sans Light"/>
              </a:rPr>
              <a:t>María Allende -2</a:t>
            </a:r>
          </a:p>
          <a:p>
            <a:pPr algn="r">
              <a:lnSpc>
                <a:spcPts val="3317"/>
              </a:lnSpc>
            </a:pPr>
            <a:r>
              <a:rPr lang="en-US" sz="2439" spc="-17">
                <a:solidFill>
                  <a:srgbClr val="292F33"/>
                </a:solidFill>
                <a:latin typeface="Open Sans Light"/>
              </a:rPr>
              <a:t>Mariana Escobedo -7</a:t>
            </a:r>
          </a:p>
          <a:p>
            <a:pPr algn="r">
              <a:lnSpc>
                <a:spcPts val="3317"/>
              </a:lnSpc>
            </a:pPr>
            <a:r>
              <a:rPr lang="en-US" sz="2439" spc="-17">
                <a:solidFill>
                  <a:srgbClr val="292F33"/>
                </a:solidFill>
                <a:latin typeface="Open Sans Light"/>
              </a:rPr>
              <a:t>Angela López -12</a:t>
            </a:r>
          </a:p>
          <a:p>
            <a:pPr algn="r">
              <a:lnSpc>
                <a:spcPts val="3317"/>
              </a:lnSpc>
            </a:pPr>
            <a:r>
              <a:rPr lang="en-US" sz="2439" spc="-17">
                <a:solidFill>
                  <a:srgbClr val="292F33"/>
                </a:solidFill>
                <a:latin typeface="Open Sans Light"/>
              </a:rPr>
              <a:t>Evelin Medellín -15</a:t>
            </a:r>
          </a:p>
          <a:p>
            <a:pPr algn="r">
              <a:lnSpc>
                <a:spcPts val="3317"/>
              </a:lnSpc>
            </a:pPr>
            <a:r>
              <a:rPr lang="en-US" sz="2439" spc="-17">
                <a:solidFill>
                  <a:srgbClr val="292F33"/>
                </a:solidFill>
                <a:latin typeface="Open Sans Light"/>
              </a:rPr>
              <a:t>Aranza Monroy -16</a:t>
            </a:r>
          </a:p>
          <a:p>
            <a:pPr algn="r" marL="0" indent="0" lvl="0">
              <a:lnSpc>
                <a:spcPts val="3317"/>
              </a:lnSpc>
            </a:pPr>
            <a:r>
              <a:rPr lang="en-US" sz="2439" spc="-17">
                <a:solidFill>
                  <a:srgbClr val="292F33"/>
                </a:solidFill>
                <a:latin typeface="Open Sans Light"/>
              </a:rPr>
              <a:t>Naomi Ochoa -19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182191" y="4328708"/>
            <a:ext cx="8979930" cy="28921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596141" indent="-298071" lvl="1">
              <a:lnSpc>
                <a:spcPts val="3865"/>
              </a:lnSpc>
              <a:buFont typeface="Arial"/>
              <a:buChar char="•"/>
            </a:pPr>
            <a:r>
              <a:rPr lang="en-US" sz="2761">
                <a:solidFill>
                  <a:srgbClr val="000000"/>
                </a:solidFill>
                <a:latin typeface="Open Sans Light"/>
              </a:rPr>
              <a:t>El maestro era por lo general una figura que ejercía una notable autoridad.</a:t>
            </a:r>
          </a:p>
          <a:p>
            <a:pPr algn="ctr" marL="596141" indent="-298071" lvl="1">
              <a:lnSpc>
                <a:spcPts val="3865"/>
              </a:lnSpc>
              <a:buFont typeface="Arial"/>
              <a:buChar char="•"/>
            </a:pPr>
            <a:r>
              <a:rPr lang="en-US" sz="2761">
                <a:solidFill>
                  <a:srgbClr val="000000"/>
                </a:solidFill>
                <a:latin typeface="Open Sans Light"/>
              </a:rPr>
              <a:t> Hoy en día los docentes tienen un rol mucho más amable.</a:t>
            </a:r>
          </a:p>
          <a:p>
            <a:pPr algn="ctr" marL="596141" indent="-298071" lvl="1">
              <a:lnSpc>
                <a:spcPts val="3865"/>
              </a:lnSpc>
              <a:buFont typeface="Arial"/>
              <a:buChar char="•"/>
            </a:pPr>
            <a:r>
              <a:rPr lang="en-US" sz="2761">
                <a:solidFill>
                  <a:srgbClr val="000000"/>
                </a:solidFill>
                <a:latin typeface="Open Sans Light"/>
              </a:rPr>
              <a:t>Se ha convertido en un guía que acompaña a los alumnos en ese proceso de aprendizaje.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3857985" y="6254241"/>
            <a:ext cx="12080352" cy="7094461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4298689" y="-4096219"/>
            <a:ext cx="6722198" cy="61722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/>
          <a:srcRect l="13514" t="0" r="6922" b="0"/>
          <a:stretch>
            <a:fillRect/>
          </a:stretch>
        </p:blipFill>
        <p:spPr>
          <a:xfrm flipH="false" flipV="false" rot="0">
            <a:off x="13286241" y="-31609"/>
            <a:ext cx="5480030" cy="10318609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471287">
            <a:off x="10627299" y="6163934"/>
            <a:ext cx="4514071" cy="4062664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429044" y="6595505"/>
            <a:ext cx="2588871" cy="2436775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0" y="7411349"/>
            <a:ext cx="5206546" cy="2934598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597379" y="1657170"/>
            <a:ext cx="11820759" cy="2524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1611547" indent="-805774" lvl="1">
              <a:lnSpc>
                <a:spcPts val="10151"/>
              </a:lnSpc>
              <a:spcBef>
                <a:spcPct val="0"/>
              </a:spcBef>
              <a:buFont typeface="Arial"/>
              <a:buChar char="•"/>
            </a:pPr>
            <a:r>
              <a:rPr lang="en-US" sz="7464" spc="164">
                <a:solidFill>
                  <a:srgbClr val="292F33"/>
                </a:solidFill>
                <a:latin typeface="League Spartan"/>
              </a:rPr>
              <a:t>RELACIÓN MAESTRO ALUMNO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3857985" y="6254241"/>
            <a:ext cx="12080352" cy="709446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alphaModFix amt="1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84133" y="519625"/>
            <a:ext cx="12108981" cy="10083479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2107309" y="3327033"/>
            <a:ext cx="8979930" cy="58067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96141" indent="-298071" lvl="1">
              <a:lnSpc>
                <a:spcPts val="3865"/>
              </a:lnSpc>
              <a:buFont typeface="Arial"/>
              <a:buChar char="•"/>
            </a:pPr>
            <a:r>
              <a:rPr lang="en-US" sz="2761">
                <a:solidFill>
                  <a:srgbClr val="000000"/>
                </a:solidFill>
                <a:latin typeface="Open Sans Light Bold"/>
              </a:rPr>
              <a:t>Roles profesor-alumno</a:t>
            </a:r>
          </a:p>
          <a:p>
            <a:pPr marL="596141" indent="-298071" lvl="1">
              <a:lnSpc>
                <a:spcPts val="3865"/>
              </a:lnSpc>
              <a:buFont typeface="Arial"/>
              <a:buChar char="•"/>
            </a:pPr>
            <a:r>
              <a:rPr lang="en-US" sz="2761">
                <a:solidFill>
                  <a:srgbClr val="000000"/>
                </a:solidFill>
                <a:latin typeface="Open Sans Light Bold Italics"/>
              </a:rPr>
              <a:t>La nueva educación:</a:t>
            </a:r>
            <a:r>
              <a:rPr lang="en-US" sz="2761">
                <a:solidFill>
                  <a:srgbClr val="000000"/>
                </a:solidFill>
                <a:latin typeface="Open Sans Light Italics"/>
              </a:rPr>
              <a:t>  </a:t>
            </a:r>
            <a:r>
              <a:rPr lang="en-US" sz="2761">
                <a:solidFill>
                  <a:srgbClr val="000000"/>
                </a:solidFill>
                <a:latin typeface="Open Sans Light"/>
              </a:rPr>
              <a:t>alumno protagonista de su propio proceso de aprendizaje.</a:t>
            </a:r>
          </a:p>
          <a:p>
            <a:pPr marL="596141" indent="-298071" lvl="1">
              <a:lnSpc>
                <a:spcPts val="3865"/>
              </a:lnSpc>
              <a:buFont typeface="Arial"/>
              <a:buChar char="•"/>
            </a:pPr>
            <a:r>
              <a:rPr lang="en-US" sz="2761">
                <a:solidFill>
                  <a:srgbClr val="000000"/>
                </a:solidFill>
                <a:latin typeface="Open Sans Light Bold"/>
              </a:rPr>
              <a:t>Metodologías activas</a:t>
            </a:r>
          </a:p>
          <a:p>
            <a:pPr marL="596141" indent="-298071" lvl="1">
              <a:lnSpc>
                <a:spcPts val="3865"/>
              </a:lnSpc>
              <a:buFont typeface="Arial"/>
              <a:buChar char="•"/>
            </a:pPr>
            <a:r>
              <a:rPr lang="en-US" sz="2761">
                <a:solidFill>
                  <a:srgbClr val="000000"/>
                </a:solidFill>
                <a:latin typeface="Open Sans Light"/>
              </a:rPr>
              <a:t>Apuestan por el trabajo en equipo</a:t>
            </a:r>
          </a:p>
          <a:p>
            <a:pPr marL="596141" indent="-298071" lvl="1">
              <a:lnSpc>
                <a:spcPts val="3865"/>
              </a:lnSpc>
              <a:buFont typeface="Arial"/>
              <a:buChar char="•"/>
            </a:pPr>
            <a:r>
              <a:rPr lang="en-US" sz="2761">
                <a:solidFill>
                  <a:srgbClr val="000000"/>
                </a:solidFill>
                <a:latin typeface="Open Sans Light"/>
              </a:rPr>
              <a:t>Resolución de problemas basados en situaciones reales</a:t>
            </a:r>
          </a:p>
          <a:p>
            <a:pPr marL="596141" indent="-298071" lvl="1">
              <a:lnSpc>
                <a:spcPts val="3865"/>
              </a:lnSpc>
              <a:buFont typeface="Arial"/>
              <a:buChar char="•"/>
            </a:pPr>
            <a:r>
              <a:rPr lang="en-US" sz="2761">
                <a:solidFill>
                  <a:srgbClr val="000000"/>
                </a:solidFill>
                <a:latin typeface="Open Sans Light Bold"/>
              </a:rPr>
              <a:t>Mayor motivación</a:t>
            </a:r>
          </a:p>
          <a:p>
            <a:pPr marL="596141" indent="-298071" lvl="1">
              <a:lnSpc>
                <a:spcPts val="3865"/>
              </a:lnSpc>
              <a:buFont typeface="Arial"/>
              <a:buChar char="•"/>
            </a:pPr>
            <a:r>
              <a:rPr lang="en-US" sz="2761">
                <a:solidFill>
                  <a:srgbClr val="000000"/>
                </a:solidFill>
                <a:latin typeface="Open Sans Light Bold"/>
              </a:rPr>
              <a:t>Nuevas metodologías</a:t>
            </a:r>
          </a:p>
          <a:p>
            <a:pPr marL="596141" indent="-298071" lvl="1">
              <a:lnSpc>
                <a:spcPts val="3865"/>
              </a:lnSpc>
              <a:buFont typeface="Arial"/>
              <a:buChar char="•"/>
            </a:pPr>
            <a:r>
              <a:rPr lang="en-US" sz="2761">
                <a:solidFill>
                  <a:srgbClr val="000000"/>
                </a:solidFill>
                <a:latin typeface="Open Sans Light"/>
              </a:rPr>
              <a:t>Aula invertida</a:t>
            </a:r>
          </a:p>
          <a:p>
            <a:pPr marL="596141" indent="-298071" lvl="1">
              <a:lnSpc>
                <a:spcPts val="3865"/>
              </a:lnSpc>
              <a:buFont typeface="Arial"/>
              <a:buChar char="•"/>
            </a:pPr>
            <a:r>
              <a:rPr lang="en-US" sz="2761">
                <a:solidFill>
                  <a:srgbClr val="000000"/>
                </a:solidFill>
                <a:latin typeface="Open Sans Light"/>
              </a:rPr>
              <a:t>Aprendizaje Basado en Proyectos</a:t>
            </a:r>
          </a:p>
          <a:p>
            <a:pPr marL="596141" indent="-298071" lvl="1">
              <a:lnSpc>
                <a:spcPts val="3865"/>
              </a:lnSpc>
              <a:buFont typeface="Arial"/>
              <a:buChar char="•"/>
            </a:pPr>
            <a:r>
              <a:rPr lang="en-US" sz="2761">
                <a:solidFill>
                  <a:srgbClr val="000000"/>
                </a:solidFill>
                <a:latin typeface="Open Sans Light"/>
              </a:rPr>
              <a:t>Gamificación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6"/>
          <a:srcRect l="17027" t="0" r="17027" b="0"/>
          <a:stretch>
            <a:fillRect/>
          </a:stretch>
        </p:blipFill>
        <p:spPr>
          <a:xfrm flipH="false" flipV="false" rot="0">
            <a:off x="13768341" y="0"/>
            <a:ext cx="4519659" cy="1028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7">
            <a:alphaModFix amt="6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494852" y="-740142"/>
            <a:ext cx="3986212" cy="4114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9"/>
          <a:srcRect l="24186" t="0" r="40739" b="0"/>
          <a:stretch>
            <a:fillRect/>
          </a:stretch>
        </p:blipFill>
        <p:spPr>
          <a:xfrm flipH="false" flipV="false" rot="0">
            <a:off x="12884335" y="-34333"/>
            <a:ext cx="5433612" cy="10321333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4298689" y="-4096219"/>
            <a:ext cx="6722198" cy="61722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471287">
            <a:off x="9783501" y="6314897"/>
            <a:ext cx="4514071" cy="4062664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487958" y="5874153"/>
            <a:ext cx="1105156" cy="1105156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68504" y="7868889"/>
            <a:ext cx="1520392" cy="1796623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10243440" y="6922160"/>
            <a:ext cx="3011144" cy="22639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24"/>
              </a:lnSpc>
            </a:pPr>
            <a:r>
              <a:rPr lang="en-US" sz="2588">
                <a:solidFill>
                  <a:srgbClr val="292F33"/>
                </a:solidFill>
                <a:latin typeface="Open Sans Light Bold"/>
              </a:rPr>
              <a:t>-Pensamiento crítico</a:t>
            </a:r>
          </a:p>
          <a:p>
            <a:pPr algn="ctr">
              <a:lnSpc>
                <a:spcPts val="3624"/>
              </a:lnSpc>
            </a:pPr>
            <a:r>
              <a:rPr lang="en-US" sz="2588">
                <a:solidFill>
                  <a:srgbClr val="292F33"/>
                </a:solidFill>
                <a:latin typeface="Open Sans Light Bold"/>
              </a:rPr>
              <a:t>-Creatividad</a:t>
            </a:r>
          </a:p>
          <a:p>
            <a:pPr algn="ctr">
              <a:lnSpc>
                <a:spcPts val="3624"/>
              </a:lnSpc>
            </a:pPr>
            <a:r>
              <a:rPr lang="en-US" sz="2588">
                <a:solidFill>
                  <a:srgbClr val="292F33"/>
                </a:solidFill>
                <a:latin typeface="Open Sans Light Bold"/>
              </a:rPr>
              <a:t>-Compromiso</a:t>
            </a:r>
          </a:p>
          <a:p>
            <a:pPr algn="ctr" marL="0" indent="0" lvl="0">
              <a:lnSpc>
                <a:spcPts val="3624"/>
              </a:lnSpc>
              <a:spcBef>
                <a:spcPct val="0"/>
              </a:spcBef>
            </a:pPr>
            <a:r>
              <a:rPr lang="en-US" sz="2588">
                <a:solidFill>
                  <a:srgbClr val="292F33"/>
                </a:solidFill>
                <a:latin typeface="Open Sans Light Bold"/>
              </a:rPr>
              <a:t>-Investigación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788896" y="386275"/>
            <a:ext cx="11293057" cy="2800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1179"/>
              </a:lnSpc>
              <a:spcBef>
                <a:spcPct val="0"/>
              </a:spcBef>
            </a:pPr>
            <a:r>
              <a:rPr lang="en-US" sz="8220" spc="180">
                <a:solidFill>
                  <a:srgbClr val="292F33"/>
                </a:solidFill>
                <a:latin typeface="League Spartan"/>
              </a:rPr>
              <a:t>2. NUEVAS METODOLOGÍAS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3857985" y="6254241"/>
            <a:ext cx="12080352" cy="709446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/>
          <a:srcRect l="17027" t="0" r="17027" b="0"/>
          <a:stretch>
            <a:fillRect/>
          </a:stretch>
        </p:blipFill>
        <p:spPr>
          <a:xfrm flipH="false" flipV="false" rot="0">
            <a:off x="13768341" y="0"/>
            <a:ext cx="4519659" cy="10287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4298689" y="-4096219"/>
            <a:ext cx="6722198" cy="61722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471287">
            <a:off x="10627299" y="6163934"/>
            <a:ext cx="4514071" cy="4062664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615776" y="6738938"/>
            <a:ext cx="2537119" cy="2389966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1"/>
          <a:srcRect l="0" t="0" r="0" b="0"/>
          <a:stretch>
            <a:fillRect/>
          </a:stretch>
        </p:blipFill>
        <p:spPr>
          <a:xfrm flipH="false" flipV="false" rot="0">
            <a:off x="-1088033" y="2241162"/>
            <a:ext cx="3270224" cy="3847898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465865" y="6979526"/>
            <a:ext cx="2989130" cy="3307474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578124" y="-561945"/>
            <a:ext cx="4380434" cy="3181290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2876395" y="3845801"/>
            <a:ext cx="8009458" cy="43494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96141" indent="-298071" lvl="1">
              <a:lnSpc>
                <a:spcPts val="3865"/>
              </a:lnSpc>
              <a:buFont typeface="Arial"/>
              <a:buChar char="•"/>
            </a:pPr>
            <a:r>
              <a:rPr lang="en-US" sz="2761">
                <a:solidFill>
                  <a:srgbClr val="000000"/>
                </a:solidFill>
                <a:latin typeface="Open Sans Light Bold"/>
              </a:rPr>
              <a:t>Mochilas digitales </a:t>
            </a:r>
          </a:p>
          <a:p>
            <a:pPr algn="just" marL="596141" indent="-298071" lvl="1">
              <a:lnSpc>
                <a:spcPts val="3865"/>
              </a:lnSpc>
              <a:buFont typeface="Arial"/>
              <a:buChar char="•"/>
            </a:pPr>
            <a:r>
              <a:rPr lang="en-US" sz="2761">
                <a:solidFill>
                  <a:srgbClr val="000000"/>
                </a:solidFill>
                <a:latin typeface="Open Sans Light Bold"/>
              </a:rPr>
              <a:t>Material tradicional en las primeras etapas </a:t>
            </a:r>
          </a:p>
          <a:p>
            <a:pPr algn="just" marL="596141" indent="-298071" lvl="1">
              <a:lnSpc>
                <a:spcPts val="3865"/>
              </a:lnSpc>
              <a:buFont typeface="Arial"/>
              <a:buChar char="•"/>
            </a:pPr>
            <a:r>
              <a:rPr lang="en-US" sz="2761">
                <a:solidFill>
                  <a:srgbClr val="000000"/>
                </a:solidFill>
                <a:latin typeface="Open Sans Light Bold"/>
              </a:rPr>
              <a:t>Las </a:t>
            </a:r>
            <a:r>
              <a:rPr lang="en-US" sz="2761">
                <a:solidFill>
                  <a:srgbClr val="000000"/>
                </a:solidFill>
                <a:latin typeface="Open Sans Light Bold"/>
                <a:hlinkClick r:id="rId16" tooltip="https://www.realinfluencers.es/2016/04/29/8-cosas-madres-padres-hacen-mal-tecnologia/"/>
              </a:rPr>
              <a:t>nuevas tecnologías</a:t>
            </a:r>
            <a:r>
              <a:rPr lang="en-US" sz="2761">
                <a:solidFill>
                  <a:srgbClr val="000000"/>
                </a:solidFill>
                <a:latin typeface="Open Sans Light Bold"/>
              </a:rPr>
              <a:t> han llegado para quedarse: </a:t>
            </a:r>
            <a:r>
              <a:rPr lang="en-US" sz="2761">
                <a:solidFill>
                  <a:srgbClr val="000000"/>
                </a:solidFill>
                <a:latin typeface="Open Sans Light"/>
              </a:rPr>
              <a:t>proceso de integración en las aulas es fundamental no solo para adaptar la enseñanza a la realidad digital de la sociedad en que vivimos, sino para educarles en un uso responsable de las mismas.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185037" y="625976"/>
            <a:ext cx="7066113" cy="27857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1179"/>
              </a:lnSpc>
              <a:spcBef>
                <a:spcPct val="0"/>
              </a:spcBef>
            </a:pPr>
            <a:r>
              <a:rPr lang="en-US" sz="8220" spc="180">
                <a:solidFill>
                  <a:srgbClr val="292F33"/>
                </a:solidFill>
                <a:latin typeface="Anton"/>
              </a:rPr>
              <a:t>3. MATERIALES PEDAGÓGICOS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293151" y="2028356"/>
            <a:ext cx="9237501" cy="55285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13241" indent="-306620" lvl="1">
              <a:lnSpc>
                <a:spcPts val="3976"/>
              </a:lnSpc>
              <a:buFont typeface="Arial"/>
              <a:buChar char="•"/>
            </a:pPr>
            <a:r>
              <a:rPr lang="en-US" sz="2840">
                <a:solidFill>
                  <a:srgbClr val="000000"/>
                </a:solidFill>
                <a:latin typeface="Open Sans Light"/>
              </a:rPr>
              <a:t>El papel del docente es clave n un juego que potencia la creatividad y la capacidad de experimentación de los alumnos.</a:t>
            </a:r>
          </a:p>
          <a:p>
            <a:pPr>
              <a:lnSpc>
                <a:spcPts val="3976"/>
              </a:lnSpc>
            </a:pPr>
          </a:p>
          <a:p>
            <a:pPr marL="613241" indent="-306620" lvl="1">
              <a:lnSpc>
                <a:spcPts val="3976"/>
              </a:lnSpc>
              <a:buFont typeface="Arial"/>
              <a:buChar char="•"/>
            </a:pPr>
            <a:r>
              <a:rPr lang="en-US" sz="2840">
                <a:solidFill>
                  <a:srgbClr val="000000"/>
                </a:solidFill>
                <a:latin typeface="Open Sans Light"/>
              </a:rPr>
              <a:t>Los docentes organizan y diseñan experiencias didácticas motivadoras para los estudiantes</a:t>
            </a:r>
          </a:p>
          <a:p>
            <a:pPr>
              <a:lnSpc>
                <a:spcPts val="3976"/>
              </a:lnSpc>
            </a:pPr>
          </a:p>
          <a:p>
            <a:pPr marL="613241" indent="-306620" lvl="1">
              <a:lnSpc>
                <a:spcPts val="3976"/>
              </a:lnSpc>
              <a:buFont typeface="Arial"/>
              <a:buChar char="•"/>
            </a:pPr>
            <a:r>
              <a:rPr lang="en-US" sz="2840">
                <a:solidFill>
                  <a:srgbClr val="000000"/>
                </a:solidFill>
                <a:latin typeface="Open Sans Light"/>
              </a:rPr>
              <a:t>Retener conocimientos</a:t>
            </a:r>
          </a:p>
          <a:p>
            <a:pPr>
              <a:lnSpc>
                <a:spcPts val="3976"/>
              </a:lnSpc>
            </a:pPr>
          </a:p>
          <a:p>
            <a:pPr marL="613241" indent="-306620" lvl="1">
              <a:lnSpc>
                <a:spcPts val="3976"/>
              </a:lnSpc>
              <a:buFont typeface="Arial"/>
              <a:buChar char="•"/>
            </a:pPr>
            <a:r>
              <a:rPr lang="en-US" sz="2840">
                <a:solidFill>
                  <a:srgbClr val="000000"/>
                </a:solidFill>
                <a:latin typeface="Open Sans Light"/>
              </a:rPr>
              <a:t>Comprender lo trabajado en clase, mejorar los hábitos de estudio o fomentar la autodisciplina.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3857985" y="6254241"/>
            <a:ext cx="12080352" cy="7094461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4298689" y="-4096219"/>
            <a:ext cx="6722198" cy="61722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471287">
            <a:off x="10627299" y="6163934"/>
            <a:ext cx="4514071" cy="4062664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10530652" y="2075981"/>
            <a:ext cx="6281846" cy="3527694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591278" y="495096"/>
            <a:ext cx="11293057" cy="1383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1179"/>
              </a:lnSpc>
              <a:spcBef>
                <a:spcPct val="0"/>
              </a:spcBef>
            </a:pPr>
            <a:r>
              <a:rPr lang="en-US" sz="8220" spc="180">
                <a:solidFill>
                  <a:srgbClr val="292F33"/>
                </a:solidFill>
                <a:latin typeface="League Spartan"/>
              </a:rPr>
              <a:t>4. DEBERES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DAFjS4Cui6E</dc:identifier>
  <dcterms:modified xsi:type="dcterms:W3CDTF">2011-08-01T06:04:30Z</dcterms:modified>
  <cp:revision>1</cp:revision>
  <dc:title>Lectura 4 Puntos Básicos</dc:title>
</cp:coreProperties>
</file>