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7"/>
    </p:embeddedFont>
    <p:embeddedFont>
      <p:font typeface="Crimson Text" panose="020B0604020202020204" charset="0"/>
      <p:regular r:id="rId18"/>
      <p:bold r:id="rId19"/>
      <p:italic r:id="rId20"/>
      <p:boldItalic r:id="rId21"/>
    </p:embeddedFont>
    <p:embeddedFont>
      <p:font typeface="Josefin Sans" pitchFamily="2" charset="0"/>
      <p:regular r:id="rId22"/>
      <p:bold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Mako" panose="020B0604020202020204" charset="0"/>
      <p:regular r:id="rId28"/>
    </p:embeddedFont>
    <p:embeddedFont>
      <p:font typeface="Merriweather Light" panose="00000400000000000000" pitchFamily="2" charset="0"/>
      <p:regular r:id="rId29"/>
      <p:bold r:id="rId30"/>
      <p:italic r:id="rId31"/>
      <p:boldItalic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SemiBold" panose="020B0706030804020204" pitchFamily="34" charset="0"/>
      <p:regular r:id="rId41"/>
      <p:bold r:id="rId42"/>
      <p:italic r:id="rId43"/>
      <p:boldItalic r:id="rId44"/>
    </p:embeddedFont>
    <p:embeddedFont>
      <p:font typeface="Russo One" panose="020B0604020202020204" charset="0"/>
      <p:regular r:id="rId45"/>
    </p:embeddedFont>
    <p:embeddedFont>
      <p:font typeface="Vidaloka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e424d7b5f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e424d7b5f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e424d7b5f7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e424d7b5f7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e424d7b5f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e424d7b5f7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5407e6f72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5407e6f72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05aad17d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05aad17d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5407e6f72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5407e6f72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5407e6f72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5407e6f72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5407e6f72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5407e6f72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19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1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8" name="Google Shape;188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3" name="Google Shape;203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2" name="Google Shape;212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8" name="Google Shape;218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2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5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6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2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3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4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5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6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7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8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9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13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4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5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 -">
  <p:cSld name="CUSTOM_3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7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8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9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13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ubTitle" idx="14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15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66" name="Google Shape;266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3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subTitle" idx="7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8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9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13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80" name="Google Shape;280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5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subTitle" idx="1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2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ubTitle" idx="3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ubTitle" idx="4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5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6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7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8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02" name="Google Shape;302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6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subTitle" idx="1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2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subTitle" idx="3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subTitle" idx="4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subTitle" idx="5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subTitle" idx="6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12" name="Google Shape;312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6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23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3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subTitle" idx="1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subTitle" idx="2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3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subTitle" idx="4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5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8" name="Google Shape;328;p37"/>
          <p:cNvSpPr txBox="1">
            <a:spLocks noGrp="1"/>
          </p:cNvSpPr>
          <p:nvPr>
            <p:ph type="subTitle" idx="6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7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8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title" idx="9" hasCustomPrompt="1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37"/>
          <p:cNvSpPr txBox="1">
            <a:spLocks noGrp="1"/>
          </p:cNvSpPr>
          <p:nvPr>
            <p:ph type="title" idx="13" hasCustomPrompt="1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3" name="Google Shape;333;p37"/>
          <p:cNvSpPr txBox="1">
            <a:spLocks noGrp="1"/>
          </p:cNvSpPr>
          <p:nvPr>
            <p:ph type="title" idx="14" hasCustomPrompt="1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 idx="15" hasCustomPrompt="1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subTitle" idx="1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2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subTitle" idx="3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subTitle" idx="4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5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6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43" name="Google Shape;343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>
            <a:spLocks noGrp="1"/>
          </p:cNvSpPr>
          <p:nvPr>
            <p:ph type="subTitle" idx="1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7" name="Google Shape;347;p39"/>
          <p:cNvSpPr txBox="1">
            <a:spLocks noGrp="1"/>
          </p:cNvSpPr>
          <p:nvPr>
            <p:ph type="subTitle" idx="2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subTitle" idx="3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subTitle" idx="4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subTitle" idx="5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6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9"/>
          <p:cNvSpPr txBox="1">
            <a:spLocks noGrp="1"/>
          </p:cNvSpPr>
          <p:nvPr>
            <p:ph type="subTitle" idx="7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subTitle" idx="8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55" name="Google Shape;355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6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4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4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40"/>
          <p:cNvSpPr txBox="1">
            <a:spLocks noGrp="1"/>
          </p:cNvSpPr>
          <p:nvPr>
            <p:ph type="subTitle" idx="1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subTitle" idx="2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subTitle" idx="3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subTitle" idx="4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subTitle" idx="5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70" name="Google Shape;370;p40"/>
          <p:cNvSpPr txBox="1">
            <a:spLocks noGrp="1"/>
          </p:cNvSpPr>
          <p:nvPr>
            <p:ph type="subTitle" idx="6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41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41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41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8" name="Google Shape;378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8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subTitle" idx="1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subTitle" idx="2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subTitle" idx="3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ubTitle" idx="4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ubTitle" idx="5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subTitle" idx="6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7" name="Google Shape;387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4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4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42"/>
          <p:cNvSpPr txBox="1">
            <a:spLocks noGrp="1"/>
          </p:cNvSpPr>
          <p:nvPr>
            <p:ph type="title" hasCustomPrompt="1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42"/>
          <p:cNvSpPr txBox="1">
            <a:spLocks noGrp="1"/>
          </p:cNvSpPr>
          <p:nvPr>
            <p:ph type="title" idx="7" hasCustomPrompt="1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 idx="8" hasCustomPrompt="1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7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8" name="Google Shape;398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7_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403" name="Google Shape;403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08" name="Google Shape;408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3" name="Google Shape;423;p47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7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27" name="Google Shape;427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31" name="Google Shape;431;p48"/>
          <p:cNvSpPr txBox="1">
            <a:spLocks noGrp="1"/>
          </p:cNvSpPr>
          <p:nvPr>
            <p:ph type="subTitle" idx="1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subTitle" idx="2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8"/>
          <p:cNvSpPr txBox="1">
            <a:spLocks noGrp="1"/>
          </p:cNvSpPr>
          <p:nvPr>
            <p:ph type="subTitle" idx="3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4" name="Google Shape;434;p48"/>
          <p:cNvSpPr txBox="1">
            <a:spLocks noGrp="1"/>
          </p:cNvSpPr>
          <p:nvPr>
            <p:ph type="subTitle" idx="4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8"/>
          <p:cNvSpPr txBox="1">
            <a:spLocks noGrp="1"/>
          </p:cNvSpPr>
          <p:nvPr>
            <p:ph type="subTitle" idx="5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subTitle" idx="6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7" name="Google Shape;437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4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4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441927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"/>
          <p:cNvSpPr txBox="1">
            <a:spLocks noGrp="1"/>
          </p:cNvSpPr>
          <p:nvPr>
            <p:ph type="ctrTitle"/>
          </p:nvPr>
        </p:nvSpPr>
        <p:spPr>
          <a:xfrm>
            <a:off x="670250" y="672050"/>
            <a:ext cx="8038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2A47"/>
                </a:solidFill>
              </a:rPr>
              <a:t>LA NUEVA ESCUELA MEXICANA</a:t>
            </a:r>
            <a:endParaRPr>
              <a:solidFill>
                <a:srgbClr val="0E2A47"/>
              </a:solidFill>
            </a:endParaRPr>
          </a:p>
        </p:txBody>
      </p:sp>
      <p:sp>
        <p:nvSpPr>
          <p:cNvPr id="473" name="Google Shape;473;p54"/>
          <p:cNvSpPr txBox="1">
            <a:spLocks noGrp="1"/>
          </p:cNvSpPr>
          <p:nvPr>
            <p:ph type="subTitle" idx="1"/>
          </p:nvPr>
        </p:nvSpPr>
        <p:spPr>
          <a:xfrm>
            <a:off x="1039950" y="272465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Principios y orientaciones pedagógicas. </a:t>
            </a:r>
            <a:endParaRPr sz="20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74" name="Google Shape;474;p54"/>
          <p:cNvSpPr txBox="1">
            <a:spLocks noGrp="1"/>
          </p:cNvSpPr>
          <p:nvPr>
            <p:ph type="subTitle" idx="1"/>
          </p:nvPr>
        </p:nvSpPr>
        <p:spPr>
          <a:xfrm>
            <a:off x="1039950" y="3291725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Alumna:</a:t>
            </a:r>
            <a:endParaRPr sz="2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Adriana </a:t>
            </a:r>
            <a:r>
              <a:rPr lang="en" sz="2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rodriguez hernandez</a:t>
            </a:r>
            <a:endParaRPr sz="2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B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3"/>
          <p:cNvSpPr txBox="1">
            <a:spLocks noGrp="1"/>
          </p:cNvSpPr>
          <p:nvPr>
            <p:ph type="subTitle" idx="1"/>
          </p:nvPr>
        </p:nvSpPr>
        <p:spPr>
          <a:xfrm>
            <a:off x="1085200" y="1142275"/>
            <a:ext cx="68184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i="1">
                <a:solidFill>
                  <a:schemeClr val="dk1"/>
                </a:solidFill>
              </a:rPr>
              <a:t>7º Promoción de la  cultura de la paz</a:t>
            </a:r>
            <a:endParaRPr sz="2300" i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</a:rPr>
              <a:t>Forma a los educandos en una cultura de paz que favorece el  diálogo constructivo, la  solidaridad y la búsqueda de  acuerdos que permiten la  solución no violenta de  conflictos y la convivencia en  un marco de respeto a las  diferencias.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</a:endParaRPr>
          </a:p>
        </p:txBody>
      </p:sp>
      <p:sp>
        <p:nvSpPr>
          <p:cNvPr id="546" name="Google Shape;546;p63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pic>
        <p:nvPicPr>
          <p:cNvPr id="547" name="Google Shape;54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75" y="445027"/>
            <a:ext cx="1354000" cy="131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6922" y="3515875"/>
            <a:ext cx="2123126" cy="13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B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4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54" name="Google Shape;554;p64"/>
          <p:cNvSpPr txBox="1">
            <a:spLocks noGrp="1"/>
          </p:cNvSpPr>
          <p:nvPr>
            <p:ph type="subTitle" idx="1"/>
          </p:nvPr>
        </p:nvSpPr>
        <p:spPr>
          <a:xfrm>
            <a:off x="769025" y="1153650"/>
            <a:ext cx="80220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</a:rPr>
              <a:t>8º Respeto por la  naturaleza y cuidado del  medio ambiente</a:t>
            </a:r>
            <a:endParaRPr sz="23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</a:rPr>
              <a:t>Promueve una sólida  conciencia ambiental que  favorece la protección y  conservación del entorno, la  prevención del cambio  climático y el desarrollo  sostenible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555" name="Google Shape;55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700" y="3279317"/>
            <a:ext cx="2686600" cy="15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B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5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CONDICIONES PARA LA CONSTRUCCIÓN DE LA NEM</a:t>
            </a:r>
            <a:endParaRPr/>
          </a:p>
        </p:txBody>
      </p:sp>
      <p:sp>
        <p:nvSpPr>
          <p:cNvPr id="561" name="Google Shape;561;p65"/>
          <p:cNvSpPr txBox="1">
            <a:spLocks noGrp="1"/>
          </p:cNvSpPr>
          <p:nvPr>
            <p:ph type="subTitle" idx="1"/>
          </p:nvPr>
        </p:nvSpPr>
        <p:spPr>
          <a:xfrm>
            <a:off x="1975050" y="1620100"/>
            <a:ext cx="51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>
                <a:solidFill>
                  <a:schemeClr val="dk1"/>
                </a:solidFill>
              </a:rPr>
              <a:t>Revalorización del magisterio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62" name="Google Shape;562;p65"/>
          <p:cNvSpPr txBox="1">
            <a:spLocks noGrp="1"/>
          </p:cNvSpPr>
          <p:nvPr>
            <p:ph type="subTitle" idx="1"/>
          </p:nvPr>
        </p:nvSpPr>
        <p:spPr>
          <a:xfrm>
            <a:off x="3007200" y="2231875"/>
            <a:ext cx="31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2. Infraestructura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63" name="Google Shape;563;p65"/>
          <p:cNvSpPr txBox="1">
            <a:spLocks noGrp="1"/>
          </p:cNvSpPr>
          <p:nvPr>
            <p:ph type="subTitle" idx="1"/>
          </p:nvPr>
        </p:nvSpPr>
        <p:spPr>
          <a:xfrm>
            <a:off x="2102225" y="2908200"/>
            <a:ext cx="51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3. Gobernanza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64" name="Google Shape;564;p65"/>
          <p:cNvSpPr txBox="1">
            <a:spLocks noGrp="1"/>
          </p:cNvSpPr>
          <p:nvPr>
            <p:ph type="subTitle" idx="1"/>
          </p:nvPr>
        </p:nvSpPr>
        <p:spPr>
          <a:xfrm>
            <a:off x="1887425" y="3480900"/>
            <a:ext cx="56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4. Objetivos del aprendizaje, estrategias didácticas y revisión de contenidos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B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6"/>
          <p:cNvSpPr txBox="1">
            <a:spLocks noGrp="1"/>
          </p:cNvSpPr>
          <p:nvPr>
            <p:ph type="title"/>
          </p:nvPr>
        </p:nvSpPr>
        <p:spPr>
          <a:xfrm>
            <a:off x="1374125" y="445025"/>
            <a:ext cx="66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DERECHO A LA EDUCACIÓN Y SUS IMPLICACIONES PEDAGÓGICAS</a:t>
            </a:r>
            <a:endParaRPr/>
          </a:p>
        </p:txBody>
      </p:sp>
      <p:sp>
        <p:nvSpPr>
          <p:cNvPr id="570" name="Google Shape;570;p66"/>
          <p:cNvSpPr txBox="1">
            <a:spLocks noGrp="1"/>
          </p:cNvSpPr>
          <p:nvPr>
            <p:ph type="subTitle" idx="1"/>
          </p:nvPr>
        </p:nvSpPr>
        <p:spPr>
          <a:xfrm>
            <a:off x="285775" y="1632700"/>
            <a:ext cx="51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Las niñas, niños, adolescentes y jóvenes, son sujetos  activos de la educación; con sus acciones cotidianas  ejercen su derecho a transformar la realidad a través de  una educación integral que se despliega en todos los  espacios de la escuela, no sólo en el aula</a:t>
            </a:r>
            <a:endParaRPr sz="210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571" name="Google Shape;57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774" y="1824450"/>
            <a:ext cx="3248173" cy="21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7"/>
          <p:cNvSpPr txBox="1">
            <a:spLocks noGrp="1"/>
          </p:cNvSpPr>
          <p:nvPr>
            <p:ph type="title"/>
          </p:nvPr>
        </p:nvSpPr>
        <p:spPr>
          <a:xfrm>
            <a:off x="827425" y="871150"/>
            <a:ext cx="7356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Gracias por su atención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5"/>
          <p:cNvSpPr txBox="1">
            <a:spLocks noGrp="1"/>
          </p:cNvSpPr>
          <p:nvPr>
            <p:ph type="title"/>
          </p:nvPr>
        </p:nvSpPr>
        <p:spPr>
          <a:xfrm>
            <a:off x="31055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¿Qué es?</a:t>
            </a:r>
            <a:endParaRPr sz="4200"/>
          </a:p>
        </p:txBody>
      </p:sp>
      <p:sp>
        <p:nvSpPr>
          <p:cNvPr id="480" name="Google Shape;480;p55"/>
          <p:cNvSpPr txBox="1">
            <a:spLocks noGrp="1"/>
          </p:cNvSpPr>
          <p:nvPr>
            <p:ph type="body" idx="1"/>
          </p:nvPr>
        </p:nvSpPr>
        <p:spPr>
          <a:xfrm>
            <a:off x="3174125" y="1175075"/>
            <a:ext cx="5665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Proyecto educativo de carácter humanista, el cual busca cambiar radicalmente los esquemas curriculares de los programas de estudio, así como la forma de enseñar dentro y fuera de las aulas.</a:t>
            </a:r>
            <a:endParaRPr sz="2800"/>
          </a:p>
        </p:txBody>
      </p:sp>
      <p:pic>
        <p:nvPicPr>
          <p:cNvPr id="481" name="Google Shape;48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75075"/>
            <a:ext cx="2869324" cy="35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6"/>
          <p:cNvSpPr txBox="1">
            <a:spLocks noGrp="1"/>
          </p:cNvSpPr>
          <p:nvPr>
            <p:ph type="subTitle" idx="1"/>
          </p:nvPr>
        </p:nvSpPr>
        <p:spPr>
          <a:xfrm>
            <a:off x="0" y="67241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/>
              <a:t>Tiene como centro la formación integral de niñas, niños, adolescentes y jóvenes, y su objetivo es promover el aprendizaje de excelencia, inclusivo, pluricultural, colaborativo y equitativo a lo largo del trayecto de su formación</a:t>
            </a:r>
            <a:endParaRPr sz="2500"/>
          </a:p>
        </p:txBody>
      </p:sp>
      <p:pic>
        <p:nvPicPr>
          <p:cNvPr id="487" name="Google Shape;4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875" y="1161175"/>
            <a:ext cx="3204899" cy="26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7"/>
          <p:cNvSpPr txBox="1">
            <a:spLocks noGrp="1"/>
          </p:cNvSpPr>
          <p:nvPr>
            <p:ph type="title"/>
          </p:nvPr>
        </p:nvSpPr>
        <p:spPr>
          <a:xfrm>
            <a:off x="2320200" y="350925"/>
            <a:ext cx="51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Cuatro condiciones </a:t>
            </a:r>
            <a:r>
              <a:rPr lang="en" sz="2000"/>
              <a:t>(Tomasevski,2004)</a:t>
            </a:r>
            <a:endParaRPr sz="2000"/>
          </a:p>
        </p:txBody>
      </p:sp>
      <p:sp>
        <p:nvSpPr>
          <p:cNvPr id="493" name="Google Shape;493;p57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Asequibilidad</a:t>
            </a:r>
            <a:endParaRPr/>
          </a:p>
        </p:txBody>
      </p:sp>
      <p:sp>
        <p:nvSpPr>
          <p:cNvPr id="494" name="Google Shape;494;p57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Accesibilidad</a:t>
            </a:r>
            <a:endParaRPr/>
          </a:p>
        </p:txBody>
      </p:sp>
      <p:sp>
        <p:nvSpPr>
          <p:cNvPr id="495" name="Google Shape;495;p57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Obligación del estado a facilitar una educación</a:t>
            </a:r>
            <a:endParaRPr/>
          </a:p>
        </p:txBody>
      </p:sp>
      <p:sp>
        <p:nvSpPr>
          <p:cNvPr id="496" name="Google Shape;496;p57"/>
          <p:cNvSpPr txBox="1">
            <a:spLocks noGrp="1"/>
          </p:cNvSpPr>
          <p:nvPr>
            <p:ph type="subTitle" idx="4"/>
          </p:nvPr>
        </p:nvSpPr>
        <p:spPr>
          <a:xfrm>
            <a:off x="1437400" y="2255100"/>
            <a:ext cx="28563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Garantía del derecho a una educación gratuita y obligatoria</a:t>
            </a:r>
            <a:endParaRPr/>
          </a:p>
        </p:txBody>
      </p:sp>
      <p:sp>
        <p:nvSpPr>
          <p:cNvPr id="497" name="Google Shape;497;p57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Adaptabilidad</a:t>
            </a:r>
            <a:endParaRPr/>
          </a:p>
        </p:txBody>
      </p:sp>
      <p:sp>
        <p:nvSpPr>
          <p:cNvPr id="498" name="Google Shape;498;p57"/>
          <p:cNvSpPr txBox="1">
            <a:spLocks noGrp="1"/>
          </p:cNvSpPr>
          <p:nvPr>
            <p:ph type="subTitle" idx="6"/>
          </p:nvPr>
        </p:nvSpPr>
        <p:spPr>
          <a:xfrm>
            <a:off x="4638725" y="4036125"/>
            <a:ext cx="31839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Adecuar la educación al contexto sociocultural de las y los estudiantes.</a:t>
            </a:r>
            <a:endParaRPr/>
          </a:p>
        </p:txBody>
      </p:sp>
      <p:sp>
        <p:nvSpPr>
          <p:cNvPr id="499" name="Google Shape;499;p57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Aceptabilidad</a:t>
            </a:r>
            <a:endParaRPr/>
          </a:p>
        </p:txBody>
      </p:sp>
      <p:sp>
        <p:nvSpPr>
          <p:cNvPr id="500" name="Google Shape;500;p57"/>
          <p:cNvSpPr txBox="1">
            <a:spLocks noGrp="1"/>
          </p:cNvSpPr>
          <p:nvPr>
            <p:ph type="subTitle" idx="8"/>
          </p:nvPr>
        </p:nvSpPr>
        <p:spPr>
          <a:xfrm>
            <a:off x="1437400" y="4111075"/>
            <a:ext cx="2921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Criterios de seguridad, calidad y calidez de la educación</a:t>
            </a:r>
            <a:endParaRPr/>
          </a:p>
        </p:txBody>
      </p:sp>
      <p:sp>
        <p:nvSpPr>
          <p:cNvPr id="501" name="Google Shape;501;p57"/>
          <p:cNvSpPr txBox="1">
            <a:spLocks noGrp="1"/>
          </p:cNvSpPr>
          <p:nvPr>
            <p:ph type="title" idx="9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02" name="Google Shape;502;p57"/>
          <p:cNvSpPr txBox="1">
            <a:spLocks noGrp="1"/>
          </p:cNvSpPr>
          <p:nvPr>
            <p:ph type="title" idx="13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03" name="Google Shape;503;p57"/>
          <p:cNvSpPr txBox="1">
            <a:spLocks noGrp="1"/>
          </p:cNvSpPr>
          <p:nvPr>
            <p:ph type="title" idx="14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04" name="Google Shape;504;p57"/>
          <p:cNvSpPr txBox="1">
            <a:spLocks noGrp="1"/>
          </p:cNvSpPr>
          <p:nvPr>
            <p:ph type="title" idx="15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8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10" name="Google Shape;510;p58"/>
          <p:cNvSpPr txBox="1">
            <a:spLocks noGrp="1"/>
          </p:cNvSpPr>
          <p:nvPr>
            <p:ph type="subTitle" idx="4294967295"/>
          </p:nvPr>
        </p:nvSpPr>
        <p:spPr>
          <a:xfrm>
            <a:off x="971550" y="1017725"/>
            <a:ext cx="70317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1° Fomento de la identidad con México</a:t>
            </a:r>
            <a:endParaRPr sz="1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Fomentar el amor a la patria, el aprecio por su cultura, el conocimiento de su historia y el compromiso con los valores plasmados en su constitución política. 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pic>
        <p:nvPicPr>
          <p:cNvPr id="511" name="Google Shape;51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225" y="2379348"/>
            <a:ext cx="3859575" cy="20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9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17" name="Google Shape;517;p59"/>
          <p:cNvSpPr txBox="1">
            <a:spLocks noGrp="1"/>
          </p:cNvSpPr>
          <p:nvPr>
            <p:ph type="subTitle" idx="4294967295"/>
          </p:nvPr>
        </p:nvSpPr>
        <p:spPr>
          <a:xfrm>
            <a:off x="955875" y="1017725"/>
            <a:ext cx="70317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2°Responsabilidad ciudadana </a:t>
            </a:r>
            <a:endParaRPr sz="1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Implica la aceptación de derechos y deberes personales y comunes 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sp>
        <p:nvSpPr>
          <p:cNvPr id="518" name="Google Shape;518;p59"/>
          <p:cNvSpPr txBox="1">
            <a:spLocks noGrp="1"/>
          </p:cNvSpPr>
          <p:nvPr>
            <p:ph type="subTitle" idx="4294967295"/>
          </p:nvPr>
        </p:nvSpPr>
        <p:spPr>
          <a:xfrm>
            <a:off x="755700" y="3390975"/>
            <a:ext cx="8388300" cy="1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3°La honestidad es el comportamiento fundamental para el cumplimiento de la responsabilidad social, que permite que la sociedad se desarrolle con base en la confianza y en el sustento de la verdad de todas las acciones para permitir una sana relación entre los ciudadanos.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pic>
        <p:nvPicPr>
          <p:cNvPr id="519" name="Google Shape;51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500" y="1981000"/>
            <a:ext cx="2920301" cy="13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0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25" name="Google Shape;525;p60"/>
          <p:cNvSpPr txBox="1">
            <a:spLocks noGrp="1"/>
          </p:cNvSpPr>
          <p:nvPr>
            <p:ph type="subTitle" idx="4294967295"/>
          </p:nvPr>
        </p:nvSpPr>
        <p:spPr>
          <a:xfrm>
            <a:off x="955875" y="1202600"/>
            <a:ext cx="70317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4° Participación en la transformación de la sociedad </a:t>
            </a:r>
            <a:endParaRPr sz="1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Educar personas críticas, participativas y activas que procuren procesos de transformación por la vía de la innovación, la creación de iniciativas de producción que mejoren la calidad de vida.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pic>
        <p:nvPicPr>
          <p:cNvPr id="526" name="Google Shape;52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075" y="2589850"/>
            <a:ext cx="2911301" cy="19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1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32" name="Google Shape;532;p61"/>
          <p:cNvSpPr txBox="1">
            <a:spLocks noGrp="1"/>
          </p:cNvSpPr>
          <p:nvPr>
            <p:ph type="subTitle" idx="4294967295"/>
          </p:nvPr>
        </p:nvSpPr>
        <p:spPr>
          <a:xfrm>
            <a:off x="955875" y="1202600"/>
            <a:ext cx="70317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5° Respeto de la dignidad humana </a:t>
            </a:r>
            <a:endParaRPr sz="1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Contribuye al desarrollo integral del individuo, para que ejerzan plena y responsablemente sus capacidades, Promueve el respeto irrestricto a la dignidad y los derechos humanos de las personas.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pic>
        <p:nvPicPr>
          <p:cNvPr id="533" name="Google Shape;53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500" y="2778725"/>
            <a:ext cx="451485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39" name="Google Shape;539;p62"/>
          <p:cNvSpPr txBox="1">
            <a:spLocks noGrp="1"/>
          </p:cNvSpPr>
          <p:nvPr>
            <p:ph type="subTitle" idx="4294967295"/>
          </p:nvPr>
        </p:nvSpPr>
        <p:spPr>
          <a:xfrm>
            <a:off x="955875" y="1202600"/>
            <a:ext cx="70317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3°Promoción de la interculturalidad.</a:t>
            </a:r>
            <a:endParaRPr sz="1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Fomenta la comprensión y el aprecio por la diversidad cultural y lingüística, así como el diálogo y el intercambio intercultural sobre una base de equidad y respeto mutuo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pic>
        <p:nvPicPr>
          <p:cNvPr id="540" name="Google Shape;54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700" y="2465350"/>
            <a:ext cx="3335875" cy="20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Presentación en pantalla (16:9)</PresentationFormat>
  <Paragraphs>51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7" baseType="lpstr">
      <vt:lpstr>Bebas Neue</vt:lpstr>
      <vt:lpstr>Open Sans SemiBold</vt:lpstr>
      <vt:lpstr>Merriweather Light</vt:lpstr>
      <vt:lpstr>Arial</vt:lpstr>
      <vt:lpstr>Mako</vt:lpstr>
      <vt:lpstr>Vidaloka</vt:lpstr>
      <vt:lpstr>Crimson Text</vt:lpstr>
      <vt:lpstr>Josefin Sans</vt:lpstr>
      <vt:lpstr>Lato</vt:lpstr>
      <vt:lpstr>Russo One</vt:lpstr>
      <vt:lpstr>Montserrat</vt:lpstr>
      <vt:lpstr>Open Sans</vt:lpstr>
      <vt:lpstr>Minimalist Business Slides XL by Slidesgo</vt:lpstr>
      <vt:lpstr>LA NUEVA ESCUELA MEXICANA</vt:lpstr>
      <vt:lpstr>¿Qué es?</vt:lpstr>
      <vt:lpstr>Presentación de PowerPoint</vt:lpstr>
      <vt:lpstr>Cuatro condiciones (Tomasevski,2004)</vt:lpstr>
      <vt:lpstr>Principios</vt:lpstr>
      <vt:lpstr>Principios</vt:lpstr>
      <vt:lpstr>Principios</vt:lpstr>
      <vt:lpstr>Principios</vt:lpstr>
      <vt:lpstr>Principios</vt:lpstr>
      <vt:lpstr>PRINCIPIOS</vt:lpstr>
      <vt:lpstr>PRINCIPIOS</vt:lpstr>
      <vt:lpstr>CONDICIONES PARA LA CONSTRUCCIÓN DE LA NEM</vt:lpstr>
      <vt:lpstr>EL DERECHO A LA EDUCACIÓN Y SUS IMPLICACIONES PEDAGÓGICAS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NUEVA ESCUELA MEXICANA</dc:title>
  <cp:lastModifiedBy>ADRIANA RODRIGUEZ HERNANDEZ</cp:lastModifiedBy>
  <cp:revision>2</cp:revision>
  <dcterms:modified xsi:type="dcterms:W3CDTF">2023-06-21T05:32:45Z</dcterms:modified>
</cp:coreProperties>
</file>