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8"/>
  </p:handoutMasterIdLst>
  <p:sldIdLst>
    <p:sldId id="256" r:id="rId2"/>
    <p:sldId id="267" r:id="rId3"/>
    <p:sldId id="263" r:id="rId4"/>
    <p:sldId id="269" r:id="rId5"/>
    <p:sldId id="268" r:id="rId6"/>
    <p:sldId id="270" r:id="rId7"/>
    <p:sldId id="278" r:id="rId8"/>
    <p:sldId id="276" r:id="rId9"/>
    <p:sldId id="271" r:id="rId10"/>
    <p:sldId id="277" r:id="rId11"/>
    <p:sldId id="272" r:id="rId12"/>
    <p:sldId id="266" r:id="rId13"/>
    <p:sldId id="274" r:id="rId14"/>
    <p:sldId id="273" r:id="rId15"/>
    <p:sldId id="275" r:id="rId16"/>
    <p:sldId id="265" r:id="rId17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 snapToGrid="0">
      <p:cViewPr varScale="1">
        <p:scale>
          <a:sx n="69" d="100"/>
          <a:sy n="69" d="100"/>
        </p:scale>
        <p:origin x="135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6" d="100"/>
          <a:sy n="56" d="100"/>
        </p:scale>
        <p:origin x="2856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7A9805-8302-4D5C-A2FC-3460B48DD29A}" type="datetimeFigureOut">
              <a:rPr lang="es-MX" smtClean="0"/>
              <a:t>21/06/2023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2DE67A-3EC7-4D01-8876-84D960267FA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620177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/>
          <p:cNvSpPr/>
          <p:nvPr/>
        </p:nvSpPr>
        <p:spPr>
          <a:xfrm>
            <a:off x="0" y="5768795"/>
            <a:ext cx="9144000" cy="1089211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350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3758263"/>
            <a:ext cx="6858000" cy="1795644"/>
          </a:xfrm>
        </p:spPr>
        <p:txBody>
          <a:bodyPr anchor="ctr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5836028"/>
            <a:ext cx="6858000" cy="820273"/>
          </a:xfrm>
        </p:spPr>
        <p:txBody>
          <a:bodyPr anchor="ctr"/>
          <a:lstStyle>
            <a:lvl1pPr marL="0" indent="0" algn="ctr">
              <a:buNone/>
              <a:defRPr sz="1800">
                <a:solidFill>
                  <a:schemeClr val="bg1"/>
                </a:solidFill>
              </a:defRPr>
            </a:lvl1pPr>
            <a:lvl2pPr marL="342892" indent="0" algn="ctr">
              <a:buNone/>
              <a:defRPr sz="1500"/>
            </a:lvl2pPr>
            <a:lvl3pPr marL="685783" indent="0" algn="ctr">
              <a:buNone/>
              <a:defRPr sz="1350"/>
            </a:lvl3pPr>
            <a:lvl4pPr marL="1028675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8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2" indent="0" algn="ctr">
              <a:buNone/>
              <a:defRPr sz="1200"/>
            </a:lvl9pPr>
          </a:lstStyle>
          <a:p>
            <a:r>
              <a:rPr lang="es-ES"/>
              <a:t>Haga clic para editar el estilo de subtítulo del patrón</a:t>
            </a:r>
            <a:endParaRPr lang="es-MX" dirty="0"/>
          </a:p>
        </p:txBody>
      </p:sp>
      <p:pic>
        <p:nvPicPr>
          <p:cNvPr id="6" name="Imagen 5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878" t="29806" r="26877" b="29652"/>
          <a:stretch/>
        </p:blipFill>
        <p:spPr>
          <a:xfrm>
            <a:off x="2480835" y="1479668"/>
            <a:ext cx="4182330" cy="20637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423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>
        <p:tmplLst>
          <p:tmpl lvl="1">
            <p:tnLst>
              <p:par>
                <p:cTn presetID="53" presetClass="entr" presetSubtype="16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n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6773" y="168790"/>
            <a:ext cx="864565" cy="1113959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Rectángulo 6"/>
          <p:cNvSpPr/>
          <p:nvPr/>
        </p:nvSpPr>
        <p:spPr>
          <a:xfrm>
            <a:off x="0" y="6481489"/>
            <a:ext cx="9144000" cy="376517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350"/>
          </a:p>
        </p:txBody>
      </p:sp>
    </p:spTree>
    <p:extLst>
      <p:ext uri="{BB962C8B-B14F-4D97-AF65-F5344CB8AC3E}">
        <p14:creationId xmlns:p14="http://schemas.microsoft.com/office/powerpoint/2010/main" val="37752991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/>
          <p:cNvSpPr/>
          <p:nvPr/>
        </p:nvSpPr>
        <p:spPr>
          <a:xfrm>
            <a:off x="3" y="4"/>
            <a:ext cx="534521" cy="6857999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35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95910" y="1709745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95910" y="4589470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89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783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67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566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45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348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24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13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6773" y="168790"/>
            <a:ext cx="864565" cy="11139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50313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6773" y="168790"/>
            <a:ext cx="864565" cy="1113959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365129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29152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29152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344449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/>
          <p:cNvSpPr/>
          <p:nvPr/>
        </p:nvSpPr>
        <p:spPr>
          <a:xfrm>
            <a:off x="2" y="0"/>
            <a:ext cx="3983691" cy="68580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35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18904" y="987425"/>
            <a:ext cx="2949178" cy="1600200"/>
          </a:xfrm>
        </p:spPr>
        <p:txBody>
          <a:bodyPr anchor="b"/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270631" y="987432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518904" y="2587631"/>
            <a:ext cx="2949178" cy="3281363"/>
          </a:xfrm>
        </p:spPr>
        <p:txBody>
          <a:bodyPr/>
          <a:lstStyle>
            <a:lvl1pPr marL="0" indent="0">
              <a:buNone/>
              <a:defRPr sz="1200">
                <a:solidFill>
                  <a:schemeClr val="bg1"/>
                </a:solidFill>
              </a:defRPr>
            </a:lvl1pPr>
            <a:lvl2pPr marL="342892" indent="0">
              <a:buNone/>
              <a:defRPr sz="1050"/>
            </a:lvl2pPr>
            <a:lvl3pPr marL="685783" indent="0">
              <a:buNone/>
              <a:defRPr sz="900"/>
            </a:lvl3pPr>
            <a:lvl4pPr marL="1028675" indent="0">
              <a:buNone/>
              <a:defRPr sz="750"/>
            </a:lvl4pPr>
            <a:lvl5pPr marL="1371566" indent="0">
              <a:buNone/>
              <a:defRPr sz="750"/>
            </a:lvl5pPr>
            <a:lvl6pPr marL="1714457" indent="0">
              <a:buNone/>
              <a:defRPr sz="750"/>
            </a:lvl6pPr>
            <a:lvl7pPr marL="2057348" indent="0">
              <a:buNone/>
              <a:defRPr sz="750"/>
            </a:lvl7pPr>
            <a:lvl8pPr marL="2400240" indent="0">
              <a:buNone/>
              <a:defRPr sz="750"/>
            </a:lvl8pPr>
            <a:lvl9pPr marL="2743132" indent="0">
              <a:buNone/>
              <a:defRPr sz="75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31527624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6773" y="168790"/>
            <a:ext cx="864565" cy="11139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09300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628650" y="365129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/>
              <a:t>Editar el estilo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6985187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3" r:id="rId4"/>
    <p:sldLayoutId id="2147483656" r:id="rId5"/>
    <p:sldLayoutId id="2147483655" r:id="rId6"/>
  </p:sldLayoutIdLst>
  <p:txStyles>
    <p:titleStyle>
      <a:lvl1pPr algn="l" defTabSz="685783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46" indent="-171446" algn="l" defTabSz="685783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51433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857228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200120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543012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1885903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8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227118" y="3372154"/>
            <a:ext cx="4689763" cy="695582"/>
          </a:xfrm>
        </p:spPr>
        <p:txBody>
          <a:bodyPr>
            <a:normAutofit/>
          </a:bodyPr>
          <a:lstStyle/>
          <a:p>
            <a:r>
              <a:rPr lang="es-MX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 informe de prácticas  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084118" y="4062236"/>
            <a:ext cx="6975764" cy="1100009"/>
          </a:xfrm>
        </p:spPr>
        <p:txBody>
          <a:bodyPr>
            <a:normAutofit/>
          </a:bodyPr>
          <a:lstStyle/>
          <a:p>
            <a:r>
              <a:rPr lang="es-MX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 REGULACIÓN DE LAS EMOCIONES A TRAVÉS DE ESTRATEGIAS EN ALUMNOS DE PRIMER GRADO DE PREESCOLAR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24091220-6019-4940-6691-6812CA55E1A1}"/>
              </a:ext>
            </a:extLst>
          </p:cNvPr>
          <p:cNvSpPr txBox="1"/>
          <p:nvPr/>
        </p:nvSpPr>
        <p:spPr>
          <a:xfrm>
            <a:off x="3290454" y="5999018"/>
            <a:ext cx="41217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/>
              <a:t>Nayely Lizbeth Ramos Lara</a:t>
            </a:r>
          </a:p>
        </p:txBody>
      </p:sp>
    </p:spTree>
    <p:extLst>
      <p:ext uri="{BB962C8B-B14F-4D97-AF65-F5344CB8AC3E}">
        <p14:creationId xmlns:p14="http://schemas.microsoft.com/office/powerpoint/2010/main" val="23340819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8DF45F80-5BD8-2104-7E82-1C3BF8A05AFA}"/>
              </a:ext>
            </a:extLst>
          </p:cNvPr>
          <p:cNvSpPr txBox="1"/>
          <p:nvPr/>
        </p:nvSpPr>
        <p:spPr>
          <a:xfrm>
            <a:off x="226868" y="249820"/>
            <a:ext cx="51348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Diario de las emociones</a:t>
            </a:r>
          </a:p>
        </p:txBody>
      </p:sp>
    </p:spTree>
    <p:extLst>
      <p:ext uri="{BB962C8B-B14F-4D97-AF65-F5344CB8AC3E}">
        <p14:creationId xmlns:p14="http://schemas.microsoft.com/office/powerpoint/2010/main" val="32137776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8DF45F80-5BD8-2104-7E82-1C3BF8A05AFA}"/>
              </a:ext>
            </a:extLst>
          </p:cNvPr>
          <p:cNvSpPr txBox="1"/>
          <p:nvPr/>
        </p:nvSpPr>
        <p:spPr>
          <a:xfrm>
            <a:off x="226868" y="249820"/>
            <a:ext cx="46776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Pase de asistencia </a:t>
            </a:r>
          </a:p>
        </p:txBody>
      </p:sp>
    </p:spTree>
    <p:extLst>
      <p:ext uri="{BB962C8B-B14F-4D97-AF65-F5344CB8AC3E}">
        <p14:creationId xmlns:p14="http://schemas.microsoft.com/office/powerpoint/2010/main" val="6911782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216FB35-F1F6-7DD2-9FA6-DC08DF22FA11}"/>
              </a:ext>
            </a:extLst>
          </p:cNvPr>
          <p:cNvSpPr txBox="1">
            <a:spLocks/>
          </p:cNvSpPr>
          <p:nvPr/>
        </p:nvSpPr>
        <p:spPr>
          <a:xfrm>
            <a:off x="628650" y="365129"/>
            <a:ext cx="7886700" cy="1325563"/>
          </a:xfrm>
          <a:prstGeom prst="rect">
            <a:avLst/>
          </a:prstGeom>
        </p:spPr>
        <p:txBody>
          <a:bodyPr/>
          <a:lstStyle>
            <a:lvl1pPr algn="l" defTabSz="685783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MX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Retos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73A35DCB-B75E-9DCD-E348-7114085806C1}"/>
              </a:ext>
            </a:extLst>
          </p:cNvPr>
          <p:cNvSpPr txBox="1"/>
          <p:nvPr/>
        </p:nvSpPr>
        <p:spPr>
          <a:xfrm>
            <a:off x="445943" y="1027910"/>
            <a:ext cx="8252114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s-MX" sz="4000" dirty="0"/>
              <a:t>Hijos únicos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s-MX" sz="4000" dirty="0"/>
              <a:t>Pandemia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s-MX" sz="4000" dirty="0"/>
              <a:t> Padres y madres de familia</a:t>
            </a:r>
          </a:p>
          <a:p>
            <a:endParaRPr lang="es-MX" sz="3600" dirty="0"/>
          </a:p>
        </p:txBody>
      </p:sp>
    </p:spTree>
    <p:extLst>
      <p:ext uri="{BB962C8B-B14F-4D97-AF65-F5344CB8AC3E}">
        <p14:creationId xmlns:p14="http://schemas.microsoft.com/office/powerpoint/2010/main" val="33148841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216FB35-F1F6-7DD2-9FA6-DC08DF22FA11}"/>
              </a:ext>
            </a:extLst>
          </p:cNvPr>
          <p:cNvSpPr txBox="1">
            <a:spLocks/>
          </p:cNvSpPr>
          <p:nvPr/>
        </p:nvSpPr>
        <p:spPr>
          <a:xfrm>
            <a:off x="628650" y="489820"/>
            <a:ext cx="7886700" cy="1325563"/>
          </a:xfrm>
          <a:prstGeom prst="rect">
            <a:avLst/>
          </a:prstGeom>
        </p:spPr>
        <p:txBody>
          <a:bodyPr/>
          <a:lstStyle>
            <a:lvl1pPr algn="l" defTabSz="685783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MX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Resultados</a:t>
            </a:r>
          </a:p>
        </p:txBody>
      </p:sp>
    </p:spTree>
    <p:extLst>
      <p:ext uri="{BB962C8B-B14F-4D97-AF65-F5344CB8AC3E}">
        <p14:creationId xmlns:p14="http://schemas.microsoft.com/office/powerpoint/2010/main" val="5282035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Recomendaciones </a:t>
            </a:r>
          </a:p>
        </p:txBody>
      </p:sp>
    </p:spTree>
    <p:extLst>
      <p:ext uri="{BB962C8B-B14F-4D97-AF65-F5344CB8AC3E}">
        <p14:creationId xmlns:p14="http://schemas.microsoft.com/office/powerpoint/2010/main" val="34947471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Conclusiones</a:t>
            </a:r>
          </a:p>
        </p:txBody>
      </p:sp>
    </p:spTree>
    <p:extLst>
      <p:ext uri="{BB962C8B-B14F-4D97-AF65-F5344CB8AC3E}">
        <p14:creationId xmlns:p14="http://schemas.microsoft.com/office/powerpoint/2010/main" val="120675912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6">
            <a:extLst>
              <a:ext uri="{FF2B5EF4-FFF2-40B4-BE49-F238E27FC236}">
                <a16:creationId xmlns:a16="http://schemas.microsoft.com/office/drawing/2014/main" id="{55F8CE77-E851-E2A3-F1F3-505A153012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contenido 8">
            <a:extLst>
              <a:ext uri="{FF2B5EF4-FFF2-40B4-BE49-F238E27FC236}">
                <a16:creationId xmlns:a16="http://schemas.microsoft.com/office/drawing/2014/main" id="{BB50E576-53F5-7CCD-2A5F-AD434B219F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363670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8650" y="503674"/>
            <a:ext cx="7886700" cy="1325563"/>
          </a:xfrm>
        </p:spPr>
        <p:txBody>
          <a:bodyPr/>
          <a:lstStyle/>
          <a:p>
            <a:pPr algn="ctr"/>
            <a:r>
              <a:rPr lang="es-MX" sz="7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Propósito</a:t>
            </a:r>
            <a:r>
              <a:rPr lang="es-MX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3267160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58368" y="186194"/>
            <a:ext cx="2595435" cy="835609"/>
          </a:xfrm>
        </p:spPr>
        <p:txBody>
          <a:bodyPr>
            <a:normAutofit/>
          </a:bodyPr>
          <a:lstStyle/>
          <a:p>
            <a:pPr algn="ctr"/>
            <a:r>
              <a:rPr lang="es-MX" sz="4800" b="1" dirty="0"/>
              <a:t>Contexto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1788941" y="1186147"/>
            <a:ext cx="6100635" cy="481294"/>
          </a:xfrm>
        </p:spPr>
        <p:txBody>
          <a:bodyPr>
            <a:normAutofit fontScale="92500"/>
          </a:bodyPr>
          <a:lstStyle/>
          <a:p>
            <a:pPr algn="ctr"/>
            <a:r>
              <a:rPr lang="es-MX" sz="2400" dirty="0"/>
              <a:t>Jardín de niños Alberto Cuellar Goribar T.M.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6980371C-0E98-99B5-2E5E-9400274AF400}"/>
              </a:ext>
            </a:extLst>
          </p:cNvPr>
          <p:cNvSpPr txBox="1"/>
          <p:nvPr/>
        </p:nvSpPr>
        <p:spPr>
          <a:xfrm>
            <a:off x="1551709" y="3658141"/>
            <a:ext cx="30202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Infraestructura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7A85948F-E0F2-4F54-D87F-F2581331C625}"/>
              </a:ext>
            </a:extLst>
          </p:cNvPr>
          <p:cNvSpPr txBox="1"/>
          <p:nvPr/>
        </p:nvSpPr>
        <p:spPr>
          <a:xfrm>
            <a:off x="2156085" y="2721144"/>
            <a:ext cx="21751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Matricula</a:t>
            </a:r>
            <a:r>
              <a:rPr lang="es-MX" dirty="0"/>
              <a:t> 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2DFD8DE2-B258-AD88-828F-E80F344EB927}"/>
              </a:ext>
            </a:extLst>
          </p:cNvPr>
          <p:cNvSpPr txBox="1"/>
          <p:nvPr/>
        </p:nvSpPr>
        <p:spPr>
          <a:xfrm>
            <a:off x="917568" y="2233684"/>
            <a:ext cx="21751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Ubicación</a:t>
            </a:r>
            <a:r>
              <a:rPr lang="es-MX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MX" dirty="0"/>
              <a:t> 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3E656963-D0C0-64D5-B342-4F575887DC5A}"/>
              </a:ext>
            </a:extLst>
          </p:cNvPr>
          <p:cNvSpPr txBox="1"/>
          <p:nvPr/>
        </p:nvSpPr>
        <p:spPr>
          <a:xfrm>
            <a:off x="6332729" y="4783249"/>
            <a:ext cx="217516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MX" dirty="0"/>
              <a:t> </a:t>
            </a: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1598D429-25D4-B63A-E69C-648420BA3FF5}"/>
              </a:ext>
            </a:extLst>
          </p:cNvPr>
          <p:cNvSpPr txBox="1"/>
          <p:nvPr/>
        </p:nvSpPr>
        <p:spPr>
          <a:xfrm>
            <a:off x="917568" y="3011810"/>
            <a:ext cx="14530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Grupo</a:t>
            </a:r>
            <a:r>
              <a:rPr lang="es-MX" dirty="0"/>
              <a:t> </a:t>
            </a: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C3D5CA0A-A2F1-0C3B-A3CA-F086FFFFA7AE}"/>
              </a:ext>
            </a:extLst>
          </p:cNvPr>
          <p:cNvSpPr txBox="1"/>
          <p:nvPr/>
        </p:nvSpPr>
        <p:spPr>
          <a:xfrm>
            <a:off x="858368" y="4098012"/>
            <a:ext cx="21751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Personal</a:t>
            </a:r>
            <a:r>
              <a:rPr lang="es-MX" dirty="0"/>
              <a:t> </a:t>
            </a:r>
          </a:p>
        </p:txBody>
      </p:sp>
      <p:pic>
        <p:nvPicPr>
          <p:cNvPr id="12" name="Imagen 11" descr="Imagen que contiene exterior, azul, tren, montar a caballo&#10;&#10;Descripción generada automáticamente">
            <a:extLst>
              <a:ext uri="{FF2B5EF4-FFF2-40B4-BE49-F238E27FC236}">
                <a16:creationId xmlns:a16="http://schemas.microsoft.com/office/drawing/2014/main" id="{2D16B2AE-BC5A-3524-DAB4-AFBE8C082C9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0284" y="1734983"/>
            <a:ext cx="3668513" cy="2751385"/>
          </a:xfrm>
          <a:prstGeom prst="rect">
            <a:avLst/>
          </a:prstGeom>
        </p:spPr>
      </p:pic>
      <p:pic>
        <p:nvPicPr>
          <p:cNvPr id="14" name="Imagen 13" descr="Imagen que contiene exterior, edificio, azul, banqueta&#10;&#10;Descripción generada automáticamente">
            <a:extLst>
              <a:ext uri="{FF2B5EF4-FFF2-40B4-BE49-F238E27FC236}">
                <a16:creationId xmlns:a16="http://schemas.microsoft.com/office/drawing/2014/main" id="{A19F008C-C5D9-4BE3-6ED3-535F0839928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5807" y="3981306"/>
            <a:ext cx="3403769" cy="25528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32210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Problemática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B3A21882-BF91-6911-C77F-77FC7B4ED631}"/>
              </a:ext>
            </a:extLst>
          </p:cNvPr>
          <p:cNvSpPr txBox="1"/>
          <p:nvPr/>
        </p:nvSpPr>
        <p:spPr>
          <a:xfrm>
            <a:off x="351560" y="2126389"/>
            <a:ext cx="22305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200" dirty="0"/>
              <a:t>Diagnóstico</a:t>
            </a:r>
            <a:r>
              <a:rPr lang="es-MX" dirty="0"/>
              <a:t>   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3C0A5596-3859-29F2-A601-B5A50336411F}"/>
              </a:ext>
            </a:extLst>
          </p:cNvPr>
          <p:cNvSpPr txBox="1"/>
          <p:nvPr/>
        </p:nvSpPr>
        <p:spPr>
          <a:xfrm>
            <a:off x="1246908" y="2854473"/>
            <a:ext cx="33250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200" dirty="0"/>
              <a:t>Alumnos afectados 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A3D92458-785E-E776-3E57-B745A805F976}"/>
              </a:ext>
            </a:extLst>
          </p:cNvPr>
          <p:cNvSpPr txBox="1"/>
          <p:nvPr/>
        </p:nvSpPr>
        <p:spPr>
          <a:xfrm>
            <a:off x="5500255" y="4310641"/>
            <a:ext cx="33250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200" dirty="0"/>
              <a:t>Plan de acción 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FF02CE79-7040-90B8-609B-1CDF684334FC}"/>
              </a:ext>
            </a:extLst>
          </p:cNvPr>
          <p:cNvSpPr txBox="1"/>
          <p:nvPr/>
        </p:nvSpPr>
        <p:spPr>
          <a:xfrm>
            <a:off x="3837709" y="3582557"/>
            <a:ext cx="33250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200" dirty="0"/>
              <a:t>Investigación </a:t>
            </a:r>
          </a:p>
        </p:txBody>
      </p:sp>
    </p:spTree>
    <p:extLst>
      <p:ext uri="{BB962C8B-B14F-4D97-AF65-F5344CB8AC3E}">
        <p14:creationId xmlns:p14="http://schemas.microsoft.com/office/powerpoint/2010/main" val="29932154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uadroTexto 6">
            <a:extLst>
              <a:ext uri="{FF2B5EF4-FFF2-40B4-BE49-F238E27FC236}">
                <a16:creationId xmlns:a16="http://schemas.microsoft.com/office/drawing/2014/main" id="{3E656963-D0C0-64D5-B342-4F575887DC5A}"/>
              </a:ext>
            </a:extLst>
          </p:cNvPr>
          <p:cNvSpPr txBox="1"/>
          <p:nvPr/>
        </p:nvSpPr>
        <p:spPr>
          <a:xfrm>
            <a:off x="6332729" y="4783249"/>
            <a:ext cx="217516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MX" dirty="0"/>
              <a:t> </a:t>
            </a:r>
          </a:p>
        </p:txBody>
      </p:sp>
      <p:sp>
        <p:nvSpPr>
          <p:cNvPr id="11" name="Título 1">
            <a:extLst>
              <a:ext uri="{FF2B5EF4-FFF2-40B4-BE49-F238E27FC236}">
                <a16:creationId xmlns:a16="http://schemas.microsoft.com/office/drawing/2014/main" id="{7B2A4614-C2A5-2864-88C9-3F3D51BEAE9F}"/>
              </a:ext>
            </a:extLst>
          </p:cNvPr>
          <p:cNvSpPr txBox="1">
            <a:spLocks/>
          </p:cNvSpPr>
          <p:nvPr/>
        </p:nvSpPr>
        <p:spPr>
          <a:xfrm>
            <a:off x="752166" y="263237"/>
            <a:ext cx="7214197" cy="66076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685783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Competencia y unidades de competencia </a:t>
            </a:r>
          </a:p>
        </p:txBody>
      </p:sp>
      <p:sp>
        <p:nvSpPr>
          <p:cNvPr id="12" name="Marcador de contenido 4">
            <a:extLst>
              <a:ext uri="{FF2B5EF4-FFF2-40B4-BE49-F238E27FC236}">
                <a16:creationId xmlns:a16="http://schemas.microsoft.com/office/drawing/2014/main" id="{7F66F45D-7004-08EE-C518-8DDE7A787D8D}"/>
              </a:ext>
            </a:extLst>
          </p:cNvPr>
          <p:cNvSpPr txBox="1">
            <a:spLocks/>
          </p:cNvSpPr>
          <p:nvPr/>
        </p:nvSpPr>
        <p:spPr>
          <a:xfrm>
            <a:off x="1557318" y="1760943"/>
            <a:ext cx="6730134" cy="3826689"/>
          </a:xfrm>
          <a:prstGeom prst="rect">
            <a:avLst/>
          </a:prstGeom>
          <a:noFill/>
        </p:spPr>
        <p:txBody>
          <a:bodyPr vert="horz" wrap="square" lIns="91440" tIns="45720" rIns="91440" bIns="45720" rtlCol="0">
            <a:spAutoFit/>
          </a:bodyPr>
          <a:lstStyle>
            <a:lvl1pPr marL="0" indent="0" algn="l" defTabSz="685783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342892" indent="0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685783" indent="0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028675" indent="0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371566" indent="0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714457" indent="0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057348" indent="0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400240" indent="0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743132" indent="0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MX" sz="1600" dirty="0">
                <a:solidFill>
                  <a:schemeClr val="tx1"/>
                </a:solidFill>
              </a:rPr>
              <a:t>Diseña planeaciones aplicando sus conocimientos para propiciar espacios de aprendizaje incluyentes que respondan a las necesidades de todos los alumnos en el marco del plan y programas de estudio. Con las unidades de competencia: </a:t>
            </a:r>
          </a:p>
          <a:p>
            <a:endParaRPr lang="es-MX" sz="1600" dirty="0">
              <a:solidFill>
                <a:schemeClr val="tx1"/>
              </a:solidFill>
            </a:endParaRPr>
          </a:p>
          <a:p>
            <a:pPr>
              <a:buFontTx/>
              <a:buChar char="-"/>
            </a:pPr>
            <a:r>
              <a:rPr lang="es-MX" sz="1600" dirty="0">
                <a:solidFill>
                  <a:schemeClr val="tx1"/>
                </a:solidFill>
              </a:rPr>
              <a:t>Elabora diagnósticos de los intereses, motivaciones y necesidades formativas de los alumnos para organizar las actividades de aprendizaje, así como las adecuaciones curriculares y didácticas pertinentes.</a:t>
            </a:r>
          </a:p>
          <a:p>
            <a:r>
              <a:rPr lang="es-MX" sz="1600" dirty="0">
                <a:solidFill>
                  <a:schemeClr val="tx1"/>
                </a:solidFill>
              </a:rPr>
              <a:t> - Selecciona estrategias que favorecen el desarrollo intelectual, físico, social y emocional de los alumnos para procurar el logro de los aprendizajes.</a:t>
            </a:r>
          </a:p>
          <a:p>
            <a:r>
              <a:rPr lang="es-MX" sz="1600" dirty="0">
                <a:solidFill>
                  <a:schemeClr val="tx1"/>
                </a:solidFill>
              </a:rPr>
              <a:t> - Construye escenarios y experiencias de aprendizaje utilizando diversos recursos metodológicos y tecnológicos para favorecer la educación inclusiva. (Diario Oficial de la Federación [DOF], 2018). </a:t>
            </a:r>
          </a:p>
        </p:txBody>
      </p:sp>
    </p:spTree>
    <p:extLst>
      <p:ext uri="{BB962C8B-B14F-4D97-AF65-F5344CB8AC3E}">
        <p14:creationId xmlns:p14="http://schemas.microsoft.com/office/powerpoint/2010/main" val="35128051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ítulo 1">
            <a:extLst>
              <a:ext uri="{FF2B5EF4-FFF2-40B4-BE49-F238E27FC236}">
                <a16:creationId xmlns:a16="http://schemas.microsoft.com/office/drawing/2014/main" id="{7B2A4614-C2A5-2864-88C9-3F3D51BEAE9F}"/>
              </a:ext>
            </a:extLst>
          </p:cNvPr>
          <p:cNvSpPr txBox="1">
            <a:spLocks/>
          </p:cNvSpPr>
          <p:nvPr/>
        </p:nvSpPr>
        <p:spPr>
          <a:xfrm>
            <a:off x="863003" y="332510"/>
            <a:ext cx="5329979" cy="66076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685783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Organización del documento </a:t>
            </a: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E195BB02-2D1C-E946-42EA-5CAF2B2251EE}"/>
              </a:ext>
            </a:extLst>
          </p:cNvPr>
          <p:cNvSpPr txBox="1"/>
          <p:nvPr/>
        </p:nvSpPr>
        <p:spPr>
          <a:xfrm>
            <a:off x="1208164" y="1883462"/>
            <a:ext cx="16071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/>
              <a:t>I. Introducción 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E74A6E87-5E95-68B5-212D-13AEED24C9A4}"/>
              </a:ext>
            </a:extLst>
          </p:cNvPr>
          <p:cNvSpPr txBox="1"/>
          <p:nvPr/>
        </p:nvSpPr>
        <p:spPr>
          <a:xfrm>
            <a:off x="2658871" y="2773646"/>
            <a:ext cx="18703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/>
              <a:t>II. Plan de acción 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31C6348A-ACE4-5681-75B2-D1935C49A519}"/>
              </a:ext>
            </a:extLst>
          </p:cNvPr>
          <p:cNvSpPr txBox="1"/>
          <p:nvPr/>
        </p:nvSpPr>
        <p:spPr>
          <a:xfrm>
            <a:off x="4322619" y="3587630"/>
            <a:ext cx="187036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/>
              <a:t>III. Desarrollo, reflexión y mejora de la propuesta de mejora. 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98B39182-532A-27ED-7E5A-1CA63A3A37FA}"/>
              </a:ext>
            </a:extLst>
          </p:cNvPr>
          <p:cNvSpPr txBox="1"/>
          <p:nvPr/>
        </p:nvSpPr>
        <p:spPr>
          <a:xfrm>
            <a:off x="6192982" y="4909445"/>
            <a:ext cx="18703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/>
              <a:t>IV. Conclusiones y recomendaciones</a:t>
            </a:r>
          </a:p>
        </p:txBody>
      </p:sp>
    </p:spTree>
    <p:extLst>
      <p:ext uri="{BB962C8B-B14F-4D97-AF65-F5344CB8AC3E}">
        <p14:creationId xmlns:p14="http://schemas.microsoft.com/office/powerpoint/2010/main" val="39407799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>
            <a:extLst>
              <a:ext uri="{FF2B5EF4-FFF2-40B4-BE49-F238E27FC236}">
                <a16:creationId xmlns:a16="http://schemas.microsoft.com/office/drawing/2014/main" id="{0D176C44-F5C9-3E3A-4641-A46140585F2A}"/>
              </a:ext>
            </a:extLst>
          </p:cNvPr>
          <p:cNvSpPr txBox="1"/>
          <p:nvPr/>
        </p:nvSpPr>
        <p:spPr>
          <a:xfrm>
            <a:off x="872837" y="2382983"/>
            <a:ext cx="800792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9600" dirty="0">
                <a:latin typeface="Arial Black" panose="020B0A04020102020204" pitchFamily="34" charset="0"/>
              </a:rPr>
              <a:t>Estrategias</a:t>
            </a:r>
          </a:p>
        </p:txBody>
      </p:sp>
    </p:spTree>
    <p:extLst>
      <p:ext uri="{BB962C8B-B14F-4D97-AF65-F5344CB8AC3E}">
        <p14:creationId xmlns:p14="http://schemas.microsoft.com/office/powerpoint/2010/main" val="42305078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A2367E68-E77C-82BA-3494-6A2291189BD2}"/>
              </a:ext>
            </a:extLst>
          </p:cNvPr>
          <p:cNvSpPr txBox="1"/>
          <p:nvPr/>
        </p:nvSpPr>
        <p:spPr>
          <a:xfrm>
            <a:off x="559377" y="596183"/>
            <a:ext cx="46776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Diagnóstico </a:t>
            </a:r>
          </a:p>
        </p:txBody>
      </p:sp>
    </p:spTree>
    <p:extLst>
      <p:ext uri="{BB962C8B-B14F-4D97-AF65-F5344CB8AC3E}">
        <p14:creationId xmlns:p14="http://schemas.microsoft.com/office/powerpoint/2010/main" val="7210523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A2367E68-E77C-82BA-3494-6A2291189BD2}"/>
              </a:ext>
            </a:extLst>
          </p:cNvPr>
          <p:cNvSpPr txBox="1"/>
          <p:nvPr/>
        </p:nvSpPr>
        <p:spPr>
          <a:xfrm>
            <a:off x="282286" y="388365"/>
            <a:ext cx="46776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Lectura de cuentos </a:t>
            </a:r>
          </a:p>
        </p:txBody>
      </p:sp>
    </p:spTree>
    <p:extLst>
      <p:ext uri="{BB962C8B-B14F-4D97-AF65-F5344CB8AC3E}">
        <p14:creationId xmlns:p14="http://schemas.microsoft.com/office/powerpoint/2010/main" val="143731865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ENEP cart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a ENEP carta" id="{04A96CAA-22C2-4C50-BEA8-3EBDD62D3FCB}" vid="{A10B78DA-AA16-4A23-8E1C-1181DC0840DF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Tema ENEP carta</Template>
  <TotalTime>2964</TotalTime>
  <Words>232</Words>
  <Application>Microsoft Office PowerPoint</Application>
  <PresentationFormat>Presentación en pantalla (4:3)</PresentationFormat>
  <Paragraphs>41</Paragraphs>
  <Slides>16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16</vt:i4>
      </vt:variant>
    </vt:vector>
  </HeadingPairs>
  <TitlesOfParts>
    <vt:vector size="22" baseType="lpstr">
      <vt:lpstr>Arial</vt:lpstr>
      <vt:lpstr>Arial Black</vt:lpstr>
      <vt:lpstr>Calibri</vt:lpstr>
      <vt:lpstr>Calibri Light</vt:lpstr>
      <vt:lpstr>Times New Roman</vt:lpstr>
      <vt:lpstr>Tema ENEP carta</vt:lpstr>
      <vt:lpstr>El informe de prácticas  </vt:lpstr>
      <vt:lpstr>Propósito </vt:lpstr>
      <vt:lpstr>Contexto</vt:lpstr>
      <vt:lpstr>Problemática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Recomendaciones </vt:lpstr>
      <vt:lpstr>Conclusiones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Diseño</dc:creator>
  <cp:lastModifiedBy>NAYELY LIZBETH RAMOS LARA</cp:lastModifiedBy>
  <cp:revision>10</cp:revision>
  <dcterms:created xsi:type="dcterms:W3CDTF">2020-02-12T18:07:36Z</dcterms:created>
  <dcterms:modified xsi:type="dcterms:W3CDTF">2023-06-24T05:56:11Z</dcterms:modified>
</cp:coreProperties>
</file>