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0" r:id="rId2"/>
    <p:sldId id="292" r:id="rId3"/>
    <p:sldId id="293" r:id="rId4"/>
    <p:sldId id="294" r:id="rId5"/>
    <p:sldId id="296" r:id="rId6"/>
    <p:sldId id="295" r:id="rId7"/>
    <p:sldId id="297" r:id="rId8"/>
    <p:sldId id="298" r:id="rId9"/>
    <p:sldId id="300" r:id="rId10"/>
    <p:sldId id="299" r:id="rId11"/>
    <p:sldId id="282" r:id="rId12"/>
    <p:sldId id="291" r:id="rId13"/>
    <p:sldId id="285" r:id="rId14"/>
    <p:sldId id="288" r:id="rId15"/>
    <p:sldId id="286" r:id="rId16"/>
    <p:sldId id="284" r:id="rId17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C6FCB-0850-4B61-81A3-97DED6C0AA5A}" type="datetimeFigureOut">
              <a:rPr lang="es-MX" smtClean="0"/>
              <a:t>15/06/2023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F3445-37C4-4DF0-AAF7-A2455EFEED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274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6BAB-E849-4BC7-96D0-99633AC8AE34}" type="datetimeFigureOut">
              <a:rPr lang="es-MX" smtClean="0"/>
              <a:t>15/06/2023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913A-5EE2-4548-88B1-2CCC8E1A85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281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6BAB-E849-4BC7-96D0-99633AC8AE34}" type="datetimeFigureOut">
              <a:rPr lang="es-MX" smtClean="0"/>
              <a:t>15/06/2023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913A-5EE2-4548-88B1-2CCC8E1A85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86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6BAB-E849-4BC7-96D0-99633AC8AE34}" type="datetimeFigureOut">
              <a:rPr lang="es-MX" smtClean="0"/>
              <a:t>15/06/2023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913A-5EE2-4548-88B1-2CCC8E1A85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747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6BAB-E849-4BC7-96D0-99633AC8AE34}" type="datetimeFigureOut">
              <a:rPr lang="es-MX" smtClean="0"/>
              <a:t>15/06/2023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913A-5EE2-4548-88B1-2CCC8E1A85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375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6BAB-E849-4BC7-96D0-99633AC8AE34}" type="datetimeFigureOut">
              <a:rPr lang="es-MX" smtClean="0"/>
              <a:t>15/06/2023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913A-5EE2-4548-88B1-2CCC8E1A85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992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6BAB-E849-4BC7-96D0-99633AC8AE34}" type="datetimeFigureOut">
              <a:rPr lang="es-MX" smtClean="0"/>
              <a:t>15/06/2023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913A-5EE2-4548-88B1-2CCC8E1A85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267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6BAB-E849-4BC7-96D0-99633AC8AE34}" type="datetimeFigureOut">
              <a:rPr lang="es-MX" smtClean="0"/>
              <a:t>15/06/2023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913A-5EE2-4548-88B1-2CCC8E1A85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747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6BAB-E849-4BC7-96D0-99633AC8AE34}" type="datetimeFigureOut">
              <a:rPr lang="es-MX" smtClean="0"/>
              <a:t>15/06/2023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913A-5EE2-4548-88B1-2CCC8E1A85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901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6BAB-E849-4BC7-96D0-99633AC8AE34}" type="datetimeFigureOut">
              <a:rPr lang="es-MX" smtClean="0"/>
              <a:t>15/06/2023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913A-5EE2-4548-88B1-2CCC8E1A85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131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6BAB-E849-4BC7-96D0-99633AC8AE34}" type="datetimeFigureOut">
              <a:rPr lang="es-MX" smtClean="0"/>
              <a:t>15/06/2023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913A-5EE2-4548-88B1-2CCC8E1A85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27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6BAB-E849-4BC7-96D0-99633AC8AE34}" type="datetimeFigureOut">
              <a:rPr lang="es-MX" smtClean="0"/>
              <a:t>15/06/2023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913A-5EE2-4548-88B1-2CCC8E1A85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692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F6BAB-E849-4BC7-96D0-99633AC8AE34}" type="datetimeFigureOut">
              <a:rPr lang="es-MX" smtClean="0"/>
              <a:t>15/06/2023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E913A-5EE2-4548-88B1-2CCC8E1A85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162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55822814/ingl%c3%a9s/present-perfect-positive-and-negative-sentences" TargetMode="External"/><Relationship Id="rId7" Type="http://schemas.openxmlformats.org/officeDocument/2006/relationships/image" Target="../media/image41.png"/><Relationship Id="rId2" Type="http://schemas.openxmlformats.org/officeDocument/2006/relationships/hyperlink" Target="https://wordwall.net/es/resource/32454166/present-perfec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s://wordwall.net/es/resource/4553199/present-perfec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4060879/present-perfect" TargetMode="External"/><Relationship Id="rId7" Type="http://schemas.openxmlformats.org/officeDocument/2006/relationships/image" Target="../media/image44.png"/><Relationship Id="rId2" Type="http://schemas.openxmlformats.org/officeDocument/2006/relationships/hyperlink" Target="https://wordwall.net/es/resource/55822677/ingl%c3%a9s/present-perfect-affirmative-sentences-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s://wordwall.net/es/resource/3056667/present-perfec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4374" y="837812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 </a:t>
            </a:r>
          </a:p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eaten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frog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legs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3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56702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194" name="Picture 26" descr="97,737 imágenes de Repugnante - Imágenes, fotos y vectores de stock |  Shutterstock">
            <a:extLst>
              <a:ext uri="{FF2B5EF4-FFF2-40B4-BE49-F238E27FC236}">
                <a16:creationId xmlns:a16="http://schemas.microsoft.com/office/drawing/2014/main" id="{C7DE7F77-2A95-424A-88CA-C74467279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t="122" r="47142" b="6490"/>
          <a:stretch/>
        </p:blipFill>
        <p:spPr bwMode="auto">
          <a:xfrm>
            <a:off x="2613804" y="2138360"/>
            <a:ext cx="3334247" cy="378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8" descr="Repugnancia fotos de stock, imágenes de Repugnancia sin royalties - Página  2 | Depositphotos">
            <a:extLst>
              <a:ext uri="{FF2B5EF4-FFF2-40B4-BE49-F238E27FC236}">
                <a16:creationId xmlns:a16="http://schemas.microsoft.com/office/drawing/2014/main" id="{3A61404A-ADDE-463F-B4A2-8803789538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182" name="Picture 14" descr="Where to Eat the Best Fried Frog Legs in the World? | TasteAtlas">
            <a:extLst>
              <a:ext uri="{FF2B5EF4-FFF2-40B4-BE49-F238E27FC236}">
                <a16:creationId xmlns:a16="http://schemas.microsoft.com/office/drawing/2014/main" id="{7A213467-F9E1-4FD8-AC27-C43ABFDDA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/>
          <a:stretch/>
        </p:blipFill>
        <p:spPr bwMode="auto">
          <a:xfrm>
            <a:off x="3141590" y="5157648"/>
            <a:ext cx="2975840" cy="12004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15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74022DB-05AD-2ED2-0443-38EC857C9042}"/>
              </a:ext>
            </a:extLst>
          </p:cNvPr>
          <p:cNvSpPr/>
          <p:nvPr/>
        </p:nvSpPr>
        <p:spPr>
          <a:xfrm>
            <a:off x="3" y="-9672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47C8F9A-C63E-E6FA-F36E-ED9026727DEB}"/>
              </a:ext>
            </a:extLst>
          </p:cNvPr>
          <p:cNvCxnSpPr/>
          <p:nvPr/>
        </p:nvCxnSpPr>
        <p:spPr>
          <a:xfrm>
            <a:off x="3" y="36751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B42B8C1A-0386-E3E0-48E9-BF02022394CB}"/>
              </a:ext>
            </a:extLst>
          </p:cNvPr>
          <p:cNvSpPr txBox="1"/>
          <p:nvPr/>
        </p:nvSpPr>
        <p:spPr>
          <a:xfrm>
            <a:off x="0" y="276088"/>
            <a:ext cx="8609162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Complete the following present perfect statements.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2" descr="7 Tips for Creating Fewer Dirty Dishes - The Organized Mom">
            <a:extLst>
              <a:ext uri="{FF2B5EF4-FFF2-40B4-BE49-F238E27FC236}">
                <a16:creationId xmlns:a16="http://schemas.microsoft.com/office/drawing/2014/main" id="{A4415B52-AD79-48EF-8502-68B9C29DE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4" y="690826"/>
            <a:ext cx="2131519" cy="15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Closeup of injured finger bleeding from a knife cut - Stock Image -  Everypixel">
            <a:extLst>
              <a:ext uri="{FF2B5EF4-FFF2-40B4-BE49-F238E27FC236}">
                <a16:creationId xmlns:a16="http://schemas.microsoft.com/office/drawing/2014/main" id="{83FC1FB9-0D1E-AFB6-1618-09B093484A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8612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970CFEA8-66DB-FD5B-A6FC-95F67490B0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40136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9BE73A4-4799-8B20-C7C9-E1A63BC5D6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84"/>
          <a:stretch/>
        </p:blipFill>
        <p:spPr>
          <a:xfrm>
            <a:off x="266624" y="2247388"/>
            <a:ext cx="2131519" cy="1509623"/>
          </a:xfrm>
          <a:prstGeom prst="rect">
            <a:avLst/>
          </a:prstGeom>
        </p:spPr>
      </p:pic>
      <p:pic>
        <p:nvPicPr>
          <p:cNvPr id="11" name="Picture 10" descr="Why Adding Salt To Your Coffee Makes It Sweeter And More Sippable">
            <a:extLst>
              <a:ext uri="{FF2B5EF4-FFF2-40B4-BE49-F238E27FC236}">
                <a16:creationId xmlns:a16="http://schemas.microsoft.com/office/drawing/2014/main" id="{F4BC2070-590C-A6D6-E93F-F411A37C1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4" y="3800486"/>
            <a:ext cx="2131519" cy="15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a 15">
            <a:extLst>
              <a:ext uri="{FF2B5EF4-FFF2-40B4-BE49-F238E27FC236}">
                <a16:creationId xmlns:a16="http://schemas.microsoft.com/office/drawing/2014/main" id="{2A1D6CBB-438A-A841-0E7F-080375748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56558"/>
              </p:ext>
            </p:extLst>
          </p:nvPr>
        </p:nvGraphicFramePr>
        <p:xfrm>
          <a:off x="2428406" y="1217124"/>
          <a:ext cx="664064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642">
                  <a:extLst>
                    <a:ext uri="{9D8B030D-6E8A-4147-A177-3AD203B41FA5}">
                      <a16:colId xmlns:a16="http://schemas.microsoft.com/office/drawing/2014/main" val="2011916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mother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has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never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washed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never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wash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dishes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after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43234"/>
                  </a:ext>
                </a:extLst>
              </a:tr>
            </a:tbl>
          </a:graphicData>
        </a:graphic>
      </p:graphicFrame>
      <p:graphicFrame>
        <p:nvGraphicFramePr>
          <p:cNvPr id="14" name="Tabla 15">
            <a:extLst>
              <a:ext uri="{FF2B5EF4-FFF2-40B4-BE49-F238E27FC236}">
                <a16:creationId xmlns:a16="http://schemas.microsoft.com/office/drawing/2014/main" id="{D8C25B6B-DD9A-B32B-4C96-F7545B9A1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104633"/>
              </p:ext>
            </p:extLst>
          </p:nvPr>
        </p:nvGraphicFramePr>
        <p:xfrm>
          <a:off x="2503358" y="2763609"/>
          <a:ext cx="664064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642">
                  <a:extLst>
                    <a:ext uri="{9D8B030D-6E8A-4147-A177-3AD203B41FA5}">
                      <a16:colId xmlns:a16="http://schemas.microsoft.com/office/drawing/2014/main" val="2011916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brother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_has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a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finger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several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times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chopping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tomatoes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43234"/>
                  </a:ext>
                </a:extLst>
              </a:tr>
            </a:tbl>
          </a:graphicData>
        </a:graphic>
      </p:graphicFrame>
      <p:graphicFrame>
        <p:nvGraphicFramePr>
          <p:cNvPr id="15" name="Tabla 15">
            <a:extLst>
              <a:ext uri="{FF2B5EF4-FFF2-40B4-BE49-F238E27FC236}">
                <a16:creationId xmlns:a16="http://schemas.microsoft.com/office/drawing/2014/main" id="{4EF251FA-8677-6C44-E479-B053036E9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96305"/>
              </p:ext>
            </p:extLst>
          </p:nvPr>
        </p:nvGraphicFramePr>
        <p:xfrm>
          <a:off x="2458388" y="4592408"/>
          <a:ext cx="664064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642">
                  <a:extLst>
                    <a:ext uri="{9D8B030D-6E8A-4147-A177-3AD203B41FA5}">
                      <a16:colId xmlns:a16="http://schemas.microsoft.com/office/drawing/2014/main" val="2011916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coffee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43234"/>
                  </a:ext>
                </a:extLst>
              </a:tr>
            </a:tbl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916A86BE-31BD-EAC1-5486-4E04ABA98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33" y="5411449"/>
            <a:ext cx="2143310" cy="1347747"/>
          </a:xfrm>
          <a:prstGeom prst="rect">
            <a:avLst/>
          </a:prstGeom>
        </p:spPr>
      </p:pic>
      <p:graphicFrame>
        <p:nvGraphicFramePr>
          <p:cNvPr id="18" name="Tabla 15">
            <a:extLst>
              <a:ext uri="{FF2B5EF4-FFF2-40B4-BE49-F238E27FC236}">
                <a16:creationId xmlns:a16="http://schemas.microsoft.com/office/drawing/2014/main" id="{49482B18-F323-326E-6BBA-9377D6ABC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49393"/>
              </p:ext>
            </p:extLst>
          </p:nvPr>
        </p:nvGraphicFramePr>
        <p:xfrm>
          <a:off x="2430909" y="5869068"/>
          <a:ext cx="664064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642">
                  <a:extLst>
                    <a:ext uri="{9D8B030D-6E8A-4147-A177-3AD203B41FA5}">
                      <a16:colId xmlns:a16="http://schemas.microsoft.com/office/drawing/2014/main" val="2011916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never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ate (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never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eat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octopus</a:t>
                      </a:r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43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21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8A5C80E-EE0F-75CE-E098-6B9BBD678D64}"/>
              </a:ext>
            </a:extLst>
          </p:cNvPr>
          <p:cNvSpPr/>
          <p:nvPr/>
        </p:nvSpPr>
        <p:spPr>
          <a:xfrm>
            <a:off x="3" y="-9672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61F94B4-6F94-417B-6373-91D41FAC59C1}"/>
              </a:ext>
            </a:extLst>
          </p:cNvPr>
          <p:cNvCxnSpPr/>
          <p:nvPr/>
        </p:nvCxnSpPr>
        <p:spPr>
          <a:xfrm>
            <a:off x="3" y="36751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71B17C25-B2D1-E2FA-5FF0-295AC27DFB86}"/>
              </a:ext>
            </a:extLst>
          </p:cNvPr>
          <p:cNvSpPr txBox="1"/>
          <p:nvPr/>
        </p:nvSpPr>
        <p:spPr>
          <a:xfrm>
            <a:off x="0" y="366028"/>
            <a:ext cx="9308892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Look at the pictures and w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rite present perfect affirmative statements (use the given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ues).</a:t>
            </a:r>
            <a:endParaRPr lang="en-US" sz="1600" b="1" i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2" descr="新年素食套餐 收工宴.... - Green House Vegetarian Restaurant Melaka | Facebook">
            <a:extLst>
              <a:ext uri="{FF2B5EF4-FFF2-40B4-BE49-F238E27FC236}">
                <a16:creationId xmlns:a16="http://schemas.microsoft.com/office/drawing/2014/main" id="{385D4F4B-85B6-B6B8-377E-2B2A5A7F3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1" y="856866"/>
            <a:ext cx="2023972" cy="123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dible Insects: Why Aren't We Eating More Bugs?">
            <a:extLst>
              <a:ext uri="{FF2B5EF4-FFF2-40B4-BE49-F238E27FC236}">
                <a16:creationId xmlns:a16="http://schemas.microsoft.com/office/drawing/2014/main" id="{63A38CEA-8EB8-DA0D-217D-5CD70EF66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2" y="2225822"/>
            <a:ext cx="2023972" cy="129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cipe Writers Tell Us How to Spot Reliable Recipes on the Internet | Kitchn">
            <a:extLst>
              <a:ext uri="{FF2B5EF4-FFF2-40B4-BE49-F238E27FC236}">
                <a16:creationId xmlns:a16="http://schemas.microsoft.com/office/drawing/2014/main" id="{3F8BF429-04E8-AEDA-C197-47934E903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2" y="3685163"/>
            <a:ext cx="2023972" cy="14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ow To Grate An Onion Safely And Easily">
            <a:extLst>
              <a:ext uri="{FF2B5EF4-FFF2-40B4-BE49-F238E27FC236}">
                <a16:creationId xmlns:a16="http://schemas.microsoft.com/office/drawing/2014/main" id="{7CF6691B-ED4B-3A6F-E912-030C13E17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78631"/>
            <a:ext cx="2036193" cy="140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Tabla 15">
            <a:extLst>
              <a:ext uri="{FF2B5EF4-FFF2-40B4-BE49-F238E27FC236}">
                <a16:creationId xmlns:a16="http://schemas.microsoft.com/office/drawing/2014/main" id="{12337826-C698-D828-1CDE-5048FDF3E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961486"/>
              </p:ext>
            </p:extLst>
          </p:nvPr>
        </p:nvGraphicFramePr>
        <p:xfrm>
          <a:off x="2217304" y="1183703"/>
          <a:ext cx="67742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4296">
                  <a:extLst>
                    <a:ext uri="{9D8B030D-6E8A-4147-A177-3AD203B41FA5}">
                      <a16:colId xmlns:a16="http://schemas.microsoft.com/office/drawing/2014/main" val="2011916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go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vegetarian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restaurant)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4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goine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vegetarian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restaurant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week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47710"/>
                  </a:ext>
                </a:extLst>
              </a:tr>
            </a:tbl>
          </a:graphicData>
        </a:graphic>
      </p:graphicFrame>
      <p:graphicFrame>
        <p:nvGraphicFramePr>
          <p:cNvPr id="20" name="Tabla 15">
            <a:extLst>
              <a:ext uri="{FF2B5EF4-FFF2-40B4-BE49-F238E27FC236}">
                <a16:creationId xmlns:a16="http://schemas.microsoft.com/office/drawing/2014/main" id="{677AA493-7699-D23D-4F3D-7A06F6185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752584"/>
              </p:ext>
            </p:extLst>
          </p:nvPr>
        </p:nvGraphicFramePr>
        <p:xfrm>
          <a:off x="2141104" y="2460053"/>
          <a:ext cx="69154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456">
                  <a:extLst>
                    <a:ext uri="{9D8B030D-6E8A-4147-A177-3AD203B41FA5}">
                      <a16:colId xmlns:a16="http://schemas.microsoft.com/office/drawing/2014/main" val="2011916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(try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insects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4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has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tried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insects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many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times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47710"/>
                  </a:ext>
                </a:extLst>
              </a:tr>
            </a:tbl>
          </a:graphicData>
        </a:graphic>
      </p:graphicFrame>
      <p:graphicFrame>
        <p:nvGraphicFramePr>
          <p:cNvPr id="21" name="Tabla 15">
            <a:extLst>
              <a:ext uri="{FF2B5EF4-FFF2-40B4-BE49-F238E27FC236}">
                <a16:creationId xmlns:a16="http://schemas.microsoft.com/office/drawing/2014/main" id="{D91EE96A-FBA8-8C4A-1005-6E95E017F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381758"/>
              </p:ext>
            </p:extLst>
          </p:nvPr>
        </p:nvGraphicFramePr>
        <p:xfrm>
          <a:off x="2198254" y="4022153"/>
          <a:ext cx="68123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2396">
                  <a:extLst>
                    <a:ext uri="{9D8B030D-6E8A-4147-A177-3AD203B41FA5}">
                      <a16:colId xmlns:a16="http://schemas.microsoft.com/office/drawing/2014/main" val="2011916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skip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steps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recipe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4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Julian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has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skipped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steps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récipe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47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0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201380"/>
                  </a:ext>
                </a:extLst>
              </a:tr>
            </a:tbl>
          </a:graphicData>
        </a:graphic>
      </p:graphicFrame>
      <p:graphicFrame>
        <p:nvGraphicFramePr>
          <p:cNvPr id="22" name="Tabla 15">
            <a:extLst>
              <a:ext uri="{FF2B5EF4-FFF2-40B4-BE49-F238E27FC236}">
                <a16:creationId xmlns:a16="http://schemas.microsoft.com/office/drawing/2014/main" id="{26FE44F7-4EEC-A6D3-1A9D-8996645BC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830849"/>
              </p:ext>
            </p:extLst>
          </p:nvPr>
        </p:nvGraphicFramePr>
        <p:xfrm>
          <a:off x="2198254" y="5622353"/>
          <a:ext cx="67742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4296">
                  <a:extLst>
                    <a:ext uri="{9D8B030D-6E8A-4147-A177-3AD203B41FA5}">
                      <a16:colId xmlns:a16="http://schemas.microsoft.com/office/drawing/2014/main" val="2011916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(grate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onions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4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My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mother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has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grated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onions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sala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47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29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D640B8C-B795-4B6D-202F-C74B27AEA356}"/>
              </a:ext>
            </a:extLst>
          </p:cNvPr>
          <p:cNvSpPr/>
          <p:nvPr/>
        </p:nvSpPr>
        <p:spPr>
          <a:xfrm>
            <a:off x="3" y="-9672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82CBF24-4F27-3B42-FD48-D442ACE6C7F9}"/>
              </a:ext>
            </a:extLst>
          </p:cNvPr>
          <p:cNvCxnSpPr/>
          <p:nvPr/>
        </p:nvCxnSpPr>
        <p:spPr>
          <a:xfrm>
            <a:off x="3" y="36751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6535947B-6E71-3485-9FE1-F31F6397299E}"/>
              </a:ext>
            </a:extLst>
          </p:cNvPr>
          <p:cNvSpPr txBox="1"/>
          <p:nvPr/>
        </p:nvSpPr>
        <p:spPr>
          <a:xfrm>
            <a:off x="0" y="366028"/>
            <a:ext cx="9308892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Look at the pictures and w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rite present perfect negative statements (use the given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ues).</a:t>
            </a:r>
            <a:endParaRPr lang="en-US" sz="1600" b="1" i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" descr="Burnt or Burned: Which is Right? | Merriam-Webster">
            <a:extLst>
              <a:ext uri="{FF2B5EF4-FFF2-40B4-BE49-F238E27FC236}">
                <a16:creationId xmlns:a16="http://schemas.microsoft.com/office/drawing/2014/main" id="{62317DDD-FA56-ED7D-6786-B956BBC34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84" y="822357"/>
            <a:ext cx="1768325" cy="13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Omelette recipe in English | Omelette recipe writing | Omelette recipe |  English writing | Eng Teach - YouTube">
            <a:extLst>
              <a:ext uri="{FF2B5EF4-FFF2-40B4-BE49-F238E27FC236}">
                <a16:creationId xmlns:a16="http://schemas.microsoft.com/office/drawing/2014/main" id="{E90FC698-BEF9-BC3A-0C8C-217E79EF4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83" y="2297406"/>
            <a:ext cx="1768326" cy="11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36,710 Cooking Show Images, Stock Photos &amp; Vectors | Shutterstock">
            <a:extLst>
              <a:ext uri="{FF2B5EF4-FFF2-40B4-BE49-F238E27FC236}">
                <a16:creationId xmlns:a16="http://schemas.microsoft.com/office/drawing/2014/main" id="{C7C45F27-4FB9-2803-AADD-5C2E0BE20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0" t="3907" b="14907"/>
          <a:stretch/>
        </p:blipFill>
        <p:spPr bwMode="auto">
          <a:xfrm>
            <a:off x="164583" y="3760549"/>
            <a:ext cx="1768326" cy="128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OOKING CLASS FOR GROUP - ARABIC CUISINE - Emotions">
            <a:extLst>
              <a:ext uri="{FF2B5EF4-FFF2-40B4-BE49-F238E27FC236}">
                <a16:creationId xmlns:a16="http://schemas.microsoft.com/office/drawing/2014/main" id="{E6253D0E-5CC6-53B2-3D95-9FE0F1E9D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 b="10103"/>
          <a:stretch/>
        </p:blipFill>
        <p:spPr bwMode="auto">
          <a:xfrm>
            <a:off x="164584" y="5373689"/>
            <a:ext cx="1768326" cy="141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a 15">
            <a:extLst>
              <a:ext uri="{FF2B5EF4-FFF2-40B4-BE49-F238E27FC236}">
                <a16:creationId xmlns:a16="http://schemas.microsoft.com/office/drawing/2014/main" id="{5135A2BF-EFB3-D517-4B3B-F5BD47662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29071"/>
              </p:ext>
            </p:extLst>
          </p:nvPr>
        </p:nvGraphicFramePr>
        <p:xfrm>
          <a:off x="2048662" y="1262098"/>
          <a:ext cx="69154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456">
                  <a:extLst>
                    <a:ext uri="{9D8B030D-6E8A-4147-A177-3AD203B41FA5}">
                      <a16:colId xmlns:a16="http://schemas.microsoft.com/office/drawing/2014/main" val="2011916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burn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food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4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haven’t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burnt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food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sometimes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47710"/>
                  </a:ext>
                </a:extLst>
              </a:tr>
            </a:tbl>
          </a:graphicData>
        </a:graphic>
      </p:graphicFrame>
      <p:graphicFrame>
        <p:nvGraphicFramePr>
          <p:cNvPr id="19" name="Tabla 15">
            <a:extLst>
              <a:ext uri="{FF2B5EF4-FFF2-40B4-BE49-F238E27FC236}">
                <a16:creationId xmlns:a16="http://schemas.microsoft.com/office/drawing/2014/main" id="{82F37D29-5764-A78C-B18B-030D7A4A5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883858"/>
              </p:ext>
            </p:extLst>
          </p:nvPr>
        </p:nvGraphicFramePr>
        <p:xfrm>
          <a:off x="2051162" y="2598718"/>
          <a:ext cx="69154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456">
                  <a:extLst>
                    <a:ext uri="{9D8B030D-6E8A-4147-A177-3AD203B41FA5}">
                      <a16:colId xmlns:a16="http://schemas.microsoft.com/office/drawing/2014/main" val="2011916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write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recipe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english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4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hasn’t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written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recpe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english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47710"/>
                  </a:ext>
                </a:extLst>
              </a:tr>
            </a:tbl>
          </a:graphicData>
        </a:graphic>
      </p:graphicFrame>
      <p:graphicFrame>
        <p:nvGraphicFramePr>
          <p:cNvPr id="20" name="Tabla 15">
            <a:extLst>
              <a:ext uri="{FF2B5EF4-FFF2-40B4-BE49-F238E27FC236}">
                <a16:creationId xmlns:a16="http://schemas.microsoft.com/office/drawing/2014/main" id="{BFB4ED82-5EEE-4052-13F2-6F41D7D6A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424424"/>
              </p:ext>
            </p:extLst>
          </p:nvPr>
        </p:nvGraphicFramePr>
        <p:xfrm>
          <a:off x="2033674" y="4085239"/>
          <a:ext cx="69154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456">
                  <a:extLst>
                    <a:ext uri="{9D8B030D-6E8A-4147-A177-3AD203B41FA5}">
                      <a16:colId xmlns:a16="http://schemas.microsoft.com/office/drawing/2014/main" val="2011916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see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cooking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show)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4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haven’t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see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cooking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show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three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four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tmes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week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47710"/>
                  </a:ext>
                </a:extLst>
              </a:tr>
            </a:tbl>
          </a:graphicData>
        </a:graphic>
      </p:graphicFrame>
      <p:graphicFrame>
        <p:nvGraphicFramePr>
          <p:cNvPr id="21" name="Tabla 15">
            <a:extLst>
              <a:ext uri="{FF2B5EF4-FFF2-40B4-BE49-F238E27FC236}">
                <a16:creationId xmlns:a16="http://schemas.microsoft.com/office/drawing/2014/main" id="{405F79D4-AE00-71ED-0CF1-B75F22E12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533865"/>
              </p:ext>
            </p:extLst>
          </p:nvPr>
        </p:nvGraphicFramePr>
        <p:xfrm>
          <a:off x="1988704" y="5736653"/>
          <a:ext cx="69154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456">
                  <a:extLst>
                    <a:ext uri="{9D8B030D-6E8A-4147-A177-3AD203B41FA5}">
                      <a16:colId xmlns:a16="http://schemas.microsoft.com/office/drawing/2014/main" val="2011916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take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cooking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classes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4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He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hasn’t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taken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cooking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class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three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times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week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47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85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27 easy and tasty deep fry banana recipes by home cooks - Cookpad">
            <a:extLst>
              <a:ext uri="{FF2B5EF4-FFF2-40B4-BE49-F238E27FC236}">
                <a16:creationId xmlns:a16="http://schemas.microsoft.com/office/drawing/2014/main" id="{0FA9396E-4D9C-4723-A413-3DCA0E9E8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2" y="873426"/>
            <a:ext cx="2070339" cy="12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astel imposible, chocoflan o tarta mágica. ¡Magia en tu horno! - Anna  Recetas Fáciles">
            <a:extLst>
              <a:ext uri="{FF2B5EF4-FFF2-40B4-BE49-F238E27FC236}">
                <a16:creationId xmlns:a16="http://schemas.microsoft.com/office/drawing/2014/main" id="{67EBC2CC-3ECB-4056-8DCC-FB1C1F2AC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22" y="2359685"/>
            <a:ext cx="2070339" cy="12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resto 01362 - Olla a presión (Acero inoxidable) : NATIONAL PRESTO:  Amazon.com.mx: Hogar y Cocina">
            <a:extLst>
              <a:ext uri="{FF2B5EF4-FFF2-40B4-BE49-F238E27FC236}">
                <a16:creationId xmlns:a16="http://schemas.microsoft.com/office/drawing/2014/main" id="{666B6A61-1354-483B-B04E-02D2705DB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2" y="3807842"/>
            <a:ext cx="2070339" cy="123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We Tried 2 Tricks That Make Eggs Easier to Peel — Here's What Worked">
            <a:extLst>
              <a:ext uri="{FF2B5EF4-FFF2-40B4-BE49-F238E27FC236}">
                <a16:creationId xmlns:a16="http://schemas.microsoft.com/office/drawing/2014/main" id="{F3D5EE68-E6DB-4FF2-B323-D87994B1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22" y="5239648"/>
            <a:ext cx="2070339" cy="141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7DB207A-380B-9F78-E345-818AB5958954}"/>
              </a:ext>
            </a:extLst>
          </p:cNvPr>
          <p:cNvSpPr/>
          <p:nvPr/>
        </p:nvSpPr>
        <p:spPr>
          <a:xfrm>
            <a:off x="3" y="-9672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6E54F81-DF5E-BA5A-401C-2F84C434F5F9}"/>
              </a:ext>
            </a:extLst>
          </p:cNvPr>
          <p:cNvCxnSpPr/>
          <p:nvPr/>
        </p:nvCxnSpPr>
        <p:spPr>
          <a:xfrm>
            <a:off x="3" y="36751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AEB4F7FB-C4B1-B59F-C9AD-458E3DA22B02}"/>
              </a:ext>
            </a:extLst>
          </p:cNvPr>
          <p:cNvSpPr txBox="1"/>
          <p:nvPr/>
        </p:nvSpPr>
        <p:spPr>
          <a:xfrm>
            <a:off x="0" y="366028"/>
            <a:ext cx="9308892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Look at the pictures and w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rite present perfect questions (use the given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ues).</a:t>
            </a:r>
            <a:endParaRPr lang="en-US" sz="1600" b="1" i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3" name="Tabla 15">
            <a:extLst>
              <a:ext uri="{FF2B5EF4-FFF2-40B4-BE49-F238E27FC236}">
                <a16:creationId xmlns:a16="http://schemas.microsoft.com/office/drawing/2014/main" id="{C53FF07B-3DD6-8F07-3A89-A1D9FE10D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116371"/>
              </p:ext>
            </p:extLst>
          </p:nvPr>
        </p:nvGraphicFramePr>
        <p:xfrm>
          <a:off x="2350654" y="5584253"/>
          <a:ext cx="664094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946">
                  <a:extLst>
                    <a:ext uri="{9D8B030D-6E8A-4147-A177-3AD203B41FA5}">
                      <a16:colId xmlns:a16="http://schemas.microsoft.com/office/drawing/2014/main" val="2011916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peel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boiled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eggs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4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He has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peeled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boiled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eggs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47710"/>
                  </a:ext>
                </a:extLst>
              </a:tr>
            </a:tbl>
          </a:graphicData>
        </a:graphic>
      </p:graphicFrame>
      <p:graphicFrame>
        <p:nvGraphicFramePr>
          <p:cNvPr id="14" name="Tabla 15">
            <a:extLst>
              <a:ext uri="{FF2B5EF4-FFF2-40B4-BE49-F238E27FC236}">
                <a16:creationId xmlns:a16="http://schemas.microsoft.com/office/drawing/2014/main" id="{173D002D-9B53-EC1A-4D68-D000C66DC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029832"/>
              </p:ext>
            </p:extLst>
          </p:nvPr>
        </p:nvGraphicFramePr>
        <p:xfrm>
          <a:off x="2464954" y="4079303"/>
          <a:ext cx="648854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8546">
                  <a:extLst>
                    <a:ext uri="{9D8B030D-6E8A-4147-A177-3AD203B41FA5}">
                      <a16:colId xmlns:a16="http://schemas.microsoft.com/office/drawing/2014/main" val="2011916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(use a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pressure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coker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4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used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pressure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coker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three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times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week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47710"/>
                  </a:ext>
                </a:extLst>
              </a:tr>
            </a:tbl>
          </a:graphicData>
        </a:graphic>
      </p:graphicFrame>
      <p:graphicFrame>
        <p:nvGraphicFramePr>
          <p:cNvPr id="15" name="Tabla 15">
            <a:extLst>
              <a:ext uri="{FF2B5EF4-FFF2-40B4-BE49-F238E27FC236}">
                <a16:creationId xmlns:a16="http://schemas.microsoft.com/office/drawing/2014/main" id="{23589EE3-ACBC-DE4F-BE63-F21A8A617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294610"/>
              </p:ext>
            </p:extLst>
          </p:nvPr>
        </p:nvGraphicFramePr>
        <p:xfrm>
          <a:off x="2464954" y="2650553"/>
          <a:ext cx="648854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8546">
                  <a:extLst>
                    <a:ext uri="{9D8B030D-6E8A-4147-A177-3AD203B41FA5}">
                      <a16:colId xmlns:a16="http://schemas.microsoft.com/office/drawing/2014/main" val="2011916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bake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an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imposible cake)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4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has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baked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an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imposible cake in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my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birthday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47710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0EC9E35-E0EA-3EDD-DCE1-BE97D67E1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202863"/>
              </p:ext>
            </p:extLst>
          </p:nvPr>
        </p:nvGraphicFramePr>
        <p:xfrm>
          <a:off x="2445904" y="1145603"/>
          <a:ext cx="648854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8546">
                  <a:extLst>
                    <a:ext uri="{9D8B030D-6E8A-4147-A177-3AD203B41FA5}">
                      <a16:colId xmlns:a16="http://schemas.microsoft.com/office/drawing/2014/main" val="2011916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fry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bananas)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4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fried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bananas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morning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47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75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Cuban Food History and Culinary Influences – Familia Kitchen">
            <a:extLst>
              <a:ext uri="{FF2B5EF4-FFF2-40B4-BE49-F238E27FC236}">
                <a16:creationId xmlns:a16="http://schemas.microsoft.com/office/drawing/2014/main" id="{7C7FD2CC-C489-4A30-A39A-FC8CB991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7" y="3807501"/>
            <a:ext cx="2504235" cy="142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B8F850F-438F-4EE3-A7E2-6A58F120E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66" y="5381468"/>
            <a:ext cx="2619375" cy="141459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3395D0F-A4B3-F404-F5B9-398AEAA8E129}"/>
              </a:ext>
            </a:extLst>
          </p:cNvPr>
          <p:cNvSpPr/>
          <p:nvPr/>
        </p:nvSpPr>
        <p:spPr>
          <a:xfrm>
            <a:off x="3" y="-9672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188D0F8-2A37-4366-DD9D-12F7B323B7EB}"/>
              </a:ext>
            </a:extLst>
          </p:cNvPr>
          <p:cNvCxnSpPr/>
          <p:nvPr/>
        </p:nvCxnSpPr>
        <p:spPr>
          <a:xfrm>
            <a:off x="3" y="36751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24A31312-49F0-38BF-CB61-51B64214854C}"/>
              </a:ext>
            </a:extLst>
          </p:cNvPr>
          <p:cNvGrpSpPr/>
          <p:nvPr/>
        </p:nvGrpSpPr>
        <p:grpSpPr>
          <a:xfrm>
            <a:off x="406714" y="730414"/>
            <a:ext cx="2493034" cy="1492370"/>
            <a:chOff x="2372264" y="2303253"/>
            <a:chExt cx="4408098" cy="2411622"/>
          </a:xfrm>
        </p:grpSpPr>
        <p:pic>
          <p:nvPicPr>
            <p:cNvPr id="6" name="Picture 8" descr="61 Skipping Meals Stock Video Footage - 4K and HD Video Clips | Shutterstock">
              <a:extLst>
                <a:ext uri="{FF2B5EF4-FFF2-40B4-BE49-F238E27FC236}">
                  <a16:creationId xmlns:a16="http://schemas.microsoft.com/office/drawing/2014/main" id="{DBF14A7A-3A26-7EA1-8D46-D59D831AED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7" t="6227" r="1698"/>
            <a:stretch/>
          </p:blipFill>
          <p:spPr bwMode="auto">
            <a:xfrm>
              <a:off x="2372264" y="2303253"/>
              <a:ext cx="4408098" cy="2411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61 Skipping Meals Stock Video Footage - 4K and HD Video Clips | Shutterstock">
              <a:extLst>
                <a:ext uri="{FF2B5EF4-FFF2-40B4-BE49-F238E27FC236}">
                  <a16:creationId xmlns:a16="http://schemas.microsoft.com/office/drawing/2014/main" id="{09BD4528-F20B-EA34-A157-DB41693EEB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9" t="42799" r="65565" b="13474"/>
            <a:stretch/>
          </p:blipFill>
          <p:spPr bwMode="auto">
            <a:xfrm>
              <a:off x="2587924" y="3062376"/>
              <a:ext cx="1091240" cy="109555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61 Skipping Meals Stock Video Footage - 4K and HD Video Clips | Shutterstock">
              <a:extLst>
                <a:ext uri="{FF2B5EF4-FFF2-40B4-BE49-F238E27FC236}">
                  <a16:creationId xmlns:a16="http://schemas.microsoft.com/office/drawing/2014/main" id="{5CBD4863-3011-1FA1-34E4-ECB679BB43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47" t="41559" r="38615" b="13494"/>
            <a:stretch/>
          </p:blipFill>
          <p:spPr bwMode="auto">
            <a:xfrm>
              <a:off x="5443266" y="3131389"/>
              <a:ext cx="1190445" cy="115594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992074A9-B170-E6B7-6152-E285949359D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758" y="2128602"/>
            <a:ext cx="2391028" cy="158748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BC04993-7CFF-2D18-9A7A-8997309F9FA4}"/>
              </a:ext>
            </a:extLst>
          </p:cNvPr>
          <p:cNvSpPr txBox="1"/>
          <p:nvPr/>
        </p:nvSpPr>
        <p:spPr>
          <a:xfrm>
            <a:off x="0" y="276088"/>
            <a:ext cx="8609162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Unscramble the following present perfect statements.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5" name="Tabla 15">
            <a:extLst>
              <a:ext uri="{FF2B5EF4-FFF2-40B4-BE49-F238E27FC236}">
                <a16:creationId xmlns:a16="http://schemas.microsoft.com/office/drawing/2014/main" id="{D5B739E0-CBCA-C9DE-73C2-9FF74BD1B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009852"/>
              </p:ext>
            </p:extLst>
          </p:nvPr>
        </p:nvGraphicFramePr>
        <p:xfrm>
          <a:off x="3067990" y="1127184"/>
          <a:ext cx="580618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6187">
                  <a:extLst>
                    <a:ext uri="{9D8B030D-6E8A-4147-A177-3AD203B41FA5}">
                      <a16:colId xmlns:a16="http://schemas.microsoft.com/office/drawing/2014/main" val="2011916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meal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 /  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ever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 / 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 / 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skipped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 /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   / 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4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ever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skipped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meal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47710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A6166E5E-7768-F7DF-5131-65FAFBF7B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299446"/>
              </p:ext>
            </p:extLst>
          </p:nvPr>
        </p:nvGraphicFramePr>
        <p:xfrm>
          <a:off x="3055500" y="2643683"/>
          <a:ext cx="580618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6187">
                  <a:extLst>
                    <a:ext uri="{9D8B030D-6E8A-4147-A177-3AD203B41FA5}">
                      <a16:colId xmlns:a16="http://schemas.microsoft.com/office/drawing/2014/main" val="2011916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kitchen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 /  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utensils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/  has  / 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bought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 /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My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mother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 /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4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My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mother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has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bought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kitchen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utensils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47710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811557AD-B6C5-EC23-BB06-B371F883A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283110"/>
              </p:ext>
            </p:extLst>
          </p:nvPr>
        </p:nvGraphicFramePr>
        <p:xfrm>
          <a:off x="3087980" y="4175171"/>
          <a:ext cx="580618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6187">
                  <a:extLst>
                    <a:ext uri="{9D8B030D-6E8A-4147-A177-3AD203B41FA5}">
                      <a16:colId xmlns:a16="http://schemas.microsoft.com/office/drawing/2014/main" val="2011916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cuban  /   Alex / 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never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 /  has  /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eaten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 / 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food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 / 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4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Alex has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never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eaten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cuban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food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47710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01D5EADD-B4BC-A337-9C4B-91F11CF0C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421812"/>
              </p:ext>
            </p:extLst>
          </p:nvPr>
        </p:nvGraphicFramePr>
        <p:xfrm>
          <a:off x="3043010" y="5764135"/>
          <a:ext cx="580618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6187">
                  <a:extLst>
                    <a:ext uri="{9D8B030D-6E8A-4147-A177-3AD203B41FA5}">
                      <a16:colId xmlns:a16="http://schemas.microsoft.com/office/drawing/2014/main" val="2011916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ever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 /  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tejate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/ 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 / 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drunk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 /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    / ?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4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ever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drunk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tejate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47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622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A5B19537-5183-631B-E0A5-CEBC78C9D966}"/>
              </a:ext>
            </a:extLst>
          </p:cNvPr>
          <p:cNvSpPr txBox="1"/>
          <p:nvPr/>
        </p:nvSpPr>
        <p:spPr>
          <a:xfrm>
            <a:off x="100012" y="1000810"/>
            <a:ext cx="8967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https://wordwall.net/es/resource/32454166/present-perfect</a:t>
            </a:r>
            <a:endParaRPr lang="es-MX" dirty="0"/>
          </a:p>
          <a:p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85B52CA-4FC4-FDA1-4AA5-4EFC1E1F9012}"/>
              </a:ext>
            </a:extLst>
          </p:cNvPr>
          <p:cNvSpPr txBox="1"/>
          <p:nvPr/>
        </p:nvSpPr>
        <p:spPr>
          <a:xfrm>
            <a:off x="0" y="386492"/>
            <a:ext cx="7600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links,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77D368A-6BBE-C237-2531-BE01B5B5F4A5}"/>
              </a:ext>
            </a:extLst>
          </p:cNvPr>
          <p:cNvSpPr/>
          <p:nvPr/>
        </p:nvSpPr>
        <p:spPr>
          <a:xfrm>
            <a:off x="3" y="-9672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31B017F-B9C5-E656-C2D3-6766FBC63A9E}"/>
              </a:ext>
            </a:extLst>
          </p:cNvPr>
          <p:cNvCxnSpPr/>
          <p:nvPr/>
        </p:nvCxnSpPr>
        <p:spPr>
          <a:xfrm>
            <a:off x="3" y="36751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30ED8FE-00A2-776D-11FC-19D53004EB73}"/>
              </a:ext>
            </a:extLst>
          </p:cNvPr>
          <p:cNvSpPr txBox="1"/>
          <p:nvPr/>
        </p:nvSpPr>
        <p:spPr>
          <a:xfrm>
            <a:off x="7353300" y="-15817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AED631AF-1829-1E31-EBCF-F9117F98D48E}"/>
              </a:ext>
            </a:extLst>
          </p:cNvPr>
          <p:cNvSpPr/>
          <p:nvPr/>
        </p:nvSpPr>
        <p:spPr>
          <a:xfrm>
            <a:off x="149353" y="1328118"/>
            <a:ext cx="871538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ADC2857-9BD8-EDC3-2055-E5E3D8ED2C8D}"/>
              </a:ext>
            </a:extLst>
          </p:cNvPr>
          <p:cNvSpPr txBox="1"/>
          <p:nvPr/>
        </p:nvSpPr>
        <p:spPr>
          <a:xfrm>
            <a:off x="1035178" y="1340208"/>
            <a:ext cx="21531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6DE3A5E2-3293-5734-059B-DE7D18586F19}"/>
              </a:ext>
            </a:extLst>
          </p:cNvPr>
          <p:cNvSpPr/>
          <p:nvPr/>
        </p:nvSpPr>
        <p:spPr>
          <a:xfrm>
            <a:off x="130303" y="3214068"/>
            <a:ext cx="871538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2929F8C-CD40-C7B4-0783-AA0FDC0C2963}"/>
              </a:ext>
            </a:extLst>
          </p:cNvPr>
          <p:cNvSpPr txBox="1"/>
          <p:nvPr/>
        </p:nvSpPr>
        <p:spPr>
          <a:xfrm>
            <a:off x="1016128" y="3226158"/>
            <a:ext cx="21531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DB2675F-8634-65D2-2BA5-F1D761EB2E06}"/>
              </a:ext>
            </a:extLst>
          </p:cNvPr>
          <p:cNvSpPr txBox="1"/>
          <p:nvPr/>
        </p:nvSpPr>
        <p:spPr>
          <a:xfrm>
            <a:off x="-19050" y="2919710"/>
            <a:ext cx="11025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hlinkClick r:id="rId3"/>
              </a:rPr>
              <a:t>https://wordwall.net/es/resource/55822814/ingl%c3%a9s/present-perfect-positive-and-negative-sentences</a:t>
            </a:r>
            <a:endParaRPr lang="es-MX" sz="1600" dirty="0"/>
          </a:p>
          <a:p>
            <a:endParaRPr lang="es-MX" sz="1600" dirty="0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595C3510-2D0D-2AD1-B870-13CF010E91C8}"/>
              </a:ext>
            </a:extLst>
          </p:cNvPr>
          <p:cNvSpPr/>
          <p:nvPr/>
        </p:nvSpPr>
        <p:spPr>
          <a:xfrm>
            <a:off x="130303" y="5385768"/>
            <a:ext cx="871538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AFBF6F4-2303-2096-C13E-67019ED22D2E}"/>
              </a:ext>
            </a:extLst>
          </p:cNvPr>
          <p:cNvSpPr txBox="1"/>
          <p:nvPr/>
        </p:nvSpPr>
        <p:spPr>
          <a:xfrm>
            <a:off x="1016128" y="5397858"/>
            <a:ext cx="21531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501DD79-6CCC-C349-B79D-047BB74FD6A8}"/>
              </a:ext>
            </a:extLst>
          </p:cNvPr>
          <p:cNvSpPr txBox="1"/>
          <p:nvPr/>
        </p:nvSpPr>
        <p:spPr>
          <a:xfrm>
            <a:off x="38100" y="5058460"/>
            <a:ext cx="7372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https://wordwall.net/es/resource/4553199/present-perfect</a:t>
            </a:r>
            <a:endParaRPr lang="es-MX" dirty="0"/>
          </a:p>
          <a:p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CD8393-4904-FB41-AA77-8EC07BC86D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692" t="34198" r="48462" b="27493"/>
          <a:stretch/>
        </p:blipFill>
        <p:spPr>
          <a:xfrm>
            <a:off x="5955670" y="772739"/>
            <a:ext cx="1997613" cy="196947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E00D368-5708-5CE8-3B42-AE2E2A3B9A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846" t="31187" r="47057" b="23662"/>
          <a:stretch/>
        </p:blipFill>
        <p:spPr>
          <a:xfrm>
            <a:off x="5306048" y="2697187"/>
            <a:ext cx="2294902" cy="23211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C5AAD10-7D33-6F94-FA45-9AE4FBC65CE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693" t="29546" r="45825" b="25304"/>
          <a:stretch/>
        </p:blipFill>
        <p:spPr>
          <a:xfrm>
            <a:off x="2264898" y="4398854"/>
            <a:ext cx="2421531" cy="23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52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50AD4D8-59A0-189C-6F2A-FE850733285D}"/>
              </a:ext>
            </a:extLst>
          </p:cNvPr>
          <p:cNvSpPr txBox="1"/>
          <p:nvPr/>
        </p:nvSpPr>
        <p:spPr>
          <a:xfrm>
            <a:off x="0" y="4758035"/>
            <a:ext cx="9048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hlinkClick r:id="rId2"/>
              </a:rPr>
              <a:t>https://wordwall.net/es/resource/55822677/ingl%c3%a9s/present-perfect-affirmative-sentences-</a:t>
            </a:r>
            <a:endParaRPr lang="es-MX" sz="1600" dirty="0"/>
          </a:p>
          <a:p>
            <a:endParaRPr lang="es-MX" sz="1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386ED4-D28B-5864-5CA1-5E5A549DA45B}"/>
              </a:ext>
            </a:extLst>
          </p:cNvPr>
          <p:cNvSpPr txBox="1"/>
          <p:nvPr/>
        </p:nvSpPr>
        <p:spPr>
          <a:xfrm>
            <a:off x="0" y="386492"/>
            <a:ext cx="7600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links,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F70C83F-A7E7-CC44-4F21-0689D6B315F6}"/>
              </a:ext>
            </a:extLst>
          </p:cNvPr>
          <p:cNvSpPr/>
          <p:nvPr/>
        </p:nvSpPr>
        <p:spPr>
          <a:xfrm>
            <a:off x="3" y="-9672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A147ACC-5FA1-8C3D-462A-67993C39AA93}"/>
              </a:ext>
            </a:extLst>
          </p:cNvPr>
          <p:cNvCxnSpPr/>
          <p:nvPr/>
        </p:nvCxnSpPr>
        <p:spPr>
          <a:xfrm>
            <a:off x="3" y="36751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8F02E05-3962-053C-228F-AF3F749ABBAB}"/>
              </a:ext>
            </a:extLst>
          </p:cNvPr>
          <p:cNvSpPr txBox="1"/>
          <p:nvPr/>
        </p:nvSpPr>
        <p:spPr>
          <a:xfrm>
            <a:off x="7353300" y="-15817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4640A043-DC51-4E5E-7BE1-1C0B7BCF2F0A}"/>
              </a:ext>
            </a:extLst>
          </p:cNvPr>
          <p:cNvSpPr/>
          <p:nvPr/>
        </p:nvSpPr>
        <p:spPr>
          <a:xfrm>
            <a:off x="130303" y="3404568"/>
            <a:ext cx="871538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8B0779E-3B38-E994-A3E7-B14DFB8C4A67}"/>
              </a:ext>
            </a:extLst>
          </p:cNvPr>
          <p:cNvSpPr txBox="1"/>
          <p:nvPr/>
        </p:nvSpPr>
        <p:spPr>
          <a:xfrm>
            <a:off x="1016128" y="3416658"/>
            <a:ext cx="21531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79E59429-EEC9-68DE-F1E8-0AFDC388DF2A}"/>
              </a:ext>
            </a:extLst>
          </p:cNvPr>
          <p:cNvSpPr/>
          <p:nvPr/>
        </p:nvSpPr>
        <p:spPr>
          <a:xfrm>
            <a:off x="92203" y="5080968"/>
            <a:ext cx="871538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9E2F597-ACDA-21DE-7594-0A57528CE026}"/>
              </a:ext>
            </a:extLst>
          </p:cNvPr>
          <p:cNvSpPr txBox="1"/>
          <p:nvPr/>
        </p:nvSpPr>
        <p:spPr>
          <a:xfrm>
            <a:off x="978028" y="5093058"/>
            <a:ext cx="21531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2BDCD81-618D-A38A-0209-9BC11E557E67}"/>
              </a:ext>
            </a:extLst>
          </p:cNvPr>
          <p:cNvSpPr txBox="1"/>
          <p:nvPr/>
        </p:nvSpPr>
        <p:spPr>
          <a:xfrm>
            <a:off x="0" y="1077010"/>
            <a:ext cx="8081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https://wordwall.net/es/resource/4060879/present-perfect</a:t>
            </a:r>
            <a:endParaRPr lang="es-MX" dirty="0"/>
          </a:p>
          <a:p>
            <a:endParaRPr lang="es-MX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8DBC63F-B81B-DEE9-0C97-35F139875FFF}"/>
              </a:ext>
            </a:extLst>
          </p:cNvPr>
          <p:cNvSpPr txBox="1"/>
          <p:nvPr/>
        </p:nvSpPr>
        <p:spPr>
          <a:xfrm>
            <a:off x="57150" y="3039160"/>
            <a:ext cx="7758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https://wordwall.net/es/resource/3056667/present-perfect</a:t>
            </a:r>
            <a:endParaRPr lang="es-MX" dirty="0"/>
          </a:p>
          <a:p>
            <a:endParaRPr lang="es-MX" dirty="0"/>
          </a:p>
        </p:txBody>
      </p:sp>
      <p:sp>
        <p:nvSpPr>
          <p:cNvPr id="3072" name="Flecha: a la derecha 3071">
            <a:extLst>
              <a:ext uri="{FF2B5EF4-FFF2-40B4-BE49-F238E27FC236}">
                <a16:creationId xmlns:a16="http://schemas.microsoft.com/office/drawing/2014/main" id="{10D42F5A-A156-4ABE-2965-CCF1D0670024}"/>
              </a:ext>
            </a:extLst>
          </p:cNvPr>
          <p:cNvSpPr/>
          <p:nvPr/>
        </p:nvSpPr>
        <p:spPr>
          <a:xfrm>
            <a:off x="92203" y="1461468"/>
            <a:ext cx="871538" cy="30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3073" name="CuadroTexto 3072">
            <a:extLst>
              <a:ext uri="{FF2B5EF4-FFF2-40B4-BE49-F238E27FC236}">
                <a16:creationId xmlns:a16="http://schemas.microsoft.com/office/drawing/2014/main" id="{9C1B4282-4761-B09E-899F-FF71C1915D10}"/>
              </a:ext>
            </a:extLst>
          </p:cNvPr>
          <p:cNvSpPr txBox="1"/>
          <p:nvPr/>
        </p:nvSpPr>
        <p:spPr>
          <a:xfrm>
            <a:off x="978028" y="1473558"/>
            <a:ext cx="21531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1F9118-34E0-30E2-F9FE-52499559E9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231" t="31461" r="47222" b="24891"/>
          <a:stretch/>
        </p:blipFill>
        <p:spPr>
          <a:xfrm>
            <a:off x="6012818" y="408143"/>
            <a:ext cx="2153154" cy="22439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9E5EC9D-1703-3834-A06D-927162B669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385" t="31735" r="47068" b="22721"/>
          <a:stretch/>
        </p:blipFill>
        <p:spPr>
          <a:xfrm>
            <a:off x="4040981" y="2419494"/>
            <a:ext cx="2153155" cy="23414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1C828D8-D74B-F819-140E-51F3F07F28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538" t="31791" r="45476" b="24148"/>
          <a:stretch/>
        </p:blipFill>
        <p:spPr>
          <a:xfrm>
            <a:off x="6333334" y="4490488"/>
            <a:ext cx="2467556" cy="226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8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8" descr="Repugnancia fotos de stock, imágenes de Repugnancia sin royalties - Página  2 | Depositphotos">
            <a:extLst>
              <a:ext uri="{FF2B5EF4-FFF2-40B4-BE49-F238E27FC236}">
                <a16:creationId xmlns:a16="http://schemas.microsoft.com/office/drawing/2014/main" id="{92EB9E8D-FCC6-4D48-B816-93268191BC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196" name="Picture 4" descr="Retrato De Una Expresión Seria Hermosa Mujer Joven Fotos, Retratos,  Imágenes Y Fotografía De Archivo Libres De Derecho. Image 30961200.">
            <a:extLst>
              <a:ext uri="{FF2B5EF4-FFF2-40B4-BE49-F238E27FC236}">
                <a16:creationId xmlns:a16="http://schemas.microsoft.com/office/drawing/2014/main" id="{CF2C84FD-C318-43D2-BE75-28D058E25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7" y="1531802"/>
            <a:ext cx="3550793" cy="443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Where to Eat the Best Fried Frog Legs in the World? | TasteAtlas">
            <a:extLst>
              <a:ext uri="{FF2B5EF4-FFF2-40B4-BE49-F238E27FC236}">
                <a16:creationId xmlns:a16="http://schemas.microsoft.com/office/drawing/2014/main" id="{439AE299-200C-4FB7-BC8B-8B083713C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/>
          <a:stretch/>
        </p:blipFill>
        <p:spPr bwMode="auto">
          <a:xfrm>
            <a:off x="3140016" y="4598892"/>
            <a:ext cx="5432485" cy="21914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F2F723-6D53-4FFC-8961-928A4B221954}"/>
              </a:ext>
            </a:extLst>
          </p:cNvPr>
          <p:cNvSpPr txBox="1"/>
          <p:nvPr/>
        </p:nvSpPr>
        <p:spPr>
          <a:xfrm>
            <a:off x="0" y="98445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eaten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frog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legs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508BD0-BC57-4F73-93A8-BC242136914F}"/>
              </a:ext>
            </a:extLst>
          </p:cNvPr>
          <p:cNvSpPr txBox="1"/>
          <p:nvPr/>
        </p:nvSpPr>
        <p:spPr>
          <a:xfrm>
            <a:off x="51756" y="370930"/>
            <a:ext cx="4691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Students</a:t>
            </a:r>
            <a:r>
              <a:rPr lang="es-MX" sz="1600" dirty="0"/>
              <a:t> </a:t>
            </a:r>
            <a:r>
              <a:rPr lang="es-MX" sz="1600" dirty="0" err="1"/>
              <a:t>think</a:t>
            </a:r>
            <a:r>
              <a:rPr lang="es-MX" sz="1600" dirty="0"/>
              <a:t> </a:t>
            </a:r>
            <a:r>
              <a:rPr lang="es-MX" sz="1600" dirty="0" err="1"/>
              <a:t>about</a:t>
            </a:r>
            <a:r>
              <a:rPr lang="es-MX" sz="1600" dirty="0"/>
              <a:t> </a:t>
            </a:r>
            <a:r>
              <a:rPr lang="es-MX" sz="1600" dirty="0" err="1"/>
              <a:t>this</a:t>
            </a:r>
            <a:r>
              <a:rPr lang="es-MX" sz="1600" dirty="0"/>
              <a:t> </a:t>
            </a:r>
            <a:r>
              <a:rPr lang="es-MX" sz="1600" dirty="0" err="1"/>
              <a:t>question</a:t>
            </a:r>
            <a:r>
              <a:rPr lang="es-MX" sz="1600" dirty="0"/>
              <a:t> and share </a:t>
            </a:r>
            <a:r>
              <a:rPr lang="es-MX" sz="1600" dirty="0" err="1"/>
              <a:t>answers</a:t>
            </a:r>
            <a:r>
              <a:rPr lang="es-MX" sz="1600" dirty="0"/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958B361-8261-4035-9830-FD449CEDEDB6}"/>
              </a:ext>
            </a:extLst>
          </p:cNvPr>
          <p:cNvSpPr/>
          <p:nvPr/>
        </p:nvSpPr>
        <p:spPr>
          <a:xfrm>
            <a:off x="3" y="-5175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up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…?”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429A8A7-454E-489E-ACAA-7356728D7D97}"/>
              </a:ext>
            </a:extLst>
          </p:cNvPr>
          <p:cNvCxnSpPr/>
          <p:nvPr/>
        </p:nvCxnSpPr>
        <p:spPr>
          <a:xfrm>
            <a:off x="3" y="41248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6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9C2EB7C-4265-4813-91F5-C1C0DF34816C}"/>
              </a:ext>
            </a:extLst>
          </p:cNvPr>
          <p:cNvSpPr txBox="1"/>
          <p:nvPr/>
        </p:nvSpPr>
        <p:spPr>
          <a:xfrm>
            <a:off x="0" y="9844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CF87FC6-6BA3-4F99-A5A3-A64E621E0588}"/>
              </a:ext>
            </a:extLst>
          </p:cNvPr>
          <p:cNvSpPr txBox="1"/>
          <p:nvPr/>
        </p:nvSpPr>
        <p:spPr>
          <a:xfrm>
            <a:off x="51756" y="370930"/>
            <a:ext cx="4691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Students</a:t>
            </a:r>
            <a:r>
              <a:rPr lang="es-MX" sz="1600" dirty="0"/>
              <a:t> </a:t>
            </a:r>
            <a:r>
              <a:rPr lang="es-MX" sz="1600" dirty="0" err="1"/>
              <a:t>think</a:t>
            </a:r>
            <a:r>
              <a:rPr lang="es-MX" sz="1600" dirty="0"/>
              <a:t> </a:t>
            </a:r>
            <a:r>
              <a:rPr lang="es-MX" sz="1600" dirty="0" err="1"/>
              <a:t>about</a:t>
            </a:r>
            <a:r>
              <a:rPr lang="es-MX" sz="1600" dirty="0"/>
              <a:t> </a:t>
            </a:r>
            <a:r>
              <a:rPr lang="es-MX" sz="1600" dirty="0" err="1"/>
              <a:t>this</a:t>
            </a:r>
            <a:r>
              <a:rPr lang="es-MX" sz="1600" dirty="0"/>
              <a:t> </a:t>
            </a:r>
            <a:r>
              <a:rPr lang="es-MX" sz="1600" dirty="0" err="1"/>
              <a:t>question</a:t>
            </a:r>
            <a:r>
              <a:rPr lang="es-MX" sz="1600" dirty="0"/>
              <a:t> and share </a:t>
            </a:r>
            <a:r>
              <a:rPr lang="es-MX" sz="1600" dirty="0" err="1"/>
              <a:t>answers</a:t>
            </a:r>
            <a:r>
              <a:rPr lang="es-MX" sz="1600" dirty="0"/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65C6F84-DE7A-49AF-8C68-99E579D4BB07}"/>
              </a:ext>
            </a:extLst>
          </p:cNvPr>
          <p:cNvSpPr/>
          <p:nvPr/>
        </p:nvSpPr>
        <p:spPr>
          <a:xfrm>
            <a:off x="3" y="-5175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up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…?”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7E92522-3500-4C00-8571-6E2B091D7C3F}"/>
              </a:ext>
            </a:extLst>
          </p:cNvPr>
          <p:cNvCxnSpPr/>
          <p:nvPr/>
        </p:nvCxnSpPr>
        <p:spPr>
          <a:xfrm>
            <a:off x="3" y="41248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4" descr="Foto de A Mulher Latina Está Tendo Um Delicioso Prato De Proteínas E  Legumes Para O Almoço Enquanto Usa Seu Celular Para Tirar Uma Foto Dela e  mais fotos de stock de">
            <a:extLst>
              <a:ext uri="{FF2B5EF4-FFF2-40B4-BE49-F238E27FC236}">
                <a16:creationId xmlns:a16="http://schemas.microsoft.com/office/drawing/2014/main" id="{9F750A11-E56A-466A-893E-992566877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39" y="1844203"/>
            <a:ext cx="6406968" cy="42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1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E504FCF-C9B2-45F0-9F06-5EB01453A329}"/>
              </a:ext>
            </a:extLst>
          </p:cNvPr>
          <p:cNvSpPr/>
          <p:nvPr/>
        </p:nvSpPr>
        <p:spPr>
          <a:xfrm>
            <a:off x="3" y="-5175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1AFCF39-F281-41E1-8EE3-2F1670003BC1}"/>
              </a:ext>
            </a:extLst>
          </p:cNvPr>
          <p:cNvCxnSpPr/>
          <p:nvPr/>
        </p:nvCxnSpPr>
        <p:spPr>
          <a:xfrm>
            <a:off x="3" y="41248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28A58B68-59FA-4AFF-BF6E-BEB839794A92}"/>
              </a:ext>
            </a:extLst>
          </p:cNvPr>
          <p:cNvSpPr txBox="1"/>
          <p:nvPr/>
        </p:nvSpPr>
        <p:spPr>
          <a:xfrm>
            <a:off x="34842" y="411295"/>
            <a:ext cx="9070671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use the present perfect to talk about past actions (or recent past action) that has a connection to now.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often use the present perfect to talk about periods of time that have not finished (as today, this week, this month..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tc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 or to say that something has happened several times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44" name="Picture 4" descr="Classic Lasagna Recipe – Modern Honey">
            <a:extLst>
              <a:ext uri="{FF2B5EF4-FFF2-40B4-BE49-F238E27FC236}">
                <a16:creationId xmlns:a16="http://schemas.microsoft.com/office/drawing/2014/main" id="{C98C147A-5B98-4A5B-8583-6A90B7D2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73" y="5001352"/>
            <a:ext cx="2652159" cy="15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6D78ABAE-84D0-43B2-80EA-97D6976068C5}"/>
              </a:ext>
            </a:extLst>
          </p:cNvPr>
          <p:cNvSpPr txBox="1"/>
          <p:nvPr/>
        </p:nvSpPr>
        <p:spPr>
          <a:xfrm>
            <a:off x="1665264" y="1053292"/>
            <a:ext cx="6024689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</a:rPr>
              <a:t>He has had five cups of coffee today.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F31BBCF-BA6B-4ABE-82F3-077D160EBB2E}"/>
              </a:ext>
            </a:extLst>
          </p:cNvPr>
          <p:cNvSpPr txBox="1"/>
          <p:nvPr/>
        </p:nvSpPr>
        <p:spPr>
          <a:xfrm>
            <a:off x="631597" y="4510313"/>
            <a:ext cx="8185605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</a:rPr>
              <a:t>My mother has cooked lasagna three times this week.</a:t>
            </a:r>
          </a:p>
        </p:txBody>
      </p:sp>
      <p:sp>
        <p:nvSpPr>
          <p:cNvPr id="31" name="AutoShape 8" descr="Are you drinking too much coffee?">
            <a:extLst>
              <a:ext uri="{FF2B5EF4-FFF2-40B4-BE49-F238E27FC236}">
                <a16:creationId xmlns:a16="http://schemas.microsoft.com/office/drawing/2014/main" id="{34596444-F6CE-4BB3-9FC2-7230C8BCB3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4D4C354F-D002-4B79-95F3-27BCE8E7A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026" y="1552137"/>
            <a:ext cx="2586846" cy="172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9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7FC7561-696A-4BAC-8A6F-8FCCF01FE39F}"/>
              </a:ext>
            </a:extLst>
          </p:cNvPr>
          <p:cNvSpPr txBox="1"/>
          <p:nvPr/>
        </p:nvSpPr>
        <p:spPr>
          <a:xfrm>
            <a:off x="17252" y="611728"/>
            <a:ext cx="9040483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also use present perfect to talk about life experiences, at an unspecified time in the past. We often use 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never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in negative sentences.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often use the adverb</a:t>
            </a:r>
            <a: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ever</a:t>
            </a:r>
            <a: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ask about life experiences and make questions.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E2A0BFA-D8D2-4C89-AF9E-BC635AAABE6D}"/>
              </a:ext>
            </a:extLst>
          </p:cNvPr>
          <p:cNvSpPr/>
          <p:nvPr/>
        </p:nvSpPr>
        <p:spPr>
          <a:xfrm>
            <a:off x="3" y="-5175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A2FF64C-BEB1-44AB-B1CC-2714D03A6771}"/>
              </a:ext>
            </a:extLst>
          </p:cNvPr>
          <p:cNvCxnSpPr/>
          <p:nvPr/>
        </p:nvCxnSpPr>
        <p:spPr>
          <a:xfrm>
            <a:off x="3" y="41248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A481981-DB19-4AE9-A679-6EFB1A0DF4BE}"/>
              </a:ext>
            </a:extLst>
          </p:cNvPr>
          <p:cNvSpPr txBox="1"/>
          <p:nvPr/>
        </p:nvSpPr>
        <p:spPr>
          <a:xfrm>
            <a:off x="2129235" y="1252228"/>
            <a:ext cx="4649638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</a:rPr>
              <a:t>I have never made sushi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BCFB49F-2256-4C02-86EB-DD02A9B2F82B}"/>
              </a:ext>
            </a:extLst>
          </p:cNvPr>
          <p:cNvSpPr txBox="1"/>
          <p:nvPr/>
        </p:nvSpPr>
        <p:spPr>
          <a:xfrm>
            <a:off x="963262" y="4175182"/>
            <a:ext cx="7491195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</a:rPr>
              <a:t>Have you </a:t>
            </a:r>
            <a:r>
              <a:rPr lang="en-US" sz="2800" b="1" u="sng" dirty="0">
                <a:solidFill>
                  <a:srgbClr val="7030A0"/>
                </a:solidFill>
                <a:latin typeface="Arial" panose="020B0604020202020204" pitchFamily="34" charset="0"/>
              </a:rPr>
              <a:t>ever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</a:rPr>
              <a:t> been to a vegetarian restaurant?</a:t>
            </a:r>
            <a:endParaRPr lang="es-MX" sz="2400" b="1" dirty="0">
              <a:solidFill>
                <a:srgbClr val="7030A0"/>
              </a:solidFill>
            </a:endParaRPr>
          </a:p>
        </p:txBody>
      </p:sp>
      <p:pic>
        <p:nvPicPr>
          <p:cNvPr id="11272" name="Picture 8" descr="Kit para hacer sushi en casa (utensilios y trucos para que quede perfecto)">
            <a:extLst>
              <a:ext uri="{FF2B5EF4-FFF2-40B4-BE49-F238E27FC236}">
                <a16:creationId xmlns:a16="http://schemas.microsoft.com/office/drawing/2014/main" id="{BD5E0F50-5CF6-431A-BC39-67714020C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950" y="1875915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新年素食套餐 收工宴.... - Green House Vegetarian Restaurant Melaka | Facebook">
            <a:extLst>
              <a:ext uri="{FF2B5EF4-FFF2-40B4-BE49-F238E27FC236}">
                <a16:creationId xmlns:a16="http://schemas.microsoft.com/office/drawing/2014/main" id="{0DE7514F-4400-47FA-8A40-635BA1DC0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36" y="4812135"/>
            <a:ext cx="2740863" cy="187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31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A9BA9D2-5BD0-40C9-99E0-D902A36C81EC}"/>
              </a:ext>
            </a:extLst>
          </p:cNvPr>
          <p:cNvSpPr/>
          <p:nvPr/>
        </p:nvSpPr>
        <p:spPr>
          <a:xfrm>
            <a:off x="3" y="-5175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8337929-6C94-41FB-81D1-38B0463D980C}"/>
              </a:ext>
            </a:extLst>
          </p:cNvPr>
          <p:cNvCxnSpPr/>
          <p:nvPr/>
        </p:nvCxnSpPr>
        <p:spPr>
          <a:xfrm>
            <a:off x="3" y="41248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225F7017-A5EB-465D-B66A-51202A7736E5}"/>
              </a:ext>
            </a:extLst>
          </p:cNvPr>
          <p:cNvSpPr txBox="1"/>
          <p:nvPr/>
        </p:nvSpPr>
        <p:spPr>
          <a:xfrm>
            <a:off x="120770" y="440980"/>
            <a:ext cx="8609162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present perfect is formed with the 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verb have + the past participle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DE981253-5AE4-4DB5-81B1-75977CEFF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493727"/>
              </p:ext>
            </p:extLst>
          </p:nvPr>
        </p:nvGraphicFramePr>
        <p:xfrm>
          <a:off x="292204" y="1019331"/>
          <a:ext cx="8541245" cy="571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320">
                  <a:extLst>
                    <a:ext uri="{9D8B030D-6E8A-4147-A177-3AD203B41FA5}">
                      <a16:colId xmlns:a16="http://schemas.microsoft.com/office/drawing/2014/main" val="1757257656"/>
                    </a:ext>
                  </a:extLst>
                </a:gridCol>
                <a:gridCol w="5658925">
                  <a:extLst>
                    <a:ext uri="{9D8B030D-6E8A-4147-A177-3AD203B41FA5}">
                      <a16:colId xmlns:a16="http://schemas.microsoft.com/office/drawing/2014/main" val="2835410937"/>
                    </a:ext>
                  </a:extLst>
                </a:gridCol>
              </a:tblGrid>
              <a:tr h="91143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400" b="1" dirty="0" err="1">
                          <a:solidFill>
                            <a:schemeClr val="tx1"/>
                          </a:solidFill>
                        </a:rPr>
                        <a:t>Affirmative</a:t>
                      </a:r>
                      <a:r>
                        <a:rPr lang="es-MX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s-MX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I´ve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eaten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sushi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many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times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000450"/>
                  </a:ext>
                </a:extLst>
              </a:tr>
              <a:tr h="91143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400" b="1" dirty="0">
                          <a:solidFill>
                            <a:schemeClr val="tx1"/>
                          </a:solidFill>
                        </a:rPr>
                        <a:t>Negative </a:t>
                      </a:r>
                      <a:r>
                        <a:rPr lang="es-MX" sz="2400" b="1" dirty="0" err="1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s-MX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has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not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made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sushi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lately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081474"/>
                  </a:ext>
                </a:extLst>
              </a:tr>
              <a:tr h="1947515"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400" b="1" dirty="0" err="1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s-MX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been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vegetarian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restaurant?</a:t>
                      </a:r>
                    </a:p>
                    <a:p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Yes, I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been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several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times.</a:t>
                      </a:r>
                    </a:p>
                    <a:p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No,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I´ve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not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been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vegetarian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restaurant.</a:t>
                      </a:r>
                    </a:p>
                    <a:p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No,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I´ve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never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been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243558"/>
                  </a:ext>
                </a:extLst>
              </a:tr>
              <a:tr h="1947515">
                <a:tc vMerge="1">
                  <a:txBody>
                    <a:bodyPr/>
                    <a:lstStyle/>
                    <a:p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Has Mario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taken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cooking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classes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Yes,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he´s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taken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cooking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classes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No, he has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not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taken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cooking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classes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No, he has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never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taken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cooking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classes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16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75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36A886-DD04-4D03-8C7A-C8B867D4E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32" t="15909" r="30528" b="79053"/>
          <a:stretch/>
        </p:blipFill>
        <p:spPr>
          <a:xfrm>
            <a:off x="4061392" y="4721900"/>
            <a:ext cx="4647887" cy="97435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4F63823-1496-421F-87B1-5D38FD473E5F}"/>
              </a:ext>
            </a:extLst>
          </p:cNvPr>
          <p:cNvSpPr/>
          <p:nvPr/>
        </p:nvSpPr>
        <p:spPr>
          <a:xfrm>
            <a:off x="3" y="-5175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E7683A1-D11D-407E-A06C-CB4FF6B00E35}"/>
              </a:ext>
            </a:extLst>
          </p:cNvPr>
          <p:cNvCxnSpPr/>
          <p:nvPr/>
        </p:nvCxnSpPr>
        <p:spPr>
          <a:xfrm>
            <a:off x="3" y="41248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a 11">
            <a:extLst>
              <a:ext uri="{FF2B5EF4-FFF2-40B4-BE49-F238E27FC236}">
                <a16:creationId xmlns:a16="http://schemas.microsoft.com/office/drawing/2014/main" id="{83F431B4-FE13-4700-9804-8440DC6AE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469331"/>
              </p:ext>
            </p:extLst>
          </p:nvPr>
        </p:nvGraphicFramePr>
        <p:xfrm>
          <a:off x="247234" y="791602"/>
          <a:ext cx="8541245" cy="383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320">
                  <a:extLst>
                    <a:ext uri="{9D8B030D-6E8A-4147-A177-3AD203B41FA5}">
                      <a16:colId xmlns:a16="http://schemas.microsoft.com/office/drawing/2014/main" val="1757257656"/>
                    </a:ext>
                  </a:extLst>
                </a:gridCol>
                <a:gridCol w="5658925">
                  <a:extLst>
                    <a:ext uri="{9D8B030D-6E8A-4147-A177-3AD203B41FA5}">
                      <a16:colId xmlns:a16="http://schemas.microsoft.com/office/drawing/2014/main" val="2835410937"/>
                    </a:ext>
                  </a:extLst>
                </a:gridCol>
              </a:tblGrid>
              <a:tr h="89688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400" b="1" dirty="0" err="1">
                          <a:solidFill>
                            <a:schemeClr val="tx1"/>
                          </a:solidFill>
                        </a:rPr>
                        <a:t>Affirmative</a:t>
                      </a:r>
                      <a:r>
                        <a:rPr lang="es-MX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s-MX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He has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cooked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many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times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weekend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danced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folklore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many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times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000450"/>
                  </a:ext>
                </a:extLst>
              </a:tr>
              <a:tr h="89688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400" b="1" dirty="0">
                          <a:solidFill>
                            <a:schemeClr val="tx1"/>
                          </a:solidFill>
                        </a:rPr>
                        <a:t>Negative </a:t>
                      </a:r>
                      <a:r>
                        <a:rPr lang="es-MX" sz="2400" b="1" dirty="0" err="1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s-MX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haven’t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cleaned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my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room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week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081474"/>
                  </a:ext>
                </a:extLst>
              </a:tr>
              <a:tr h="1159162"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400" b="1" dirty="0" err="1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s-MX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cooked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lasaña?</a:t>
                      </a:r>
                    </a:p>
                    <a:p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Has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ever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0" dirty="0" err="1">
                          <a:solidFill>
                            <a:schemeClr val="tx1"/>
                          </a:solidFill>
                        </a:rPr>
                        <a:t>cooked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lasaña?</a:t>
                      </a:r>
                    </a:p>
                    <a:p>
                      <a:endParaRPr lang="es-MX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243558"/>
                  </a:ext>
                </a:extLst>
              </a:tr>
              <a:tr h="857440">
                <a:tc vMerge="1">
                  <a:txBody>
                    <a:bodyPr/>
                    <a:lstStyle/>
                    <a:p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1649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EA5D9EE-73DC-4D00-AE09-2DDA836779AB}"/>
              </a:ext>
            </a:extLst>
          </p:cNvPr>
          <p:cNvSpPr txBox="1"/>
          <p:nvPr/>
        </p:nvSpPr>
        <p:spPr>
          <a:xfrm>
            <a:off x="60810" y="351040"/>
            <a:ext cx="8609162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Write the form of the past participle on each space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BD26D1-F4CB-75B7-BB29-260A883CAF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250" t="23101" r="6572" b="66793"/>
          <a:stretch/>
        </p:blipFill>
        <p:spPr>
          <a:xfrm>
            <a:off x="4077321" y="5801192"/>
            <a:ext cx="1978701" cy="1026827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A977915-E9AA-7FDF-4A91-4AAA1AD9BD19}"/>
              </a:ext>
            </a:extLst>
          </p:cNvPr>
          <p:cNvSpPr/>
          <p:nvPr/>
        </p:nvSpPr>
        <p:spPr>
          <a:xfrm>
            <a:off x="1367116" y="4936086"/>
            <a:ext cx="725008" cy="30777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6" descr="250 ideas de Personas animadas en 2022 | dibujos para niños ...">
            <a:extLst>
              <a:ext uri="{FF2B5EF4-FFF2-40B4-BE49-F238E27FC236}">
                <a16:creationId xmlns:a16="http://schemas.microsoft.com/office/drawing/2014/main" id="{FAF32246-12BD-62FF-A5A0-F1CF22EB7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5" y="4561486"/>
            <a:ext cx="1262290" cy="195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9F3582-D231-7140-2CFD-35387BD37F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250" t="33187" r="6572" b="59084"/>
          <a:stretch/>
        </p:blipFill>
        <p:spPr>
          <a:xfrm>
            <a:off x="6086003" y="5786203"/>
            <a:ext cx="1858780" cy="944379"/>
          </a:xfrm>
          <a:prstGeom prst="rect">
            <a:avLst/>
          </a:prstGeom>
        </p:spPr>
      </p:pic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F6F6F7C3-9C0A-5573-4B47-B75E1D2BDDF0}"/>
              </a:ext>
            </a:extLst>
          </p:cNvPr>
          <p:cNvSpPr/>
          <p:nvPr/>
        </p:nvSpPr>
        <p:spPr>
          <a:xfrm>
            <a:off x="1369616" y="6137794"/>
            <a:ext cx="725008" cy="30777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7F0677B-127B-748F-45EF-B6ADE267D189}"/>
              </a:ext>
            </a:extLst>
          </p:cNvPr>
          <p:cNvSpPr txBox="1"/>
          <p:nvPr/>
        </p:nvSpPr>
        <p:spPr>
          <a:xfrm>
            <a:off x="2173574" y="4781862"/>
            <a:ext cx="181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can use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phrases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complement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A614F22-2325-A7FB-8CED-86EA0D57D791}"/>
              </a:ext>
            </a:extLst>
          </p:cNvPr>
          <p:cNvSpPr txBox="1"/>
          <p:nvPr/>
        </p:nvSpPr>
        <p:spPr>
          <a:xfrm>
            <a:off x="2101124" y="6043531"/>
            <a:ext cx="181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can use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contractions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E083CAF-9083-47AB-BA22-5267DBD5DD7B}"/>
              </a:ext>
            </a:extLst>
          </p:cNvPr>
          <p:cNvSpPr/>
          <p:nvPr/>
        </p:nvSpPr>
        <p:spPr>
          <a:xfrm>
            <a:off x="3" y="-5175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81628BB-4E1D-4D90-AA21-8FB2D6B4ED1A}"/>
              </a:ext>
            </a:extLst>
          </p:cNvPr>
          <p:cNvCxnSpPr/>
          <p:nvPr/>
        </p:nvCxnSpPr>
        <p:spPr>
          <a:xfrm>
            <a:off x="3" y="41248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774BBEF5-9B00-47EE-8251-127055BF8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48" t="18950" r="34691" b="30797"/>
          <a:stretch/>
        </p:blipFill>
        <p:spPr>
          <a:xfrm>
            <a:off x="4830822" y="2163625"/>
            <a:ext cx="4028536" cy="40112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 descr="Simple past regular verbs - Teaching resources">
            <a:extLst>
              <a:ext uri="{FF2B5EF4-FFF2-40B4-BE49-F238E27FC236}">
                <a16:creationId xmlns:a16="http://schemas.microsoft.com/office/drawing/2014/main" id="{5472405E-4C9F-4183-8D2E-34CC8B2E8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8" y="2202441"/>
            <a:ext cx="4406812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5A323E8-7FB1-4E05-A19F-28DF91785602}"/>
              </a:ext>
            </a:extLst>
          </p:cNvPr>
          <p:cNvSpPr txBox="1"/>
          <p:nvPr/>
        </p:nvSpPr>
        <p:spPr>
          <a:xfrm>
            <a:off x="115945" y="1457867"/>
            <a:ext cx="3942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participle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regular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C8094FA-19CA-4074-80A3-3E577F216EE5}"/>
              </a:ext>
            </a:extLst>
          </p:cNvPr>
          <p:cNvSpPr txBox="1"/>
          <p:nvPr/>
        </p:nvSpPr>
        <p:spPr>
          <a:xfrm>
            <a:off x="4745864" y="1457867"/>
            <a:ext cx="4112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participle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irregular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D9AEFEF-B978-4534-9BCF-E9D9760695CE}"/>
              </a:ext>
            </a:extLst>
          </p:cNvPr>
          <p:cNvSpPr txBox="1"/>
          <p:nvPr/>
        </p:nvSpPr>
        <p:spPr>
          <a:xfrm>
            <a:off x="-22080" y="604017"/>
            <a:ext cx="9295477" cy="279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present perfect is formed with the 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verb have + the past participle </a:t>
            </a:r>
            <a:r>
              <a:rPr lang="en-US" sz="11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(of regular  or irregular verbs)</a:t>
            </a:r>
            <a:endParaRPr lang="en-US" sz="1200" i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A31328-6517-0B4F-C25F-4B14090D5775}"/>
              </a:ext>
            </a:extLst>
          </p:cNvPr>
          <p:cNvSpPr txBox="1"/>
          <p:nvPr/>
        </p:nvSpPr>
        <p:spPr>
          <a:xfrm>
            <a:off x="2086998" y="4585253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/>
              <a:t>married</a:t>
            </a:r>
            <a:endParaRPr lang="es-MX" sz="1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BF4C96-80C9-5BCF-A1B4-3EB8A4EBE009}"/>
              </a:ext>
            </a:extLst>
          </p:cNvPr>
          <p:cNvSpPr txBox="1"/>
          <p:nvPr/>
        </p:nvSpPr>
        <p:spPr>
          <a:xfrm>
            <a:off x="2155992" y="3771935"/>
            <a:ext cx="675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/>
              <a:t>looked</a:t>
            </a:r>
            <a:endParaRPr lang="es-MX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3E62A9-6F9E-2A5B-80D5-CC086E212D60}"/>
              </a:ext>
            </a:extLst>
          </p:cNvPr>
          <p:cNvSpPr txBox="1"/>
          <p:nvPr/>
        </p:nvSpPr>
        <p:spPr>
          <a:xfrm>
            <a:off x="2904959" y="3745430"/>
            <a:ext cx="63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/>
              <a:t>talked</a:t>
            </a:r>
            <a:endParaRPr lang="es-MX" sz="1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1C58468-7D7D-C2DA-2953-0047E98F24FC}"/>
              </a:ext>
            </a:extLst>
          </p:cNvPr>
          <p:cNvSpPr txBox="1"/>
          <p:nvPr/>
        </p:nvSpPr>
        <p:spPr>
          <a:xfrm>
            <a:off x="2216840" y="2833300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/>
              <a:t>died</a:t>
            </a:r>
            <a:endParaRPr lang="es-MX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DC2D06-8A57-165C-B835-28FFC4DCE696}"/>
              </a:ext>
            </a:extLst>
          </p:cNvPr>
          <p:cNvSpPr txBox="1"/>
          <p:nvPr/>
        </p:nvSpPr>
        <p:spPr>
          <a:xfrm>
            <a:off x="3687600" y="3745429"/>
            <a:ext cx="733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/>
              <a:t>wanted</a:t>
            </a:r>
            <a:endParaRPr lang="es-MX" sz="1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83F45B4-58B9-7E22-E0FC-D3098162999E}"/>
              </a:ext>
            </a:extLst>
          </p:cNvPr>
          <p:cNvSpPr txBox="1"/>
          <p:nvPr/>
        </p:nvSpPr>
        <p:spPr>
          <a:xfrm>
            <a:off x="2904959" y="2833779"/>
            <a:ext cx="685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moved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86113C-F51E-16F8-2647-BB238C5EF1AC}"/>
              </a:ext>
            </a:extLst>
          </p:cNvPr>
          <p:cNvSpPr txBox="1"/>
          <p:nvPr/>
        </p:nvSpPr>
        <p:spPr>
          <a:xfrm>
            <a:off x="2883062" y="4585252"/>
            <a:ext cx="729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/>
              <a:t>studied</a:t>
            </a:r>
            <a:endParaRPr lang="es-MX" sz="1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EDD5242-9C37-311D-236A-37F85804EC6B}"/>
              </a:ext>
            </a:extLst>
          </p:cNvPr>
          <p:cNvSpPr txBox="1"/>
          <p:nvPr/>
        </p:nvSpPr>
        <p:spPr>
          <a:xfrm>
            <a:off x="3776142" y="4585251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/>
              <a:t>tried</a:t>
            </a:r>
            <a:endParaRPr lang="es-MX" sz="1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E9D9D02-B0B4-CE98-F3E4-821C90EDF255}"/>
              </a:ext>
            </a:extLst>
          </p:cNvPr>
          <p:cNvSpPr txBox="1"/>
          <p:nvPr/>
        </p:nvSpPr>
        <p:spPr>
          <a:xfrm>
            <a:off x="2172362" y="5425301"/>
            <a:ext cx="712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/>
              <a:t>droped</a:t>
            </a:r>
            <a:endParaRPr lang="es-MX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5DE041D-A9BA-6ED9-3649-0CE4D0F4F0BC}"/>
              </a:ext>
            </a:extLst>
          </p:cNvPr>
          <p:cNvSpPr txBox="1"/>
          <p:nvPr/>
        </p:nvSpPr>
        <p:spPr>
          <a:xfrm>
            <a:off x="3671986" y="5442305"/>
            <a:ext cx="685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/>
              <a:t>stoped</a:t>
            </a:r>
            <a:endParaRPr lang="es-MX" sz="14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B9DDC8E-3A43-F6A9-79BB-C04C95A0F967}"/>
              </a:ext>
            </a:extLst>
          </p:cNvPr>
          <p:cNvSpPr txBox="1"/>
          <p:nvPr/>
        </p:nvSpPr>
        <p:spPr>
          <a:xfrm>
            <a:off x="2951641" y="544230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/>
              <a:t>shoped</a:t>
            </a:r>
            <a:endParaRPr lang="es-MX" sz="1400" dirty="0"/>
          </a:p>
        </p:txBody>
      </p:sp>
      <p:sp>
        <p:nvSpPr>
          <p:cNvPr id="19" name="Arco 18">
            <a:extLst>
              <a:ext uri="{FF2B5EF4-FFF2-40B4-BE49-F238E27FC236}">
                <a16:creationId xmlns:a16="http://schemas.microsoft.com/office/drawing/2014/main" id="{074AAD72-E372-E57B-3C0A-1F2DE12C68B3}"/>
              </a:ext>
            </a:extLst>
          </p:cNvPr>
          <p:cNvSpPr/>
          <p:nvPr/>
        </p:nvSpPr>
        <p:spPr>
          <a:xfrm rot="14749576">
            <a:off x="4575664" y="3238678"/>
            <a:ext cx="3286539" cy="2173356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BDE93351-AF04-B0DE-5FB0-AFE343E48527}"/>
              </a:ext>
            </a:extLst>
          </p:cNvPr>
          <p:cNvSpPr/>
          <p:nvPr/>
        </p:nvSpPr>
        <p:spPr>
          <a:xfrm rot="14749576">
            <a:off x="5453996" y="3201997"/>
            <a:ext cx="3286539" cy="2173356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Arco 23">
            <a:extLst>
              <a:ext uri="{FF2B5EF4-FFF2-40B4-BE49-F238E27FC236}">
                <a16:creationId xmlns:a16="http://schemas.microsoft.com/office/drawing/2014/main" id="{1B0D44DB-4E93-157D-99CA-FAE149742799}"/>
              </a:ext>
            </a:extLst>
          </p:cNvPr>
          <p:cNvSpPr/>
          <p:nvPr/>
        </p:nvSpPr>
        <p:spPr>
          <a:xfrm rot="14749576">
            <a:off x="6517605" y="3162403"/>
            <a:ext cx="3286539" cy="2173356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Arco 24">
            <a:extLst>
              <a:ext uri="{FF2B5EF4-FFF2-40B4-BE49-F238E27FC236}">
                <a16:creationId xmlns:a16="http://schemas.microsoft.com/office/drawing/2014/main" id="{C562FAFB-2E15-EE46-E7FC-5A3DAA0A17FD}"/>
              </a:ext>
            </a:extLst>
          </p:cNvPr>
          <p:cNvSpPr/>
          <p:nvPr/>
        </p:nvSpPr>
        <p:spPr>
          <a:xfrm rot="16729503">
            <a:off x="6830531" y="3392315"/>
            <a:ext cx="3286539" cy="2173356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6AAD0EE3-A023-C14D-8AE5-78AB811DDC0E}"/>
              </a:ext>
            </a:extLst>
          </p:cNvPr>
          <p:cNvSpPr/>
          <p:nvPr/>
        </p:nvSpPr>
        <p:spPr>
          <a:xfrm>
            <a:off x="5512904" y="3445565"/>
            <a:ext cx="2862470" cy="904252"/>
          </a:xfrm>
          <a:custGeom>
            <a:avLst/>
            <a:gdLst>
              <a:gd name="connsiteX0" fmla="*/ 0 w 2862470"/>
              <a:gd name="connsiteY0" fmla="*/ 0 h 904252"/>
              <a:gd name="connsiteX1" fmla="*/ 1550505 w 2862470"/>
              <a:gd name="connsiteY1" fmla="*/ 384313 h 904252"/>
              <a:gd name="connsiteX2" fmla="*/ 2425148 w 2862470"/>
              <a:gd name="connsiteY2" fmla="*/ 742122 h 904252"/>
              <a:gd name="connsiteX3" fmla="*/ 2584174 w 2862470"/>
              <a:gd name="connsiteY3" fmla="*/ 795131 h 904252"/>
              <a:gd name="connsiteX4" fmla="*/ 2743200 w 2862470"/>
              <a:gd name="connsiteY4" fmla="*/ 861392 h 904252"/>
              <a:gd name="connsiteX5" fmla="*/ 2796209 w 2862470"/>
              <a:gd name="connsiteY5" fmla="*/ 901148 h 904252"/>
              <a:gd name="connsiteX6" fmla="*/ 2862470 w 2862470"/>
              <a:gd name="connsiteY6" fmla="*/ 901148 h 90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470" h="904252">
                <a:moveTo>
                  <a:pt x="0" y="0"/>
                </a:moveTo>
                <a:cubicBezTo>
                  <a:pt x="672987" y="122362"/>
                  <a:pt x="801304" y="125596"/>
                  <a:pt x="1550505" y="384313"/>
                </a:cubicBezTo>
                <a:cubicBezTo>
                  <a:pt x="1848252" y="487132"/>
                  <a:pt x="2126313" y="642510"/>
                  <a:pt x="2425148" y="742122"/>
                </a:cubicBezTo>
                <a:cubicBezTo>
                  <a:pt x="2478157" y="759792"/>
                  <a:pt x="2531856" y="775512"/>
                  <a:pt x="2584174" y="795131"/>
                </a:cubicBezTo>
                <a:cubicBezTo>
                  <a:pt x="2637944" y="815295"/>
                  <a:pt x="2691837" y="835710"/>
                  <a:pt x="2743200" y="861392"/>
                </a:cubicBezTo>
                <a:cubicBezTo>
                  <a:pt x="2762955" y="871270"/>
                  <a:pt x="2775255" y="894164"/>
                  <a:pt x="2796209" y="901148"/>
                </a:cubicBezTo>
                <a:cubicBezTo>
                  <a:pt x="2817163" y="908132"/>
                  <a:pt x="2840383" y="901148"/>
                  <a:pt x="2862470" y="901148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C4DCBF65-44AE-A9BC-7D3D-8C5B9A35E0C9}"/>
              </a:ext>
            </a:extLst>
          </p:cNvPr>
          <p:cNvSpPr/>
          <p:nvPr/>
        </p:nvSpPr>
        <p:spPr>
          <a:xfrm>
            <a:off x="8600661" y="3286539"/>
            <a:ext cx="278296" cy="2531165"/>
          </a:xfrm>
          <a:custGeom>
            <a:avLst/>
            <a:gdLst>
              <a:gd name="connsiteX0" fmla="*/ 0 w 278296"/>
              <a:gd name="connsiteY0" fmla="*/ 0 h 2531165"/>
              <a:gd name="connsiteX1" fmla="*/ 185530 w 278296"/>
              <a:gd name="connsiteY1" fmla="*/ 715618 h 2531165"/>
              <a:gd name="connsiteX2" fmla="*/ 278296 w 278296"/>
              <a:gd name="connsiteY2" fmla="*/ 1683026 h 2531165"/>
              <a:gd name="connsiteX3" fmla="*/ 159026 w 278296"/>
              <a:gd name="connsiteY3" fmla="*/ 2279374 h 2531165"/>
              <a:gd name="connsiteX4" fmla="*/ 92765 w 278296"/>
              <a:gd name="connsiteY4" fmla="*/ 2451652 h 2531165"/>
              <a:gd name="connsiteX5" fmla="*/ 13252 w 278296"/>
              <a:gd name="connsiteY5" fmla="*/ 2517913 h 2531165"/>
              <a:gd name="connsiteX6" fmla="*/ 0 w 278296"/>
              <a:gd name="connsiteY6" fmla="*/ 2531165 h 253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296" h="2531165">
                <a:moveTo>
                  <a:pt x="0" y="0"/>
                </a:moveTo>
                <a:cubicBezTo>
                  <a:pt x="47153" y="424381"/>
                  <a:pt x="-55015" y="-433652"/>
                  <a:pt x="185530" y="715618"/>
                </a:cubicBezTo>
                <a:cubicBezTo>
                  <a:pt x="243501" y="992589"/>
                  <a:pt x="260154" y="1392763"/>
                  <a:pt x="278296" y="1683026"/>
                </a:cubicBezTo>
                <a:cubicBezTo>
                  <a:pt x="238113" y="1934166"/>
                  <a:pt x="230253" y="2044327"/>
                  <a:pt x="159026" y="2279374"/>
                </a:cubicBezTo>
                <a:cubicBezTo>
                  <a:pt x="141183" y="2338257"/>
                  <a:pt x="124848" y="2399152"/>
                  <a:pt x="92765" y="2451652"/>
                </a:cubicBezTo>
                <a:cubicBezTo>
                  <a:pt x="74774" y="2481091"/>
                  <a:pt x="39447" y="2495460"/>
                  <a:pt x="13252" y="2517913"/>
                </a:cubicBezTo>
                <a:cubicBezTo>
                  <a:pt x="8509" y="2521979"/>
                  <a:pt x="4417" y="2526748"/>
                  <a:pt x="0" y="2531165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C8A0A95F-EC56-CB09-471A-B95BDD5BA892}"/>
              </a:ext>
            </a:extLst>
          </p:cNvPr>
          <p:cNvSpPr/>
          <p:nvPr/>
        </p:nvSpPr>
        <p:spPr>
          <a:xfrm>
            <a:off x="5565913" y="4253948"/>
            <a:ext cx="2597426" cy="914400"/>
          </a:xfrm>
          <a:custGeom>
            <a:avLst/>
            <a:gdLst>
              <a:gd name="connsiteX0" fmla="*/ 0 w 2597426"/>
              <a:gd name="connsiteY0" fmla="*/ 0 h 914400"/>
              <a:gd name="connsiteX1" fmla="*/ 1073426 w 2597426"/>
              <a:gd name="connsiteY1" fmla="*/ 636104 h 914400"/>
              <a:gd name="connsiteX2" fmla="*/ 1736035 w 2597426"/>
              <a:gd name="connsiteY2" fmla="*/ 821635 h 914400"/>
              <a:gd name="connsiteX3" fmla="*/ 2054087 w 2597426"/>
              <a:gd name="connsiteY3" fmla="*/ 861391 h 914400"/>
              <a:gd name="connsiteX4" fmla="*/ 2319130 w 2597426"/>
              <a:gd name="connsiteY4" fmla="*/ 914400 h 914400"/>
              <a:gd name="connsiteX5" fmla="*/ 2411896 w 2597426"/>
              <a:gd name="connsiteY5" fmla="*/ 901148 h 914400"/>
              <a:gd name="connsiteX6" fmla="*/ 2531165 w 2597426"/>
              <a:gd name="connsiteY6" fmla="*/ 848139 h 914400"/>
              <a:gd name="connsiteX7" fmla="*/ 2597426 w 2597426"/>
              <a:gd name="connsiteY7" fmla="*/ 848139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7426" h="914400">
                <a:moveTo>
                  <a:pt x="0" y="0"/>
                </a:moveTo>
                <a:cubicBezTo>
                  <a:pt x="350099" y="306337"/>
                  <a:pt x="334903" y="305870"/>
                  <a:pt x="1073426" y="636104"/>
                </a:cubicBezTo>
                <a:cubicBezTo>
                  <a:pt x="1282811" y="729731"/>
                  <a:pt x="1512494" y="770281"/>
                  <a:pt x="1736035" y="821635"/>
                </a:cubicBezTo>
                <a:cubicBezTo>
                  <a:pt x="1840165" y="845557"/>
                  <a:pt x="1948572" y="844604"/>
                  <a:pt x="2054087" y="861391"/>
                </a:cubicBezTo>
                <a:cubicBezTo>
                  <a:pt x="2143065" y="875547"/>
                  <a:pt x="2230782" y="896730"/>
                  <a:pt x="2319130" y="914400"/>
                </a:cubicBezTo>
                <a:cubicBezTo>
                  <a:pt x="2350052" y="909983"/>
                  <a:pt x="2381761" y="909367"/>
                  <a:pt x="2411896" y="901148"/>
                </a:cubicBezTo>
                <a:cubicBezTo>
                  <a:pt x="2525125" y="870267"/>
                  <a:pt x="2399666" y="874438"/>
                  <a:pt x="2531165" y="848139"/>
                </a:cubicBezTo>
                <a:cubicBezTo>
                  <a:pt x="2552823" y="843807"/>
                  <a:pt x="2575339" y="848139"/>
                  <a:pt x="2597426" y="848139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35F67CB2-1817-8357-6AE4-94CE502591BD}"/>
              </a:ext>
            </a:extLst>
          </p:cNvPr>
          <p:cNvSpPr/>
          <p:nvPr/>
        </p:nvSpPr>
        <p:spPr>
          <a:xfrm>
            <a:off x="5592417" y="4306957"/>
            <a:ext cx="728870" cy="1338469"/>
          </a:xfrm>
          <a:custGeom>
            <a:avLst/>
            <a:gdLst>
              <a:gd name="connsiteX0" fmla="*/ 0 w 728870"/>
              <a:gd name="connsiteY0" fmla="*/ 1338469 h 1338469"/>
              <a:gd name="connsiteX1" fmla="*/ 119270 w 728870"/>
              <a:gd name="connsiteY1" fmla="*/ 1007165 h 1338469"/>
              <a:gd name="connsiteX2" fmla="*/ 251792 w 728870"/>
              <a:gd name="connsiteY2" fmla="*/ 781878 h 1338469"/>
              <a:gd name="connsiteX3" fmla="*/ 318053 w 728870"/>
              <a:gd name="connsiteY3" fmla="*/ 662608 h 1338469"/>
              <a:gd name="connsiteX4" fmla="*/ 463826 w 728870"/>
              <a:gd name="connsiteY4" fmla="*/ 450573 h 1338469"/>
              <a:gd name="connsiteX5" fmla="*/ 530087 w 728870"/>
              <a:gd name="connsiteY5" fmla="*/ 331304 h 1338469"/>
              <a:gd name="connsiteX6" fmla="*/ 662609 w 728870"/>
              <a:gd name="connsiteY6" fmla="*/ 66260 h 1338469"/>
              <a:gd name="connsiteX7" fmla="*/ 728870 w 728870"/>
              <a:gd name="connsiteY7" fmla="*/ 0 h 133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870" h="1338469">
                <a:moveTo>
                  <a:pt x="0" y="1338469"/>
                </a:moveTo>
                <a:cubicBezTo>
                  <a:pt x="39821" y="1199100"/>
                  <a:pt x="41702" y="1181692"/>
                  <a:pt x="119270" y="1007165"/>
                </a:cubicBezTo>
                <a:cubicBezTo>
                  <a:pt x="152930" y="931431"/>
                  <a:pt x="209844" y="853190"/>
                  <a:pt x="251792" y="781878"/>
                </a:cubicBezTo>
                <a:cubicBezTo>
                  <a:pt x="274851" y="742677"/>
                  <a:pt x="293346" y="700792"/>
                  <a:pt x="318053" y="662608"/>
                </a:cubicBezTo>
                <a:cubicBezTo>
                  <a:pt x="504531" y="374415"/>
                  <a:pt x="296833" y="734463"/>
                  <a:pt x="463826" y="450573"/>
                </a:cubicBezTo>
                <a:cubicBezTo>
                  <a:pt x="486885" y="411372"/>
                  <a:pt x="509193" y="371700"/>
                  <a:pt x="530087" y="331304"/>
                </a:cubicBezTo>
                <a:cubicBezTo>
                  <a:pt x="575467" y="243569"/>
                  <a:pt x="592763" y="136105"/>
                  <a:pt x="662609" y="66260"/>
                </a:cubicBezTo>
                <a:lnTo>
                  <a:pt x="728870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948B3F35-D1E2-D147-A15B-FA0F3F486955}"/>
              </a:ext>
            </a:extLst>
          </p:cNvPr>
          <p:cNvSpPr/>
          <p:nvPr/>
        </p:nvSpPr>
        <p:spPr>
          <a:xfrm>
            <a:off x="7527235" y="3140765"/>
            <a:ext cx="132522" cy="2398644"/>
          </a:xfrm>
          <a:custGeom>
            <a:avLst/>
            <a:gdLst>
              <a:gd name="connsiteX0" fmla="*/ 132522 w 132522"/>
              <a:gd name="connsiteY0" fmla="*/ 2398644 h 2398644"/>
              <a:gd name="connsiteX1" fmla="*/ 119269 w 132522"/>
              <a:gd name="connsiteY1" fmla="*/ 2067339 h 2398644"/>
              <a:gd name="connsiteX2" fmla="*/ 106017 w 132522"/>
              <a:gd name="connsiteY2" fmla="*/ 1934818 h 2398644"/>
              <a:gd name="connsiteX3" fmla="*/ 92765 w 132522"/>
              <a:gd name="connsiteY3" fmla="*/ 1325218 h 2398644"/>
              <a:gd name="connsiteX4" fmla="*/ 26504 w 132522"/>
              <a:gd name="connsiteY4" fmla="*/ 940905 h 2398644"/>
              <a:gd name="connsiteX5" fmla="*/ 13252 w 132522"/>
              <a:gd name="connsiteY5" fmla="*/ 755374 h 2398644"/>
              <a:gd name="connsiteX6" fmla="*/ 0 w 132522"/>
              <a:gd name="connsiteY6" fmla="*/ 689113 h 2398644"/>
              <a:gd name="connsiteX7" fmla="*/ 13252 w 132522"/>
              <a:gd name="connsiteY7" fmla="*/ 569844 h 2398644"/>
              <a:gd name="connsiteX8" fmla="*/ 13252 w 132522"/>
              <a:gd name="connsiteY8" fmla="*/ 0 h 239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22" h="2398644">
                <a:moveTo>
                  <a:pt x="132522" y="2398644"/>
                </a:moveTo>
                <a:cubicBezTo>
                  <a:pt x="128104" y="2288209"/>
                  <a:pt x="125574" y="2177682"/>
                  <a:pt x="119269" y="2067339"/>
                </a:cubicBezTo>
                <a:cubicBezTo>
                  <a:pt x="116736" y="2023017"/>
                  <a:pt x="107601" y="1979184"/>
                  <a:pt x="106017" y="1934818"/>
                </a:cubicBezTo>
                <a:cubicBezTo>
                  <a:pt x="98763" y="1731699"/>
                  <a:pt x="105249" y="1528082"/>
                  <a:pt x="92765" y="1325218"/>
                </a:cubicBezTo>
                <a:cubicBezTo>
                  <a:pt x="87221" y="1235124"/>
                  <a:pt x="47809" y="1047429"/>
                  <a:pt x="26504" y="940905"/>
                </a:cubicBezTo>
                <a:cubicBezTo>
                  <a:pt x="22087" y="879061"/>
                  <a:pt x="19742" y="817035"/>
                  <a:pt x="13252" y="755374"/>
                </a:cubicBezTo>
                <a:cubicBezTo>
                  <a:pt x="10894" y="732973"/>
                  <a:pt x="0" y="711637"/>
                  <a:pt x="0" y="689113"/>
                </a:cubicBezTo>
                <a:cubicBezTo>
                  <a:pt x="0" y="649112"/>
                  <a:pt x="12483" y="609838"/>
                  <a:pt x="13252" y="569844"/>
                </a:cubicBezTo>
                <a:cubicBezTo>
                  <a:pt x="16904" y="379931"/>
                  <a:pt x="13252" y="189948"/>
                  <a:pt x="13252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6F6C6DC-8727-3091-C0D7-DA1F8D505FC3}"/>
              </a:ext>
            </a:extLst>
          </p:cNvPr>
          <p:cNvSpPr/>
          <p:nvPr/>
        </p:nvSpPr>
        <p:spPr>
          <a:xfrm>
            <a:off x="6480313" y="3538330"/>
            <a:ext cx="145774" cy="2093844"/>
          </a:xfrm>
          <a:custGeom>
            <a:avLst/>
            <a:gdLst>
              <a:gd name="connsiteX0" fmla="*/ 145774 w 145774"/>
              <a:gd name="connsiteY0" fmla="*/ 2093844 h 2093844"/>
              <a:gd name="connsiteX1" fmla="*/ 66261 w 145774"/>
              <a:gd name="connsiteY1" fmla="*/ 1722783 h 2093844"/>
              <a:gd name="connsiteX2" fmla="*/ 0 w 145774"/>
              <a:gd name="connsiteY2" fmla="*/ 1364974 h 2093844"/>
              <a:gd name="connsiteX3" fmla="*/ 13252 w 145774"/>
              <a:gd name="connsiteY3" fmla="*/ 278296 h 2093844"/>
              <a:gd name="connsiteX4" fmla="*/ 39757 w 145774"/>
              <a:gd name="connsiteY4" fmla="*/ 198783 h 2093844"/>
              <a:gd name="connsiteX5" fmla="*/ 39757 w 145774"/>
              <a:gd name="connsiteY5" fmla="*/ 0 h 209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74" h="2093844">
                <a:moveTo>
                  <a:pt x="145774" y="2093844"/>
                </a:moveTo>
                <a:cubicBezTo>
                  <a:pt x="119270" y="1970157"/>
                  <a:pt x="94914" y="1845990"/>
                  <a:pt x="66261" y="1722783"/>
                </a:cubicBezTo>
                <a:cubicBezTo>
                  <a:pt x="-5219" y="1415419"/>
                  <a:pt x="22643" y="1636696"/>
                  <a:pt x="0" y="1364974"/>
                </a:cubicBezTo>
                <a:cubicBezTo>
                  <a:pt x="4417" y="1002748"/>
                  <a:pt x="909" y="640339"/>
                  <a:pt x="13252" y="278296"/>
                </a:cubicBezTo>
                <a:cubicBezTo>
                  <a:pt x="14204" y="250374"/>
                  <a:pt x="37108" y="226595"/>
                  <a:pt x="39757" y="198783"/>
                </a:cubicBezTo>
                <a:cubicBezTo>
                  <a:pt x="46039" y="132820"/>
                  <a:pt x="39757" y="66261"/>
                  <a:pt x="39757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874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2F286A2-8CA8-3844-1741-9E39B937D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62" t="32968" r="30910" b="32081"/>
          <a:stretch/>
        </p:blipFill>
        <p:spPr>
          <a:xfrm>
            <a:off x="208547" y="850231"/>
            <a:ext cx="5678906" cy="592755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6C735EC-8EF5-FC50-5079-46EEAE7F6E77}"/>
              </a:ext>
            </a:extLst>
          </p:cNvPr>
          <p:cNvSpPr/>
          <p:nvPr/>
        </p:nvSpPr>
        <p:spPr>
          <a:xfrm>
            <a:off x="3" y="-5175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A63A45C-F0A3-8EF2-B073-F1600578B16E}"/>
              </a:ext>
            </a:extLst>
          </p:cNvPr>
          <p:cNvCxnSpPr/>
          <p:nvPr/>
        </p:nvCxnSpPr>
        <p:spPr>
          <a:xfrm>
            <a:off x="3" y="41248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9A2FDBE-612B-53E0-B71E-E78ED6B1E58C}"/>
              </a:ext>
            </a:extLst>
          </p:cNvPr>
          <p:cNvSpPr txBox="1"/>
          <p:nvPr/>
        </p:nvSpPr>
        <p:spPr>
          <a:xfrm>
            <a:off x="0" y="420466"/>
            <a:ext cx="914400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Match the verbs in the column of the base form with the verbs in the column of participle form .</a:t>
            </a:r>
            <a:endParaRPr lang="en-US" sz="1600" b="1" i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233,621 Bicycle On White Background Images, Stock Photos &amp; Vectors |  Shutterstock">
            <a:extLst>
              <a:ext uri="{FF2B5EF4-FFF2-40B4-BE49-F238E27FC236}">
                <a16:creationId xmlns:a16="http://schemas.microsoft.com/office/drawing/2014/main" id="{0507007B-9435-A476-032C-E0E559AE0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t="5900" r="12501" b="9888"/>
          <a:stretch/>
        </p:blipFill>
        <p:spPr bwMode="auto">
          <a:xfrm>
            <a:off x="6272461" y="1171073"/>
            <a:ext cx="2092228" cy="168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536,158 People Eating White Background Images, Stock Photos &amp; Vectors |  Shutterstock">
            <a:extLst>
              <a:ext uri="{FF2B5EF4-FFF2-40B4-BE49-F238E27FC236}">
                <a16:creationId xmlns:a16="http://schemas.microsoft.com/office/drawing/2014/main" id="{33F1849B-9E02-650F-99C0-8A792E8EE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5900" r="22671" b="6344"/>
          <a:stretch/>
        </p:blipFill>
        <p:spPr bwMode="auto">
          <a:xfrm>
            <a:off x="6192250" y="3015915"/>
            <a:ext cx="2149643" cy="17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emium Photo | Young man hearing something over white background">
            <a:extLst>
              <a:ext uri="{FF2B5EF4-FFF2-40B4-BE49-F238E27FC236}">
                <a16:creationId xmlns:a16="http://schemas.microsoft.com/office/drawing/2014/main" id="{D8A41C2A-1AF2-0A60-5CC9-D994A8E03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5" y="5080417"/>
            <a:ext cx="1925053" cy="143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C43A1AEB-0ACA-AA06-65AF-E7607DB0E8AB}"/>
              </a:ext>
            </a:extLst>
          </p:cNvPr>
          <p:cNvCxnSpPr/>
          <p:nvPr/>
        </p:nvCxnSpPr>
        <p:spPr>
          <a:xfrm>
            <a:off x="2146852" y="2199861"/>
            <a:ext cx="2093844" cy="1563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A7EF832-E5A1-1C53-DAAC-5F8FF9849586}"/>
              </a:ext>
            </a:extLst>
          </p:cNvPr>
          <p:cNvCxnSpPr>
            <a:cxnSpLocks/>
          </p:cNvCxnSpPr>
          <p:nvPr/>
        </p:nvCxnSpPr>
        <p:spPr>
          <a:xfrm>
            <a:off x="1842055" y="2647122"/>
            <a:ext cx="2398641" cy="2560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69438F4-7F81-880D-DE10-DBB6398EC830}"/>
              </a:ext>
            </a:extLst>
          </p:cNvPr>
          <p:cNvCxnSpPr>
            <a:cxnSpLocks/>
          </p:cNvCxnSpPr>
          <p:nvPr/>
        </p:nvCxnSpPr>
        <p:spPr>
          <a:xfrm flipV="1">
            <a:off x="1842055" y="2268361"/>
            <a:ext cx="2398641" cy="1044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A11EF56-D962-90E4-A5B3-E6044940D54D}"/>
              </a:ext>
            </a:extLst>
          </p:cNvPr>
          <p:cNvCxnSpPr>
            <a:cxnSpLocks/>
          </p:cNvCxnSpPr>
          <p:nvPr/>
        </p:nvCxnSpPr>
        <p:spPr>
          <a:xfrm>
            <a:off x="1633510" y="3617991"/>
            <a:ext cx="2607186" cy="2181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A4DC30B-68C9-E702-570A-2AFC8BA49293}"/>
              </a:ext>
            </a:extLst>
          </p:cNvPr>
          <p:cNvCxnSpPr>
            <a:cxnSpLocks/>
          </p:cNvCxnSpPr>
          <p:nvPr/>
        </p:nvCxnSpPr>
        <p:spPr>
          <a:xfrm flipV="1">
            <a:off x="1633510" y="3239230"/>
            <a:ext cx="2487916" cy="1044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71043114-F5AF-160C-7071-AC9A1D164744}"/>
              </a:ext>
            </a:extLst>
          </p:cNvPr>
          <p:cNvCxnSpPr/>
          <p:nvPr/>
        </p:nvCxnSpPr>
        <p:spPr>
          <a:xfrm>
            <a:off x="1633510" y="4689685"/>
            <a:ext cx="2093844" cy="1563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5853136-2904-30FA-D9B9-8AC8C54F06B6}"/>
              </a:ext>
            </a:extLst>
          </p:cNvPr>
          <p:cNvCxnSpPr>
            <a:cxnSpLocks/>
          </p:cNvCxnSpPr>
          <p:nvPr/>
        </p:nvCxnSpPr>
        <p:spPr>
          <a:xfrm flipV="1">
            <a:off x="1633510" y="4165338"/>
            <a:ext cx="2487916" cy="1089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151D895-C5C8-CF7A-5DB8-CB0E0CEBA218}"/>
              </a:ext>
            </a:extLst>
          </p:cNvPr>
          <p:cNvCxnSpPr>
            <a:cxnSpLocks/>
          </p:cNvCxnSpPr>
          <p:nvPr/>
        </p:nvCxnSpPr>
        <p:spPr>
          <a:xfrm flipV="1">
            <a:off x="1537258" y="1712770"/>
            <a:ext cx="2584168" cy="4554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48149300-C5A1-17B0-A158-CD94A7F1455C}"/>
              </a:ext>
            </a:extLst>
          </p:cNvPr>
          <p:cNvCxnSpPr>
            <a:cxnSpLocks/>
          </p:cNvCxnSpPr>
          <p:nvPr/>
        </p:nvCxnSpPr>
        <p:spPr>
          <a:xfrm flipV="1">
            <a:off x="1537258" y="2683639"/>
            <a:ext cx="2911983" cy="3126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469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1481</TotalTime>
  <Words>1009</Words>
  <Application>Microsoft Office PowerPoint</Application>
  <PresentationFormat>Carta (216 x 279 mm)</PresentationFormat>
  <Paragraphs>143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Victoria Berenice Monrreal Camacho</cp:lastModifiedBy>
  <cp:revision>11</cp:revision>
  <dcterms:created xsi:type="dcterms:W3CDTF">2023-06-07T12:29:53Z</dcterms:created>
  <dcterms:modified xsi:type="dcterms:W3CDTF">2023-06-16T05:35:47Z</dcterms:modified>
</cp:coreProperties>
</file>