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7" r:id="rId1"/>
  </p:sldMasterIdLst>
  <p:sldIdLst>
    <p:sldId id="256" r:id="rId2"/>
    <p:sldId id="270" r:id="rId3"/>
    <p:sldId id="257" r:id="rId4"/>
    <p:sldId id="258" r:id="rId5"/>
    <p:sldId id="262" r:id="rId6"/>
    <p:sldId id="263" r:id="rId7"/>
    <p:sldId id="265" r:id="rId8"/>
    <p:sldId id="264" r:id="rId9"/>
    <p:sldId id="269" r:id="rId10"/>
    <p:sldId id="267" r:id="rId11"/>
    <p:sldId id="268" r:id="rId12"/>
    <p:sldId id="271" r:id="rId13"/>
    <p:sldId id="272" r:id="rId14"/>
    <p:sldId id="274" r:id="rId15"/>
    <p:sldId id="273" r:id="rId16"/>
  </p:sldIdLst>
  <p:sldSz cx="12192000" cy="6858000"/>
  <p:notesSz cx="6858000" cy="9144000"/>
  <p:embeddedFontLst>
    <p:embeddedFont>
      <p:font typeface="Best Valentina" panose="02000505080000020004" pitchFamily="50"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entury Gothic" panose="020B0502020202020204" pitchFamily="34" charset="0"/>
      <p:regular r:id="rId24"/>
      <p:bold r:id="rId25"/>
      <p:italic r:id="rId26"/>
      <p:boldItalic r:id="rId27"/>
    </p:embeddedFont>
    <p:embeddedFont>
      <p:font typeface="Comic Sans MS" panose="030F0702030302020204" pitchFamily="66" charset="0"/>
      <p:regular r:id="rId28"/>
      <p:bold r:id="rId29"/>
      <p:italic r:id="rId30"/>
      <p:boldItalic r:id="rId31"/>
    </p:embeddedFont>
    <p:embeddedFont>
      <p:font typeface="Cream Cake" panose="02000500000000000000" pitchFamily="50" charset="0"/>
      <p:regular r:id="rId32"/>
    </p:embeddedFont>
    <p:embeddedFont>
      <p:font typeface="Muthiara -Demo Version-" panose="02000500000000000000" pitchFamily="2" charset="0"/>
      <p:regular r:id="rId33"/>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ángulo 6"/>
          <p:cNvSpPr/>
          <p:nvPr/>
        </p:nvSpPr>
        <p:spPr>
          <a:xfrm>
            <a:off x="0" y="5768788"/>
            <a:ext cx="12192000" cy="10892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Título 1"/>
          <p:cNvSpPr>
            <a:spLocks noGrp="1"/>
          </p:cNvSpPr>
          <p:nvPr>
            <p:ph type="ctrTitle"/>
          </p:nvPr>
        </p:nvSpPr>
        <p:spPr>
          <a:xfrm>
            <a:off x="1524000" y="3758263"/>
            <a:ext cx="9144000" cy="1795644"/>
          </a:xfrm>
        </p:spPr>
        <p:txBody>
          <a:bodyPr anchor="ctr"/>
          <a:lstStyle>
            <a:lvl1pPr algn="ctr">
              <a:defRPr sz="6000"/>
            </a:lvl1pPr>
          </a:lstStyle>
          <a:p>
            <a:r>
              <a:rPr lang="es-ES"/>
              <a:t>Haga clic para modificar el estilo de título del patrón</a:t>
            </a:r>
            <a:endParaRPr lang="es-MX" dirty="0"/>
          </a:p>
        </p:txBody>
      </p:sp>
      <p:sp>
        <p:nvSpPr>
          <p:cNvPr id="3" name="Subtítulo 2"/>
          <p:cNvSpPr>
            <a:spLocks noGrp="1"/>
          </p:cNvSpPr>
          <p:nvPr>
            <p:ph type="subTitle" idx="1"/>
          </p:nvPr>
        </p:nvSpPr>
        <p:spPr>
          <a:xfrm>
            <a:off x="1524000" y="5836021"/>
            <a:ext cx="9144000" cy="820273"/>
          </a:xfr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dirty="0"/>
          </a:p>
        </p:txBody>
      </p:sp>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26878" t="29806" r="26877" b="29652"/>
          <a:stretch/>
        </p:blipFill>
        <p:spPr>
          <a:xfrm>
            <a:off x="3664527" y="948687"/>
            <a:ext cx="4862946" cy="2400300"/>
          </a:xfrm>
          <a:prstGeom prst="rect">
            <a:avLst/>
          </a:prstGeom>
        </p:spPr>
      </p:pic>
    </p:spTree>
    <p:extLst>
      <p:ext uri="{BB962C8B-B14F-4D97-AF65-F5344CB8AC3E}">
        <p14:creationId xmlns:p14="http://schemas.microsoft.com/office/powerpoint/2010/main" val="101724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Rectángulo 6"/>
          <p:cNvSpPr/>
          <p:nvPr/>
        </p:nvSpPr>
        <p:spPr>
          <a:xfrm>
            <a:off x="0" y="6481482"/>
            <a:ext cx="12192000" cy="37651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0184" y="168789"/>
            <a:ext cx="862757" cy="1116106"/>
          </a:xfrm>
          <a:prstGeom prst="rect">
            <a:avLst/>
          </a:prstGeom>
        </p:spPr>
      </p:pic>
    </p:spTree>
    <p:extLst>
      <p:ext uri="{BB962C8B-B14F-4D97-AF65-F5344CB8AC3E}">
        <p14:creationId xmlns:p14="http://schemas.microsoft.com/office/powerpoint/2010/main" val="389816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0184" y="168789"/>
            <a:ext cx="862757" cy="1116106"/>
          </a:xfrm>
          <a:prstGeom prst="rect">
            <a:avLst/>
          </a:prstGeom>
        </p:spPr>
      </p:pic>
      <p:sp>
        <p:nvSpPr>
          <p:cNvPr id="7" name="Rectángulo 6"/>
          <p:cNvSpPr/>
          <p:nvPr/>
        </p:nvSpPr>
        <p:spPr>
          <a:xfrm>
            <a:off x="0" y="0"/>
            <a:ext cx="712694" cy="68579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Título 1"/>
          <p:cNvSpPr>
            <a:spLocks noGrp="1"/>
          </p:cNvSpPr>
          <p:nvPr>
            <p:ph type="title"/>
          </p:nvPr>
        </p:nvSpPr>
        <p:spPr>
          <a:xfrm>
            <a:off x="1194547"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1194547"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Tree>
    <p:extLst>
      <p:ext uri="{BB962C8B-B14F-4D97-AF65-F5344CB8AC3E}">
        <p14:creationId xmlns:p14="http://schemas.microsoft.com/office/powerpoint/2010/main" val="352222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0184" y="168789"/>
            <a:ext cx="862757" cy="1116106"/>
          </a:xfrm>
          <a:prstGeom prst="rect">
            <a:avLst/>
          </a:prstGeom>
        </p:spPr>
      </p:pic>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117516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ángulo 7"/>
          <p:cNvSpPr/>
          <p:nvPr/>
        </p:nvSpPr>
        <p:spPr>
          <a:xfrm>
            <a:off x="0" y="0"/>
            <a:ext cx="5311588"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Título 1"/>
          <p:cNvSpPr>
            <a:spLocks noGrp="1"/>
          </p:cNvSpPr>
          <p:nvPr>
            <p:ph type="title"/>
          </p:nvPr>
        </p:nvSpPr>
        <p:spPr>
          <a:xfrm>
            <a:off x="691871" y="987425"/>
            <a:ext cx="3932237" cy="1600200"/>
          </a:xfrm>
        </p:spPr>
        <p:txBody>
          <a:bodyPr anchor="b"/>
          <a:lstStyle>
            <a:lvl1pPr>
              <a:defRPr sz="3200">
                <a:solidFill>
                  <a:schemeClr val="bg1"/>
                </a:solidFill>
              </a:defRPr>
            </a:lvl1pPr>
          </a:lstStyle>
          <a:p>
            <a:r>
              <a:rPr lang="es-ES"/>
              <a:t>Haga clic para modificar el estilo de título del patrón</a:t>
            </a:r>
            <a:endParaRPr lang="es-MX"/>
          </a:p>
        </p:txBody>
      </p:sp>
      <p:sp>
        <p:nvSpPr>
          <p:cNvPr id="3" name="Marcador de contenido 2"/>
          <p:cNvSpPr>
            <a:spLocks noGrp="1"/>
          </p:cNvSpPr>
          <p:nvPr>
            <p:ph idx="1"/>
          </p:nvPr>
        </p:nvSpPr>
        <p:spPr>
          <a:xfrm>
            <a:off x="5694174"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91871" y="2587624"/>
            <a:ext cx="3932237" cy="328136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Tree>
    <p:extLst>
      <p:ext uri="{BB962C8B-B14F-4D97-AF65-F5344CB8AC3E}">
        <p14:creationId xmlns:p14="http://schemas.microsoft.com/office/powerpoint/2010/main" val="323824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0184" y="168789"/>
            <a:ext cx="862757" cy="1116106"/>
          </a:xfrm>
          <a:prstGeom prst="rect">
            <a:avLst/>
          </a:prstGeom>
        </p:spPr>
      </p:pic>
    </p:spTree>
    <p:extLst>
      <p:ext uri="{BB962C8B-B14F-4D97-AF65-F5344CB8AC3E}">
        <p14:creationId xmlns:p14="http://schemas.microsoft.com/office/powerpoint/2010/main" val="27234658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5B642-C864-41A1-8A1B-19A46ABC1AE0}" type="datetimeFigureOut">
              <a:rPr lang="es-MX" smtClean="0"/>
              <a:t>16/06/2023</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C9066-A089-4A53-AF41-D29017CB6CF5}" type="slidenum">
              <a:rPr lang="es-MX" smtClean="0"/>
              <a:t>‹Nº›</a:t>
            </a:fld>
            <a:endParaRPr lang="es-MX" dirty="0"/>
          </a:p>
        </p:txBody>
      </p:sp>
    </p:spTree>
    <p:extLst>
      <p:ext uri="{BB962C8B-B14F-4D97-AF65-F5344CB8AC3E}">
        <p14:creationId xmlns:p14="http://schemas.microsoft.com/office/powerpoint/2010/main" val="144153016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ctrTitle"/>
          </p:nvPr>
        </p:nvSpPr>
        <p:spPr/>
        <p:txBody>
          <a:bodyPr/>
          <a:lstStyle/>
          <a:p>
            <a:endParaRPr lang="es-MX" dirty="0"/>
          </a:p>
        </p:txBody>
      </p:sp>
    </p:spTree>
    <p:extLst>
      <p:ext uri="{BB962C8B-B14F-4D97-AF65-F5344CB8AC3E}">
        <p14:creationId xmlns:p14="http://schemas.microsoft.com/office/powerpoint/2010/main" val="1612040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81366" y="814093"/>
            <a:ext cx="6997521" cy="1730324"/>
          </a:xfrm>
        </p:spPr>
        <p:txBody>
          <a:bodyPr anchor="ctr">
            <a:normAutofit/>
          </a:bodyPr>
          <a:lstStyle/>
          <a:p>
            <a:pPr algn="ctr"/>
            <a:r>
              <a:rPr lang="es-ES" sz="8000" dirty="0">
                <a:effectLst>
                  <a:outerShdw blurRad="38100" dist="38100" dir="2700000" algn="tl">
                    <a:srgbClr val="000000">
                      <a:alpha val="43137"/>
                    </a:srgbClr>
                  </a:outerShdw>
                </a:effectLst>
                <a:latin typeface="Best Valentina" panose="02000505080000020004" pitchFamily="50" charset="0"/>
              </a:rPr>
              <a:t>Entrevistas</a:t>
            </a:r>
            <a:r>
              <a:rPr lang="es-ES" dirty="0"/>
              <a:t> </a:t>
            </a:r>
            <a:br>
              <a:rPr lang="es-ES" dirty="0"/>
            </a:br>
            <a:r>
              <a:rPr lang="es-ES" sz="1800" dirty="0">
                <a:latin typeface="Comic Sans MS" panose="030F0702030302020204" pitchFamily="66" charset="0"/>
              </a:rPr>
              <a:t>(Laura Díaz-Bravo, 2013)</a:t>
            </a:r>
            <a:endParaRPr lang="es-MX" dirty="0">
              <a:latin typeface="Comic Sans MS" panose="030F0702030302020204" pitchFamily="66" charset="0"/>
            </a:endParaRPr>
          </a:p>
        </p:txBody>
      </p:sp>
      <p:sp>
        <p:nvSpPr>
          <p:cNvPr id="3" name="Marcador de texto 2"/>
          <p:cNvSpPr>
            <a:spLocks noGrp="1"/>
          </p:cNvSpPr>
          <p:nvPr>
            <p:ph type="body" idx="1"/>
          </p:nvPr>
        </p:nvSpPr>
        <p:spPr>
          <a:xfrm>
            <a:off x="1430862" y="2941067"/>
            <a:ext cx="6467434" cy="3219450"/>
          </a:xfrm>
        </p:spPr>
        <p:txBody>
          <a:bodyPr anchor="ctr">
            <a:noAutofit/>
          </a:bodyPr>
          <a:lstStyle/>
          <a:p>
            <a:pPr marL="342900" indent="-342900">
              <a:buFont typeface="Arial" panose="020B0604020202020204" pitchFamily="34" charset="0"/>
              <a:buChar char="•"/>
            </a:pPr>
            <a:r>
              <a:rPr lang="es-ES" dirty="0">
                <a:solidFill>
                  <a:schemeClr val="tx1"/>
                </a:solidFill>
                <a:latin typeface="Century Gothic" panose="020B0502020202020204" pitchFamily="34" charset="0"/>
              </a:rPr>
              <a:t>La entrevista es una técnica de gran utilidad en la investigación cualitativa para recabar datos. </a:t>
            </a:r>
          </a:p>
          <a:p>
            <a:pPr marL="342900" indent="-342900">
              <a:buFont typeface="Arial" panose="020B0604020202020204" pitchFamily="34" charset="0"/>
              <a:buChar char="•"/>
            </a:pPr>
            <a:r>
              <a:rPr lang="es-ES" dirty="0">
                <a:solidFill>
                  <a:schemeClr val="tx1"/>
                </a:solidFill>
                <a:latin typeface="Century Gothic" panose="020B0502020202020204" pitchFamily="34" charset="0"/>
              </a:rPr>
              <a:t>Es un instrumento técnico que adopta la forma de un diálogo coloquial.</a:t>
            </a:r>
          </a:p>
          <a:p>
            <a:pPr marL="342900" indent="-342900">
              <a:buFont typeface="Arial" panose="020B0604020202020204" pitchFamily="34" charset="0"/>
              <a:buChar char="•"/>
            </a:pPr>
            <a:r>
              <a:rPr lang="es-ES" dirty="0">
                <a:solidFill>
                  <a:schemeClr val="tx1"/>
                </a:solidFill>
                <a:latin typeface="Century Gothic" panose="020B0502020202020204" pitchFamily="34" charset="0"/>
              </a:rPr>
              <a:t>La clasificación más usual de las entrevistas de acuerdo a su planeación corresponde a tres tipos:</a:t>
            </a:r>
            <a:endParaRPr lang="es-MX" dirty="0">
              <a:solidFill>
                <a:schemeClr val="tx1"/>
              </a:solidFill>
              <a:latin typeface="Century Gothic" panose="020B0502020202020204" pitchFamily="34" charset="0"/>
            </a:endParaRPr>
          </a:p>
        </p:txBody>
      </p:sp>
      <p:pic>
        <p:nvPicPr>
          <p:cNvPr id="4098" name="Picture 2" descr="cayafa">
            <a:extLst>
              <a:ext uri="{FF2B5EF4-FFF2-40B4-BE49-F238E27FC236}">
                <a16:creationId xmlns:a16="http://schemas.microsoft.com/office/drawing/2014/main" id="{D33CB1B2-E8A0-E4C6-FFEA-24732E2EC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5557" y="2763034"/>
            <a:ext cx="350520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518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467539" y="3193774"/>
            <a:ext cx="9952756" cy="2690191"/>
          </a:xfrm>
        </p:spPr>
        <p:txBody>
          <a:bodyPr>
            <a:noAutofit/>
          </a:bodyPr>
          <a:lstStyle/>
          <a:p>
            <a:pPr marL="285750" indent="-285750" algn="ctr">
              <a:buFont typeface="Arial" panose="020B0604020202020204" pitchFamily="34" charset="0"/>
              <a:buChar char="•"/>
            </a:pPr>
            <a:r>
              <a:rPr lang="es-ES" sz="2000" dirty="0">
                <a:solidFill>
                  <a:schemeClr val="tx1"/>
                </a:solidFill>
                <a:latin typeface="Century Gothic" panose="020B0502020202020204" pitchFamily="34" charset="0"/>
              </a:rPr>
              <a:t>Las preguntas se fijan de antemano, con un determinado orden y contiene un conjunto de categorías u opciones para que el sujeto elija. </a:t>
            </a:r>
          </a:p>
          <a:p>
            <a:pPr marL="285750" indent="-285750" algn="ctr">
              <a:buFont typeface="Arial" panose="020B0604020202020204" pitchFamily="34" charset="0"/>
              <a:buChar char="•"/>
            </a:pPr>
            <a:r>
              <a:rPr lang="es-ES" sz="2000" dirty="0">
                <a:solidFill>
                  <a:schemeClr val="tx1"/>
                </a:solidFill>
                <a:latin typeface="Century Gothic" panose="020B0502020202020204" pitchFamily="34" charset="0"/>
              </a:rPr>
              <a:t>Se aplica en forma rígida a todos los sujetos del estudio. </a:t>
            </a:r>
          </a:p>
          <a:p>
            <a:pPr marL="285750" indent="-285750" algn="ctr">
              <a:buFont typeface="Arial" panose="020B0604020202020204" pitchFamily="34" charset="0"/>
              <a:buChar char="•"/>
            </a:pPr>
            <a:r>
              <a:rPr lang="es-ES" sz="2000" dirty="0">
                <a:solidFill>
                  <a:schemeClr val="tx1"/>
                </a:solidFill>
                <a:latin typeface="Century Gothic" panose="020B0502020202020204" pitchFamily="34" charset="0"/>
              </a:rPr>
              <a:t>Tiene la ventaja de la sistematización, la cual facilita la clasificación y análisis, asimismo, presenta una alta objetividad y confiabilidad. </a:t>
            </a:r>
          </a:p>
          <a:p>
            <a:pPr marL="285750" indent="-285750" algn="ctr">
              <a:buFont typeface="Arial" panose="020B0604020202020204" pitchFamily="34" charset="0"/>
              <a:buChar char="•"/>
            </a:pPr>
            <a:r>
              <a:rPr lang="es-ES" sz="2000" dirty="0">
                <a:solidFill>
                  <a:schemeClr val="tx1"/>
                </a:solidFill>
                <a:latin typeface="Century Gothic" panose="020B0502020202020204" pitchFamily="34" charset="0"/>
              </a:rPr>
              <a:t>Su desventaja es la falta de flexibilidad que conlleva la falta de adaptación al sujeto que se entrevista y una menor profundidad en el análisis.</a:t>
            </a:r>
          </a:p>
        </p:txBody>
      </p:sp>
      <p:sp>
        <p:nvSpPr>
          <p:cNvPr id="2" name="CuadroTexto 1">
            <a:extLst>
              <a:ext uri="{FF2B5EF4-FFF2-40B4-BE49-F238E27FC236}">
                <a16:creationId xmlns:a16="http://schemas.microsoft.com/office/drawing/2014/main" id="{1BC995C3-7FB9-B1B9-3C49-6BE722409EF5}"/>
              </a:ext>
            </a:extLst>
          </p:cNvPr>
          <p:cNvSpPr txBox="1"/>
          <p:nvPr/>
        </p:nvSpPr>
        <p:spPr>
          <a:xfrm>
            <a:off x="2296078" y="795130"/>
            <a:ext cx="8428383" cy="2123658"/>
          </a:xfrm>
          <a:prstGeom prst="rect">
            <a:avLst/>
          </a:prstGeom>
          <a:noFill/>
        </p:spPr>
        <p:txBody>
          <a:bodyPr wrap="square" rtlCol="0" anchor="ctr">
            <a:spAutoFit/>
          </a:bodyPr>
          <a:lstStyle/>
          <a:p>
            <a:pPr algn="ctr"/>
            <a:r>
              <a:rPr lang="es-ES" sz="6600" dirty="0">
                <a:solidFill>
                  <a:srgbClr val="FF0000"/>
                </a:solidFill>
                <a:effectLst>
                  <a:outerShdw blurRad="38100" dist="38100" dir="2700000" algn="tl">
                    <a:srgbClr val="000000">
                      <a:alpha val="43137"/>
                    </a:srgbClr>
                  </a:outerShdw>
                </a:effectLst>
                <a:latin typeface="Best Valentina" panose="02000505080000020004" pitchFamily="50" charset="0"/>
              </a:rPr>
              <a:t>Entrevistas estructuradas o enfocadas: </a:t>
            </a:r>
          </a:p>
        </p:txBody>
      </p:sp>
    </p:spTree>
    <p:extLst>
      <p:ext uri="{BB962C8B-B14F-4D97-AF65-F5344CB8AC3E}">
        <p14:creationId xmlns:p14="http://schemas.microsoft.com/office/powerpoint/2010/main" val="3726531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DD8327-FFB7-9942-779B-7FB4E1AC313E}"/>
              </a:ext>
            </a:extLst>
          </p:cNvPr>
          <p:cNvSpPr>
            <a:spLocks noGrp="1"/>
          </p:cNvSpPr>
          <p:nvPr>
            <p:ph type="title"/>
          </p:nvPr>
        </p:nvSpPr>
        <p:spPr>
          <a:xfrm>
            <a:off x="1715619" y="1582530"/>
            <a:ext cx="9446949" cy="1133475"/>
          </a:xfrm>
        </p:spPr>
        <p:txBody>
          <a:bodyPr anchor="ctr">
            <a:normAutofit/>
          </a:bodyPr>
          <a:lstStyle/>
          <a:p>
            <a:pPr algn="ctr"/>
            <a:r>
              <a:rPr lang="es-ES" sz="6600" dirty="0">
                <a:solidFill>
                  <a:srgbClr val="FF0000"/>
                </a:solidFill>
                <a:effectLst>
                  <a:outerShdw blurRad="38100" dist="38100" dir="2700000" algn="tl">
                    <a:srgbClr val="000000">
                      <a:alpha val="43137"/>
                    </a:srgbClr>
                  </a:outerShdw>
                </a:effectLst>
                <a:latin typeface="Best Valentina" panose="02000505080000020004" pitchFamily="50" charset="0"/>
              </a:rPr>
              <a:t>Entrevistas</a:t>
            </a:r>
            <a:r>
              <a:rPr lang="es-ES" sz="7200" dirty="0">
                <a:solidFill>
                  <a:srgbClr val="FF0000"/>
                </a:solidFill>
                <a:effectLst>
                  <a:outerShdw blurRad="38100" dist="38100" dir="2700000" algn="tl">
                    <a:srgbClr val="000000">
                      <a:alpha val="43137"/>
                    </a:srgbClr>
                  </a:outerShdw>
                </a:effectLst>
                <a:latin typeface="Best Valentina" panose="02000505080000020004" pitchFamily="50" charset="0"/>
              </a:rPr>
              <a:t> semiestructuradas:</a:t>
            </a:r>
            <a:endParaRPr lang="es-MX" sz="7200" dirty="0">
              <a:effectLst>
                <a:outerShdw blurRad="38100" dist="38100" dir="2700000" algn="tl">
                  <a:srgbClr val="000000">
                    <a:alpha val="43137"/>
                  </a:srgbClr>
                </a:outerShdw>
              </a:effectLst>
              <a:latin typeface="Best Valentina" panose="02000505080000020004" pitchFamily="50" charset="0"/>
            </a:endParaRPr>
          </a:p>
        </p:txBody>
      </p:sp>
      <p:sp>
        <p:nvSpPr>
          <p:cNvPr id="3" name="Marcador de texto 2">
            <a:extLst>
              <a:ext uri="{FF2B5EF4-FFF2-40B4-BE49-F238E27FC236}">
                <a16:creationId xmlns:a16="http://schemas.microsoft.com/office/drawing/2014/main" id="{2D9C843A-1124-5A8F-8B60-2B73A62273E3}"/>
              </a:ext>
            </a:extLst>
          </p:cNvPr>
          <p:cNvSpPr>
            <a:spLocks noGrp="1"/>
          </p:cNvSpPr>
          <p:nvPr>
            <p:ph type="body" idx="1"/>
          </p:nvPr>
        </p:nvSpPr>
        <p:spPr>
          <a:xfrm>
            <a:off x="1181294" y="2914514"/>
            <a:ext cx="10515600" cy="2667000"/>
          </a:xfrm>
        </p:spPr>
        <p:txBody>
          <a:bodyPr anchor="ctr">
            <a:noAutofit/>
          </a:bodyPr>
          <a:lstStyle/>
          <a:p>
            <a:pPr marL="342900" indent="-342900" algn="ctr">
              <a:buFont typeface="Arial" panose="020B0604020202020204" pitchFamily="34" charset="0"/>
              <a:buChar char="•"/>
            </a:pPr>
            <a:r>
              <a:rPr lang="es-ES" dirty="0">
                <a:solidFill>
                  <a:schemeClr val="tx1"/>
                </a:solidFill>
                <a:latin typeface="Century Gothic" panose="020B0502020202020204" pitchFamily="34" charset="0"/>
              </a:rPr>
              <a:t>Presentan un grado mayor de flexibilidad que las estructuradas, debido a que parten de preguntas planeadas, que pueden ajustarse a los entrevistados. </a:t>
            </a:r>
          </a:p>
          <a:p>
            <a:pPr marL="342900" indent="-342900" algn="ctr">
              <a:buFont typeface="Arial" panose="020B0604020202020204" pitchFamily="34" charset="0"/>
              <a:buChar char="•"/>
            </a:pPr>
            <a:r>
              <a:rPr lang="es-ES" dirty="0">
                <a:solidFill>
                  <a:schemeClr val="tx1"/>
                </a:solidFill>
                <a:latin typeface="Century Gothic" panose="020B0502020202020204" pitchFamily="34" charset="0"/>
              </a:rPr>
              <a:t>Su ventaja es la posibilidad de adaptarse a los sujetos con enormes posibilidades para motivar al interlocutor, aclarar términos, identificar ambigüedades y reducir formalismos</a:t>
            </a:r>
            <a:r>
              <a:rPr lang="es-ES" dirty="0">
                <a:latin typeface="Century Gothic" panose="020B0502020202020204" pitchFamily="34" charset="0"/>
              </a:rPr>
              <a:t>.</a:t>
            </a:r>
          </a:p>
        </p:txBody>
      </p:sp>
    </p:spTree>
    <p:extLst>
      <p:ext uri="{BB962C8B-B14F-4D97-AF65-F5344CB8AC3E}">
        <p14:creationId xmlns:p14="http://schemas.microsoft.com/office/powerpoint/2010/main" val="3723481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B3355-62D9-EB40-D385-D14CFD0FC5BC}"/>
              </a:ext>
            </a:extLst>
          </p:cNvPr>
          <p:cNvSpPr>
            <a:spLocks noGrp="1"/>
          </p:cNvSpPr>
          <p:nvPr>
            <p:ph type="title"/>
          </p:nvPr>
        </p:nvSpPr>
        <p:spPr>
          <a:xfrm>
            <a:off x="1877495" y="1453873"/>
            <a:ext cx="9149701" cy="1117049"/>
          </a:xfrm>
        </p:spPr>
        <p:txBody>
          <a:bodyPr anchor="ctr">
            <a:normAutofit/>
          </a:bodyPr>
          <a:lstStyle/>
          <a:p>
            <a:pPr algn="ctr"/>
            <a:r>
              <a:rPr lang="es-ES" sz="6600" dirty="0">
                <a:solidFill>
                  <a:srgbClr val="FF0000"/>
                </a:solidFill>
                <a:effectLst>
                  <a:outerShdw blurRad="38100" dist="38100" dir="2700000" algn="tl">
                    <a:srgbClr val="000000">
                      <a:alpha val="43137"/>
                    </a:srgbClr>
                  </a:outerShdw>
                </a:effectLst>
                <a:latin typeface="Best Valentina" panose="02000505080000020004" pitchFamily="50" charset="0"/>
              </a:rPr>
              <a:t>Entrevistas no estructuradas:</a:t>
            </a:r>
            <a:endParaRPr lang="es-MX" sz="6600" dirty="0">
              <a:effectLst>
                <a:outerShdw blurRad="38100" dist="38100" dir="2700000" algn="tl">
                  <a:srgbClr val="000000">
                    <a:alpha val="43137"/>
                  </a:srgbClr>
                </a:outerShdw>
              </a:effectLst>
              <a:latin typeface="Best Valentina" panose="02000505080000020004" pitchFamily="50" charset="0"/>
            </a:endParaRPr>
          </a:p>
        </p:txBody>
      </p:sp>
      <p:sp>
        <p:nvSpPr>
          <p:cNvPr id="3" name="Marcador de texto 2">
            <a:extLst>
              <a:ext uri="{FF2B5EF4-FFF2-40B4-BE49-F238E27FC236}">
                <a16:creationId xmlns:a16="http://schemas.microsoft.com/office/drawing/2014/main" id="{223B3927-3020-86E5-3644-CF2AB5CD80AF}"/>
              </a:ext>
            </a:extLst>
          </p:cNvPr>
          <p:cNvSpPr>
            <a:spLocks noGrp="1"/>
          </p:cNvSpPr>
          <p:nvPr>
            <p:ph type="body" idx="1"/>
          </p:nvPr>
        </p:nvSpPr>
        <p:spPr>
          <a:xfrm>
            <a:off x="1194546" y="2810911"/>
            <a:ext cx="10515600" cy="2593216"/>
          </a:xfrm>
        </p:spPr>
        <p:txBody>
          <a:bodyPr anchor="ctr">
            <a:noAutofit/>
          </a:bodyPr>
          <a:lstStyle/>
          <a:p>
            <a:pPr marL="342900" indent="-342900" algn="ctr">
              <a:buFont typeface="Arial" panose="020B0604020202020204" pitchFamily="34" charset="0"/>
              <a:buChar char="•"/>
            </a:pPr>
            <a:r>
              <a:rPr lang="es-ES" dirty="0">
                <a:solidFill>
                  <a:schemeClr val="tx1"/>
                </a:solidFill>
                <a:latin typeface="Century Gothic" panose="020B0502020202020204" pitchFamily="34" charset="0"/>
              </a:rPr>
              <a:t>Son más informales, más flexibles y se planean de manera tal, que pueden adaptarse a los sujetos y a las condiciones. </a:t>
            </a:r>
          </a:p>
          <a:p>
            <a:pPr marL="342900" indent="-342900" algn="ctr">
              <a:buFont typeface="Arial" panose="020B0604020202020204" pitchFamily="34" charset="0"/>
              <a:buChar char="•"/>
            </a:pPr>
            <a:r>
              <a:rPr lang="es-ES" dirty="0">
                <a:solidFill>
                  <a:schemeClr val="tx1"/>
                </a:solidFill>
                <a:latin typeface="Century Gothic" panose="020B0502020202020204" pitchFamily="34" charset="0"/>
              </a:rPr>
              <a:t>Los sujetos tienen la libertad de ir más allá de las preguntas y pueden desviarse del plan original. </a:t>
            </a:r>
          </a:p>
          <a:p>
            <a:pPr marL="342900" indent="-342900" algn="ctr">
              <a:buFont typeface="Arial" panose="020B0604020202020204" pitchFamily="34" charset="0"/>
              <a:buChar char="•"/>
            </a:pPr>
            <a:r>
              <a:rPr lang="es-ES" dirty="0">
                <a:solidFill>
                  <a:schemeClr val="tx1"/>
                </a:solidFill>
                <a:latin typeface="Century Gothic" panose="020B0502020202020204" pitchFamily="34" charset="0"/>
              </a:rPr>
              <a:t>Su desventaja es que puede presentar lagunas de la información necesaria en la investigación.</a:t>
            </a:r>
          </a:p>
        </p:txBody>
      </p:sp>
    </p:spTree>
    <p:extLst>
      <p:ext uri="{BB962C8B-B14F-4D97-AF65-F5344CB8AC3E}">
        <p14:creationId xmlns:p14="http://schemas.microsoft.com/office/powerpoint/2010/main" val="2701694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9B8AA6-DD0C-C9BF-ED00-60198EAF0A4D}"/>
              </a:ext>
            </a:extLst>
          </p:cNvPr>
          <p:cNvSpPr>
            <a:spLocks noGrp="1"/>
          </p:cNvSpPr>
          <p:nvPr>
            <p:ph type="title"/>
          </p:nvPr>
        </p:nvSpPr>
        <p:spPr>
          <a:xfrm>
            <a:off x="838200" y="720793"/>
            <a:ext cx="10515600" cy="1325563"/>
          </a:xfrm>
        </p:spPr>
        <p:txBody>
          <a:bodyPr>
            <a:normAutofit/>
          </a:bodyPr>
          <a:lstStyle/>
          <a:p>
            <a:pPr algn="ctr"/>
            <a:r>
              <a:rPr lang="es-MX" sz="8000" dirty="0">
                <a:effectLst>
                  <a:outerShdw blurRad="38100" dist="38100" dir="2700000" algn="tl">
                    <a:srgbClr val="000000">
                      <a:alpha val="43137"/>
                    </a:srgbClr>
                  </a:outerShdw>
                </a:effectLst>
                <a:latin typeface="Best Valentina" panose="02000505080000020004" pitchFamily="50" charset="0"/>
              </a:rPr>
              <a:t>Experiencia </a:t>
            </a:r>
          </a:p>
        </p:txBody>
      </p:sp>
      <p:sp>
        <p:nvSpPr>
          <p:cNvPr id="3" name="Marcador de contenido 2">
            <a:extLst>
              <a:ext uri="{FF2B5EF4-FFF2-40B4-BE49-F238E27FC236}">
                <a16:creationId xmlns:a16="http://schemas.microsoft.com/office/drawing/2014/main" id="{9AA9C0AA-C463-F583-2531-D9A25CFA5C06}"/>
              </a:ext>
            </a:extLst>
          </p:cNvPr>
          <p:cNvSpPr>
            <a:spLocks noGrp="1"/>
          </p:cNvSpPr>
          <p:nvPr>
            <p:ph idx="1"/>
          </p:nvPr>
        </p:nvSpPr>
        <p:spPr>
          <a:xfrm>
            <a:off x="838200" y="1785869"/>
            <a:ext cx="10515600" cy="4351338"/>
          </a:xfrm>
        </p:spPr>
        <p:txBody>
          <a:bodyPr anchor="ctr">
            <a:normAutofit/>
          </a:bodyPr>
          <a:lstStyle/>
          <a:p>
            <a:pPr marL="0" indent="0" algn="ctr">
              <a:buNone/>
            </a:pPr>
            <a:r>
              <a:rPr lang="es-MX" sz="2400" dirty="0">
                <a:latin typeface="Century Gothic" panose="020B0502020202020204" pitchFamily="34" charset="0"/>
              </a:rPr>
              <a:t>Las educadoras se mostraban accesibles al momento de aplicarles distintas entrevistas sobre la institución, y para conocer las maneras en que sus alumnos trabajaban, como atendía la diversidad en si grupo y las estrategias que mas comúnmente utilizaban con el grupo. De igual manera los padres de familia accedían a responder las entrevistas aplicadas durante la jornada de practica. Esto se realizo con el fin de conocer como era la relación que tenia con el alumno, de que manera se involucra con el aprendizaje de su hijo entre otras cosas relacionadas con el proceso de aprendizaje de los alumnos</a:t>
            </a:r>
          </a:p>
        </p:txBody>
      </p:sp>
    </p:spTree>
    <p:extLst>
      <p:ext uri="{BB962C8B-B14F-4D97-AF65-F5344CB8AC3E}">
        <p14:creationId xmlns:p14="http://schemas.microsoft.com/office/powerpoint/2010/main" val="41150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960D-00F9-7FD4-2E4E-3423FAE8D5E1}"/>
              </a:ext>
            </a:extLst>
          </p:cNvPr>
          <p:cNvSpPr>
            <a:spLocks noGrp="1"/>
          </p:cNvSpPr>
          <p:nvPr>
            <p:ph type="title"/>
          </p:nvPr>
        </p:nvSpPr>
        <p:spPr>
          <a:xfrm>
            <a:off x="0" y="2347566"/>
            <a:ext cx="5314122" cy="2153341"/>
          </a:xfrm>
        </p:spPr>
        <p:txBody>
          <a:bodyPr anchor="ctr">
            <a:noAutofit/>
          </a:bodyPr>
          <a:lstStyle/>
          <a:p>
            <a:r>
              <a:rPr lang="es-ES" sz="4400" b="1" dirty="0">
                <a:latin typeface="Comic Sans MS" panose="030F0702030302020204" pitchFamily="66" charset="0"/>
              </a:rPr>
              <a:t>REFERENCIAS BIBLIOGRÁFICAS</a:t>
            </a:r>
            <a:endParaRPr lang="es-MX" sz="4400" dirty="0">
              <a:latin typeface="Comic Sans MS" panose="030F0702030302020204" pitchFamily="66" charset="0"/>
            </a:endParaRPr>
          </a:p>
        </p:txBody>
      </p:sp>
      <p:sp>
        <p:nvSpPr>
          <p:cNvPr id="3" name="Marcador de contenido 2">
            <a:extLst>
              <a:ext uri="{FF2B5EF4-FFF2-40B4-BE49-F238E27FC236}">
                <a16:creationId xmlns:a16="http://schemas.microsoft.com/office/drawing/2014/main" id="{225A26E2-3096-D2F8-E209-7B20C8130ABC}"/>
              </a:ext>
            </a:extLst>
          </p:cNvPr>
          <p:cNvSpPr>
            <a:spLocks noGrp="1"/>
          </p:cNvSpPr>
          <p:nvPr>
            <p:ph idx="1"/>
          </p:nvPr>
        </p:nvSpPr>
        <p:spPr>
          <a:xfrm>
            <a:off x="5627913" y="987423"/>
            <a:ext cx="6172200" cy="4873625"/>
          </a:xfrm>
        </p:spPr>
        <p:txBody>
          <a:bodyPr>
            <a:normAutofit lnSpcReduction="10000"/>
          </a:bodyPr>
          <a:lstStyle/>
          <a:p>
            <a:r>
              <a:rPr lang="es-ES" dirty="0">
                <a:latin typeface="+mj-lt"/>
              </a:rPr>
              <a:t>La entrevista, recurso flexible y dinámico (Laura Díaz-Bravo, 2013)</a:t>
            </a:r>
          </a:p>
          <a:p>
            <a:endParaRPr lang="es-MX" dirty="0">
              <a:latin typeface="+mj-lt"/>
            </a:endParaRPr>
          </a:p>
          <a:p>
            <a:r>
              <a:rPr lang="es-ES" dirty="0">
                <a:latin typeface="+mj-lt"/>
              </a:rPr>
              <a:t>Rescatado de: https://www.scielo.org.mx/scielo.php?script=sci_arttext&amp;pid=S2007-50572013000300009#:~:text=La%20entrevista%20se%20define%20como,investigaci%C3%B3n%20cualitativa%2C%20para%20recabar%20datos</a:t>
            </a:r>
            <a:endParaRPr lang="es-MX" dirty="0">
              <a:latin typeface="+mj-lt"/>
            </a:endParaRPr>
          </a:p>
        </p:txBody>
      </p:sp>
    </p:spTree>
    <p:extLst>
      <p:ext uri="{BB962C8B-B14F-4D97-AF65-F5344CB8AC3E}">
        <p14:creationId xmlns:p14="http://schemas.microsoft.com/office/powerpoint/2010/main" val="1567040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786B3-9E79-E5B3-FC59-B50D7FA37C7C}"/>
              </a:ext>
            </a:extLst>
          </p:cNvPr>
          <p:cNvSpPr>
            <a:spLocks noGrp="1"/>
          </p:cNvSpPr>
          <p:nvPr>
            <p:ph type="title"/>
          </p:nvPr>
        </p:nvSpPr>
        <p:spPr>
          <a:xfrm>
            <a:off x="3015698" y="1936300"/>
            <a:ext cx="8367920" cy="2985398"/>
          </a:xfrm>
        </p:spPr>
        <p:txBody>
          <a:bodyPr>
            <a:noAutofit/>
          </a:bodyPr>
          <a:lstStyle/>
          <a:p>
            <a:pPr algn="ctr"/>
            <a:r>
              <a:rPr lang="es-MX" sz="8000" dirty="0">
                <a:effectLst>
                  <a:outerShdw blurRad="38100" dist="38100" dir="2700000" algn="tl">
                    <a:srgbClr val="000000">
                      <a:alpha val="43137"/>
                    </a:srgbClr>
                  </a:outerShdw>
                </a:effectLst>
                <a:latin typeface="Muthiara -Demo Version-" panose="02000500000000000000" pitchFamily="2" charset="0"/>
              </a:rPr>
              <a:t>Sistematizando la Experiencia </a:t>
            </a:r>
          </a:p>
        </p:txBody>
      </p:sp>
      <p:pic>
        <p:nvPicPr>
          <p:cNvPr id="1026" name="Picture 2" descr="170 ideas de Educadoras animadas | maestra caricatura, maestras animadas,  imagenes para maestros">
            <a:extLst>
              <a:ext uri="{FF2B5EF4-FFF2-40B4-BE49-F238E27FC236}">
                <a16:creationId xmlns:a16="http://schemas.microsoft.com/office/drawing/2014/main" id="{77623322-66C9-173E-BD30-76D27B6C539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553" l="0" r="100000">
                        <a14:foregroundMark x1="27542" y1="34228" x2="25424" y2="44519"/>
                        <a14:foregroundMark x1="25847" y1="34899" x2="15254" y2="42953"/>
                        <a14:foregroundMark x1="26271" y1="34228" x2="75847" y2="34004"/>
                        <a14:foregroundMark x1="32203" y1="44519" x2="79661" y2="44072"/>
                        <a14:foregroundMark x1="79661" y1="43848" x2="77119" y2="35794"/>
                        <a14:foregroundMark x1="61864" y1="37584" x2="38136" y2="38479"/>
                        <a14:foregroundMark x1="42373" y1="80313" x2="39407" y2="93289"/>
                        <a14:foregroundMark x1="51695" y1="82103" x2="54661" y2="91499"/>
                        <a14:foregroundMark x1="28814" y1="97315" x2="39831" y2="99329"/>
                        <a14:foregroundMark x1="25847" y1="97763" x2="32203" y2="99329"/>
                        <a14:foregroundMark x1="58051" y1="97987" x2="66525" y2="98658"/>
                      </a14:backgroundRemoval>
                    </a14:imgEffect>
                  </a14:imgLayer>
                </a14:imgProps>
              </a:ext>
              <a:ext uri="{28A0092B-C50C-407E-A947-70E740481C1C}">
                <a14:useLocalDpi xmlns:a14="http://schemas.microsoft.com/office/drawing/2010/main" val="0"/>
              </a:ext>
            </a:extLst>
          </a:blip>
          <a:srcRect/>
          <a:stretch>
            <a:fillRect/>
          </a:stretch>
        </p:blipFill>
        <p:spPr bwMode="auto">
          <a:xfrm>
            <a:off x="633619" y="1300161"/>
            <a:ext cx="2247900"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07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076" y="1518443"/>
            <a:ext cx="7844774" cy="1039227"/>
          </a:xfrm>
        </p:spPr>
        <p:txBody>
          <a:bodyPr anchor="ctr">
            <a:normAutofit fontScale="90000"/>
          </a:bodyPr>
          <a:lstStyle/>
          <a:p>
            <a:pPr algn="ctr"/>
            <a:r>
              <a:rPr lang="es-MX" sz="8000" dirty="0">
                <a:effectLst>
                  <a:outerShdw blurRad="38100" dist="38100" dir="2700000" algn="tl">
                    <a:srgbClr val="000000">
                      <a:alpha val="43137"/>
                    </a:srgbClr>
                  </a:outerShdw>
                </a:effectLst>
                <a:latin typeface="Best Valentina" panose="02000505080000020004" pitchFamily="50" charset="0"/>
                <a:ea typeface="Calibri" panose="020F0502020204030204" pitchFamily="34" charset="0"/>
                <a:cs typeface="Times New Roman" panose="02020603050405020304" pitchFamily="18" charset="0"/>
              </a:rPr>
              <a:t>Sistematización </a:t>
            </a:r>
            <a:endParaRPr lang="es-MX" sz="8000" dirty="0">
              <a:effectLst>
                <a:outerShdw blurRad="38100" dist="38100" dir="2700000" algn="tl">
                  <a:srgbClr val="000000">
                    <a:alpha val="43137"/>
                  </a:srgbClr>
                </a:outerShdw>
              </a:effectLst>
              <a:latin typeface="Cream Cake" panose="02000500000000000000" pitchFamily="50" charset="0"/>
            </a:endParaRPr>
          </a:p>
        </p:txBody>
      </p:sp>
      <p:sp>
        <p:nvSpPr>
          <p:cNvPr id="3" name="Marcador de texto 2"/>
          <p:cNvSpPr>
            <a:spLocks noGrp="1"/>
          </p:cNvSpPr>
          <p:nvPr>
            <p:ph type="body" idx="1"/>
          </p:nvPr>
        </p:nvSpPr>
        <p:spPr>
          <a:xfrm>
            <a:off x="1571308" y="2948784"/>
            <a:ext cx="9812310" cy="2073789"/>
          </a:xfrm>
        </p:spPr>
        <p:txBody>
          <a:bodyPr anchor="ctr">
            <a:noAutofit/>
          </a:bodyPr>
          <a:lstStyle/>
          <a:p>
            <a:pPr algn="ctr"/>
            <a:r>
              <a:rPr lang="es-US" sz="2800" dirty="0">
                <a:solidFill>
                  <a:schemeClr val="tx1">
                    <a:lumMod val="85000"/>
                    <a:lumOff val="15000"/>
                  </a:schemeClr>
                </a:solidFill>
                <a:latin typeface="Century Gothic" panose="020B0502020202020204" pitchFamily="34" charset="0"/>
              </a:rPr>
              <a:t>Se entiende por sistematización de experiencias el proceso de reconstrucción y reflexión analítica sobre una experiencia de acción o de intervención mediante la cual interpretarla y comprenderla.</a:t>
            </a:r>
            <a:endParaRPr lang="es-MX" sz="2800" dirty="0">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val="1414122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5521" y="1467509"/>
            <a:ext cx="10515599" cy="1500187"/>
          </a:xfrm>
        </p:spPr>
        <p:txBody>
          <a:bodyPr anchor="ctr">
            <a:noAutofit/>
          </a:bodyPr>
          <a:lstStyle/>
          <a:p>
            <a:pPr algn="ctr"/>
            <a:r>
              <a:rPr lang="es-MX" sz="6600" dirty="0">
                <a:effectLst>
                  <a:outerShdw blurRad="38100" dist="38100" dir="2700000" algn="tl">
                    <a:srgbClr val="000000">
                      <a:alpha val="43137"/>
                    </a:srgbClr>
                  </a:outerShdw>
                </a:effectLst>
                <a:latin typeface="Best Valentina" panose="02000505080000020004" pitchFamily="50" charset="0"/>
              </a:rPr>
              <a:t>¿En qué nos ayuda organizarnos?</a:t>
            </a:r>
          </a:p>
        </p:txBody>
      </p:sp>
      <p:sp>
        <p:nvSpPr>
          <p:cNvPr id="3" name="Marcador de contenido 2"/>
          <p:cNvSpPr>
            <a:spLocks noGrp="1"/>
          </p:cNvSpPr>
          <p:nvPr>
            <p:ph type="body" idx="1"/>
          </p:nvPr>
        </p:nvSpPr>
        <p:spPr>
          <a:xfrm>
            <a:off x="1169503" y="3060460"/>
            <a:ext cx="10515600" cy="2685980"/>
          </a:xfrm>
        </p:spPr>
        <p:txBody>
          <a:bodyPr anchor="ctr">
            <a:noAutofit/>
          </a:bodyPr>
          <a:lstStyle/>
          <a:p>
            <a:pPr marL="342900" indent="-342900" algn="ctr">
              <a:buFont typeface="Arial" panose="020B0604020202020204" pitchFamily="34" charset="0"/>
              <a:buChar char="•"/>
            </a:pPr>
            <a:r>
              <a:rPr lang="es-US" dirty="0">
                <a:solidFill>
                  <a:schemeClr val="tx1">
                    <a:lumMod val="85000"/>
                    <a:lumOff val="15000"/>
                  </a:schemeClr>
                </a:solidFill>
                <a:latin typeface="Century Gothic" panose="020B0502020202020204" pitchFamily="34" charset="0"/>
              </a:rPr>
              <a:t>Mantener un orden nos brinda un mejor rendimiento.</a:t>
            </a:r>
          </a:p>
          <a:p>
            <a:pPr marL="342900" indent="-342900" algn="ctr">
              <a:buFont typeface="Arial" panose="020B0604020202020204" pitchFamily="34" charset="0"/>
              <a:buChar char="•"/>
            </a:pPr>
            <a:r>
              <a:rPr lang="es-US" dirty="0">
                <a:solidFill>
                  <a:schemeClr val="tx1">
                    <a:lumMod val="85000"/>
                    <a:lumOff val="15000"/>
                  </a:schemeClr>
                </a:solidFill>
                <a:latin typeface="Century Gothic" panose="020B0502020202020204" pitchFamily="34" charset="0"/>
              </a:rPr>
              <a:t>Tener un orden para realizar las entrevistas, indicadores nos brinda una mejor organización de la información requerida.</a:t>
            </a:r>
          </a:p>
          <a:p>
            <a:pPr marL="342900" indent="-342900" algn="ctr">
              <a:buFont typeface="Arial" panose="020B0604020202020204" pitchFamily="34" charset="0"/>
              <a:buChar char="•"/>
            </a:pPr>
            <a:r>
              <a:rPr lang="es-US" dirty="0">
                <a:solidFill>
                  <a:schemeClr val="tx1">
                    <a:lumMod val="85000"/>
                    <a:lumOff val="15000"/>
                  </a:schemeClr>
                </a:solidFill>
                <a:latin typeface="Century Gothic" panose="020B0502020202020204" pitchFamily="34" charset="0"/>
              </a:rPr>
              <a:t>Observar lo más importante en tiempos flexibles.</a:t>
            </a:r>
          </a:p>
          <a:p>
            <a:pPr marL="342900" indent="-342900" algn="ctr">
              <a:buFont typeface="Arial" panose="020B0604020202020204" pitchFamily="34" charset="0"/>
              <a:buChar char="•"/>
            </a:pPr>
            <a:r>
              <a:rPr lang="es-US" dirty="0">
                <a:solidFill>
                  <a:schemeClr val="tx1">
                    <a:lumMod val="85000"/>
                    <a:lumOff val="15000"/>
                  </a:schemeClr>
                </a:solidFill>
                <a:latin typeface="Century Gothic" panose="020B0502020202020204" pitchFamily="34" charset="0"/>
              </a:rPr>
              <a:t>Obtener mejores resultados.</a:t>
            </a:r>
          </a:p>
          <a:p>
            <a:pPr marL="342900" indent="-342900" algn="ctr">
              <a:buFont typeface="Arial" panose="020B0604020202020204" pitchFamily="34" charset="0"/>
              <a:buChar char="•"/>
            </a:pPr>
            <a:r>
              <a:rPr lang="es-US" dirty="0">
                <a:solidFill>
                  <a:schemeClr val="tx1">
                    <a:lumMod val="85000"/>
                    <a:lumOff val="15000"/>
                  </a:schemeClr>
                </a:solidFill>
                <a:latin typeface="Century Gothic" panose="020B0502020202020204" pitchFamily="34" charset="0"/>
              </a:rPr>
              <a:t>Una mejor idea de lo que requerimos observar.</a:t>
            </a:r>
            <a:endParaRPr lang="es-MX" dirty="0">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val="1669014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1C14B-E44B-BBF8-E211-232FE7B53475}"/>
              </a:ext>
            </a:extLst>
          </p:cNvPr>
          <p:cNvSpPr>
            <a:spLocks noGrp="1"/>
          </p:cNvSpPr>
          <p:nvPr>
            <p:ph type="title"/>
          </p:nvPr>
        </p:nvSpPr>
        <p:spPr>
          <a:xfrm>
            <a:off x="2590264" y="1595333"/>
            <a:ext cx="7671157" cy="1116496"/>
          </a:xfrm>
        </p:spPr>
        <p:txBody>
          <a:bodyPr anchor="ctr">
            <a:noAutofit/>
          </a:bodyPr>
          <a:lstStyle/>
          <a:p>
            <a:pPr algn="ctr"/>
            <a:r>
              <a:rPr lang="es-US" sz="8000" dirty="0">
                <a:effectLst>
                  <a:outerShdw blurRad="38100" dist="38100" dir="2700000" algn="tl">
                    <a:srgbClr val="000000">
                      <a:alpha val="43137"/>
                    </a:srgbClr>
                  </a:outerShdw>
                </a:effectLst>
                <a:latin typeface="Best Valentina" panose="02000505080000020004" pitchFamily="50" charset="0"/>
              </a:rPr>
              <a:t>Diario</a:t>
            </a:r>
          </a:p>
        </p:txBody>
      </p:sp>
      <p:sp>
        <p:nvSpPr>
          <p:cNvPr id="3" name="Marcador de texto 2">
            <a:extLst>
              <a:ext uri="{FF2B5EF4-FFF2-40B4-BE49-F238E27FC236}">
                <a16:creationId xmlns:a16="http://schemas.microsoft.com/office/drawing/2014/main" id="{C60026BD-BE06-409A-6DDC-C3C3CC32B359}"/>
              </a:ext>
            </a:extLst>
          </p:cNvPr>
          <p:cNvSpPr>
            <a:spLocks noGrp="1"/>
          </p:cNvSpPr>
          <p:nvPr>
            <p:ph type="body" idx="1"/>
          </p:nvPr>
        </p:nvSpPr>
        <p:spPr>
          <a:xfrm>
            <a:off x="1168043" y="2711829"/>
            <a:ext cx="10515600" cy="2900259"/>
          </a:xfrm>
        </p:spPr>
        <p:txBody>
          <a:bodyPr anchor="ctr">
            <a:noAutofit/>
          </a:bodyPr>
          <a:lstStyle/>
          <a:p>
            <a:pPr algn="ctr"/>
            <a:r>
              <a:rPr lang="es-US" sz="2800" dirty="0">
                <a:solidFill>
                  <a:schemeClr val="tx1">
                    <a:lumMod val="85000"/>
                    <a:lumOff val="15000"/>
                  </a:schemeClr>
                </a:solidFill>
                <a:latin typeface="Century Gothic" panose="020B0502020202020204" pitchFamily="34" charset="0"/>
              </a:rPr>
              <a:t>El diario es “una herramienta para la reflexión significativa y vivencial de los enseñantes”, un instrumento básico para la investigación en el aula, pues puede adaptarse, por su carácter personal, a todo tipo de circunstancias</a:t>
            </a:r>
          </a:p>
          <a:p>
            <a:pPr algn="ctr"/>
            <a:r>
              <a:rPr lang="es-US" sz="2800" dirty="0">
                <a:solidFill>
                  <a:schemeClr val="tx1">
                    <a:lumMod val="85000"/>
                    <a:lumOff val="15000"/>
                  </a:schemeClr>
                </a:solidFill>
                <a:latin typeface="Century Gothic" panose="020B0502020202020204" pitchFamily="34" charset="0"/>
              </a:rPr>
              <a:t>-Porlán.</a:t>
            </a:r>
          </a:p>
        </p:txBody>
      </p:sp>
      <p:pic>
        <p:nvPicPr>
          <p:cNvPr id="5" name="Imagen 4">
            <a:extLst>
              <a:ext uri="{FF2B5EF4-FFF2-40B4-BE49-F238E27FC236}">
                <a16:creationId xmlns:a16="http://schemas.microsoft.com/office/drawing/2014/main" id="{44E9A3E7-FC7F-0F00-66F2-0AA1B811643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88310" y="235660"/>
            <a:ext cx="2839351" cy="2217960"/>
          </a:xfrm>
          <a:prstGeom prst="rect">
            <a:avLst/>
          </a:prstGeom>
        </p:spPr>
      </p:pic>
    </p:spTree>
    <p:extLst>
      <p:ext uri="{BB962C8B-B14F-4D97-AF65-F5344CB8AC3E}">
        <p14:creationId xmlns:p14="http://schemas.microsoft.com/office/powerpoint/2010/main" val="319416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1C14B-E44B-BBF8-E211-232FE7B53475}"/>
              </a:ext>
            </a:extLst>
          </p:cNvPr>
          <p:cNvSpPr>
            <a:spLocks noGrp="1"/>
          </p:cNvSpPr>
          <p:nvPr>
            <p:ph type="title"/>
          </p:nvPr>
        </p:nvSpPr>
        <p:spPr>
          <a:xfrm>
            <a:off x="2948335" y="1357331"/>
            <a:ext cx="6973085" cy="1133475"/>
          </a:xfrm>
        </p:spPr>
        <p:txBody>
          <a:bodyPr anchor="ctr">
            <a:noAutofit/>
          </a:bodyPr>
          <a:lstStyle/>
          <a:p>
            <a:pPr algn="ctr"/>
            <a:r>
              <a:rPr lang="es-US" sz="7200" dirty="0">
                <a:effectLst>
                  <a:outerShdw blurRad="38100" dist="38100" dir="2700000" algn="tl">
                    <a:srgbClr val="000000">
                      <a:alpha val="43137"/>
                    </a:srgbClr>
                  </a:outerShdw>
                </a:effectLst>
                <a:latin typeface="Best Valentina" panose="02000505080000020004" pitchFamily="50" charset="0"/>
              </a:rPr>
              <a:t>Diario del docente</a:t>
            </a:r>
          </a:p>
        </p:txBody>
      </p:sp>
      <p:sp>
        <p:nvSpPr>
          <p:cNvPr id="3" name="Marcador de texto 2">
            <a:extLst>
              <a:ext uri="{FF2B5EF4-FFF2-40B4-BE49-F238E27FC236}">
                <a16:creationId xmlns:a16="http://schemas.microsoft.com/office/drawing/2014/main" id="{C60026BD-BE06-409A-6DDC-C3C3CC32B359}"/>
              </a:ext>
            </a:extLst>
          </p:cNvPr>
          <p:cNvSpPr>
            <a:spLocks noGrp="1"/>
          </p:cNvSpPr>
          <p:nvPr>
            <p:ph type="body" idx="1"/>
          </p:nvPr>
        </p:nvSpPr>
        <p:spPr>
          <a:xfrm>
            <a:off x="1177078" y="2490806"/>
            <a:ext cx="10515600" cy="3525681"/>
          </a:xfrm>
        </p:spPr>
        <p:txBody>
          <a:bodyPr anchor="ctr">
            <a:noAutofit/>
          </a:bodyPr>
          <a:lstStyle/>
          <a:p>
            <a:pPr marL="342900" indent="-342900" algn="ctr">
              <a:lnSpc>
                <a:spcPct val="100000"/>
              </a:lnSpc>
              <a:buFont typeface="Arial" panose="020B0604020202020204" pitchFamily="34" charset="0"/>
              <a:buChar char="•"/>
            </a:pPr>
            <a:r>
              <a:rPr lang="es-MX" dirty="0">
                <a:solidFill>
                  <a:schemeClr val="tx1">
                    <a:lumMod val="85000"/>
                    <a:lumOff val="15000"/>
                  </a:schemeClr>
                </a:solidFill>
                <a:latin typeface="Century Gothic" panose="020B0502020202020204" pitchFamily="34" charset="0"/>
              </a:rPr>
              <a:t>El diario de trabajo de los docentes es un recurso puesto que, nos permite reflexionar en torno al ejercicio docente en el aula de clases, contribuyendo a poder mejorar la forma en la que se lleva a cabo el proceso de enseñanza aprendizaje.</a:t>
            </a:r>
          </a:p>
          <a:p>
            <a:pPr marL="342900" indent="-342900" algn="ctr">
              <a:lnSpc>
                <a:spcPct val="100000"/>
              </a:lnSpc>
              <a:buFont typeface="Arial" panose="020B0604020202020204" pitchFamily="34" charset="0"/>
              <a:buChar char="•"/>
            </a:pPr>
            <a:r>
              <a:rPr lang="es-MX" dirty="0">
                <a:solidFill>
                  <a:schemeClr val="tx1">
                    <a:lumMod val="85000"/>
                    <a:lumOff val="15000"/>
                  </a:schemeClr>
                </a:solidFill>
                <a:latin typeface="Century Gothic" panose="020B0502020202020204" pitchFamily="34" charset="0"/>
              </a:rPr>
              <a:t>El diario del docente puede considerarse como uno de los instrumentos básicos de evaluación que todo docente que pretenda hacer reflexiones acerca de su labor.</a:t>
            </a:r>
          </a:p>
        </p:txBody>
      </p:sp>
    </p:spTree>
    <p:extLst>
      <p:ext uri="{BB962C8B-B14F-4D97-AF65-F5344CB8AC3E}">
        <p14:creationId xmlns:p14="http://schemas.microsoft.com/office/powerpoint/2010/main" val="318645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1C14B-E44B-BBF8-E211-232FE7B53475}"/>
              </a:ext>
            </a:extLst>
          </p:cNvPr>
          <p:cNvSpPr>
            <a:spLocks noGrp="1"/>
          </p:cNvSpPr>
          <p:nvPr>
            <p:ph type="title"/>
          </p:nvPr>
        </p:nvSpPr>
        <p:spPr>
          <a:xfrm>
            <a:off x="4182935" y="702365"/>
            <a:ext cx="4497864" cy="754583"/>
          </a:xfrm>
        </p:spPr>
        <p:txBody>
          <a:bodyPr anchor="ctr">
            <a:noAutofit/>
          </a:bodyPr>
          <a:lstStyle/>
          <a:p>
            <a:pPr algn="ctr"/>
            <a:r>
              <a:rPr lang="es-US" sz="8000" dirty="0">
                <a:effectLst>
                  <a:outerShdw blurRad="38100" dist="38100" dir="2700000" algn="tl">
                    <a:srgbClr val="000000">
                      <a:alpha val="43137"/>
                    </a:srgbClr>
                  </a:outerShdw>
                </a:effectLst>
                <a:latin typeface="Best Valentina" panose="02000505080000020004" pitchFamily="50" charset="0"/>
              </a:rPr>
              <a:t>Diario</a:t>
            </a:r>
          </a:p>
        </p:txBody>
      </p:sp>
      <p:sp>
        <p:nvSpPr>
          <p:cNvPr id="3" name="Marcador de texto 2">
            <a:extLst>
              <a:ext uri="{FF2B5EF4-FFF2-40B4-BE49-F238E27FC236}">
                <a16:creationId xmlns:a16="http://schemas.microsoft.com/office/drawing/2014/main" id="{C60026BD-BE06-409A-6DDC-C3C3CC32B359}"/>
              </a:ext>
            </a:extLst>
          </p:cNvPr>
          <p:cNvSpPr>
            <a:spLocks noGrp="1"/>
          </p:cNvSpPr>
          <p:nvPr>
            <p:ph type="body" idx="1"/>
          </p:nvPr>
        </p:nvSpPr>
        <p:spPr>
          <a:xfrm>
            <a:off x="1174067" y="1456948"/>
            <a:ext cx="10515600" cy="4983609"/>
          </a:xfrm>
        </p:spPr>
        <p:txBody>
          <a:bodyPr anchor="ctr">
            <a:noAutofit/>
          </a:bodyPr>
          <a:lstStyle/>
          <a:p>
            <a:pPr algn="ctr">
              <a:lnSpc>
                <a:spcPct val="100000"/>
              </a:lnSpc>
            </a:pPr>
            <a:r>
              <a:rPr lang="es-MX" dirty="0">
                <a:solidFill>
                  <a:schemeClr val="tx1">
                    <a:lumMod val="85000"/>
                    <a:lumOff val="15000"/>
                  </a:schemeClr>
                </a:solidFill>
                <a:latin typeface="Century Gothic" panose="020B0502020202020204" pitchFamily="34" charset="0"/>
              </a:rPr>
              <a:t>A través de este registro anecdótico partiendo desde la observación, dábamos respuesta a una serie de preguntas:</a:t>
            </a:r>
          </a:p>
          <a:p>
            <a:pPr marL="342900" indent="-342900" algn="ctr">
              <a:lnSpc>
                <a:spcPct val="100000"/>
              </a:lnSpc>
              <a:buFont typeface="Arial" panose="020B0604020202020204" pitchFamily="34" charset="0"/>
              <a:buChar char="•"/>
            </a:pPr>
            <a:r>
              <a:rPr lang="es-MX" dirty="0">
                <a:solidFill>
                  <a:schemeClr val="tx1">
                    <a:lumMod val="85000"/>
                    <a:lumOff val="15000"/>
                  </a:schemeClr>
                </a:solidFill>
                <a:latin typeface="Century Gothic" panose="020B0502020202020204" pitchFamily="34" charset="0"/>
              </a:rPr>
              <a:t> ¿Que hice?</a:t>
            </a:r>
          </a:p>
          <a:p>
            <a:pPr marL="342900" indent="-342900" algn="ctr">
              <a:lnSpc>
                <a:spcPct val="100000"/>
              </a:lnSpc>
              <a:buFont typeface="Arial" panose="020B0604020202020204" pitchFamily="34" charset="0"/>
              <a:buChar char="•"/>
            </a:pPr>
            <a:r>
              <a:rPr lang="es-MX" dirty="0">
                <a:solidFill>
                  <a:schemeClr val="tx1">
                    <a:lumMod val="85000"/>
                    <a:lumOff val="15000"/>
                  </a:schemeClr>
                </a:solidFill>
                <a:latin typeface="Century Gothic" panose="020B0502020202020204" pitchFamily="34" charset="0"/>
              </a:rPr>
              <a:t> ¿Como lo hice? </a:t>
            </a:r>
          </a:p>
          <a:p>
            <a:pPr marL="342900" indent="-342900" algn="ctr">
              <a:lnSpc>
                <a:spcPct val="100000"/>
              </a:lnSpc>
              <a:buFont typeface="Arial" panose="020B0604020202020204" pitchFamily="34" charset="0"/>
              <a:buChar char="•"/>
            </a:pPr>
            <a:r>
              <a:rPr lang="es-MX" dirty="0">
                <a:solidFill>
                  <a:schemeClr val="tx1">
                    <a:lumMod val="85000"/>
                    <a:lumOff val="15000"/>
                  </a:schemeClr>
                </a:solidFill>
                <a:latin typeface="Century Gothic" panose="020B0502020202020204" pitchFamily="34" charset="0"/>
              </a:rPr>
              <a:t>¿Me falto hacer algo que no debo olvidar?</a:t>
            </a:r>
          </a:p>
          <a:p>
            <a:pPr marL="342900" indent="-342900" algn="ctr">
              <a:lnSpc>
                <a:spcPct val="100000"/>
              </a:lnSpc>
              <a:buFont typeface="Arial" panose="020B0604020202020204" pitchFamily="34" charset="0"/>
              <a:buChar char="•"/>
            </a:pPr>
            <a:r>
              <a:rPr lang="es-MX" dirty="0">
                <a:solidFill>
                  <a:schemeClr val="tx1">
                    <a:lumMod val="85000"/>
                    <a:lumOff val="15000"/>
                  </a:schemeClr>
                </a:solidFill>
                <a:latin typeface="Century Gothic" panose="020B0502020202020204" pitchFamily="34" charset="0"/>
              </a:rPr>
              <a:t>¿De qué manera podría intervenir?</a:t>
            </a:r>
          </a:p>
          <a:p>
            <a:pPr marL="342900" indent="-342900" algn="ctr">
              <a:lnSpc>
                <a:spcPct val="100000"/>
              </a:lnSpc>
              <a:buFont typeface="Arial" panose="020B0604020202020204" pitchFamily="34" charset="0"/>
              <a:buChar char="•"/>
            </a:pPr>
            <a:r>
              <a:rPr lang="es-MX" dirty="0">
                <a:solidFill>
                  <a:schemeClr val="tx1">
                    <a:lumMod val="85000"/>
                    <a:lumOff val="15000"/>
                  </a:schemeClr>
                </a:solidFill>
                <a:latin typeface="Century Gothic" panose="020B0502020202020204" pitchFamily="34" charset="0"/>
              </a:rPr>
              <a:t>¿Cómo se realizó la evaluación de los aprendizajes esperados?</a:t>
            </a:r>
          </a:p>
          <a:p>
            <a:pPr marL="342900" indent="-342900" algn="ctr">
              <a:lnSpc>
                <a:spcPct val="100000"/>
              </a:lnSpc>
              <a:buFont typeface="Arial" panose="020B0604020202020204" pitchFamily="34" charset="0"/>
              <a:buChar char="•"/>
            </a:pPr>
            <a:r>
              <a:rPr lang="es-MX" dirty="0">
                <a:solidFill>
                  <a:schemeClr val="tx1">
                    <a:lumMod val="85000"/>
                    <a:lumOff val="15000"/>
                  </a:schemeClr>
                </a:solidFill>
                <a:latin typeface="Century Gothic" panose="020B0502020202020204" pitchFamily="34" charset="0"/>
              </a:rPr>
              <a:t>Replanteamiento de la actividad </a:t>
            </a:r>
          </a:p>
          <a:p>
            <a:pPr marL="342900" indent="-342900" algn="ctr">
              <a:lnSpc>
                <a:spcPct val="100000"/>
              </a:lnSpc>
              <a:buFont typeface="Arial" panose="020B0604020202020204" pitchFamily="34" charset="0"/>
              <a:buChar char="•"/>
            </a:pPr>
            <a:r>
              <a:rPr lang="es-MX" dirty="0">
                <a:solidFill>
                  <a:schemeClr val="tx1">
                    <a:lumMod val="85000"/>
                    <a:lumOff val="15000"/>
                  </a:schemeClr>
                </a:solidFill>
                <a:latin typeface="Century Gothic" panose="020B0502020202020204" pitchFamily="34" charset="0"/>
              </a:rPr>
              <a:t>¿Qué necesito modificar? </a:t>
            </a:r>
          </a:p>
          <a:p>
            <a:pPr marL="342900" indent="-342900" algn="ctr">
              <a:lnSpc>
                <a:spcPct val="100000"/>
              </a:lnSpc>
              <a:buFont typeface="Arial" panose="020B0604020202020204" pitchFamily="34" charset="0"/>
              <a:buChar char="•"/>
            </a:pPr>
            <a:r>
              <a:rPr lang="es-MX" dirty="0">
                <a:solidFill>
                  <a:schemeClr val="tx1">
                    <a:lumMod val="85000"/>
                    <a:lumOff val="15000"/>
                  </a:schemeClr>
                </a:solidFill>
                <a:latin typeface="Century Gothic" panose="020B0502020202020204" pitchFamily="34" charset="0"/>
              </a:rPr>
              <a:t>Así mismo las referencias teóricas.</a:t>
            </a:r>
            <a:endParaRPr lang="es-US" dirty="0">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val="3978062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C60026BD-BE06-409A-6DDC-C3C3CC32B359}"/>
              </a:ext>
            </a:extLst>
          </p:cNvPr>
          <p:cNvSpPr>
            <a:spLocks noGrp="1"/>
          </p:cNvSpPr>
          <p:nvPr>
            <p:ph type="body" idx="1"/>
          </p:nvPr>
        </p:nvSpPr>
        <p:spPr>
          <a:xfrm>
            <a:off x="5009322" y="1171159"/>
            <a:ext cx="6323634" cy="4515678"/>
          </a:xfrm>
        </p:spPr>
        <p:txBody>
          <a:bodyPr anchor="ctr">
            <a:normAutofit fontScale="25000" lnSpcReduction="20000"/>
          </a:bodyPr>
          <a:lstStyle/>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MX" sz="9600" b="0" i="0" u="none" strike="noStrike" kern="1200" cap="none" spc="0" normalizeH="0" baseline="0" noProof="0" dirty="0">
                <a:ln>
                  <a:noFill/>
                </a:ln>
                <a:solidFill>
                  <a:schemeClr val="tx1">
                    <a:lumMod val="85000"/>
                    <a:lumOff val="15000"/>
                  </a:schemeClr>
                </a:solidFill>
                <a:effectLst/>
                <a:uLnTx/>
                <a:uFillTx/>
                <a:latin typeface="Century Gothic" panose="020B0502020202020204" pitchFamily="34" charset="0"/>
              </a:rPr>
              <a:t>Que a su vez nos permitía ser conscientes de cómo enseñábamos las diferentes actividades vistas durante el día, cuáles fueron nuestras fortalezas y debilidades en el proceso de enseñanza en lo que respecta a estrategias de aprendizajes, técnicas de evaluación, entre otros factores referentes al proceso educativo que son esenciales en el aprendizaje de los estudiantes.</a:t>
            </a:r>
          </a:p>
          <a:p>
            <a:pPr algn="just">
              <a:lnSpc>
                <a:spcPct val="120000"/>
              </a:lnSpc>
            </a:pPr>
            <a:endParaRPr lang="es-US" dirty="0">
              <a:solidFill>
                <a:schemeClr val="tx1">
                  <a:lumMod val="85000"/>
                  <a:lumOff val="15000"/>
                </a:schemeClr>
              </a:solidFill>
              <a:latin typeface="Century Gothic" panose="020B0502020202020204" pitchFamily="34" charset="0"/>
            </a:endParaRPr>
          </a:p>
        </p:txBody>
      </p:sp>
      <p:pic>
        <p:nvPicPr>
          <p:cNvPr id="2050" name="Picture 2" descr="DIARIO 2020 GRATIS (1)_page-0001 – Imagenes Educativas">
            <a:extLst>
              <a:ext uri="{FF2B5EF4-FFF2-40B4-BE49-F238E27FC236}">
                <a16:creationId xmlns:a16="http://schemas.microsoft.com/office/drawing/2014/main" id="{216041FF-B872-52AF-851E-6C3F5C2D1E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41509">
            <a:off x="1258128" y="1411355"/>
            <a:ext cx="3026465" cy="4035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958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17A489-BA54-31DE-09DA-9C78F5E08A41}"/>
              </a:ext>
            </a:extLst>
          </p:cNvPr>
          <p:cNvSpPr>
            <a:spLocks noGrp="1"/>
          </p:cNvSpPr>
          <p:nvPr>
            <p:ph type="title"/>
          </p:nvPr>
        </p:nvSpPr>
        <p:spPr>
          <a:xfrm>
            <a:off x="1194546" y="1616972"/>
            <a:ext cx="10515600" cy="1245703"/>
          </a:xfrm>
        </p:spPr>
        <p:txBody>
          <a:bodyPr anchor="ctr">
            <a:normAutofit/>
          </a:bodyPr>
          <a:lstStyle/>
          <a:p>
            <a:pPr algn="ctr"/>
            <a:r>
              <a:rPr lang="es-MX" sz="6600" dirty="0">
                <a:effectLst>
                  <a:outerShdw blurRad="38100" dist="38100" dir="2700000" algn="tl">
                    <a:srgbClr val="000000">
                      <a:alpha val="43137"/>
                    </a:srgbClr>
                  </a:outerShdw>
                </a:effectLst>
                <a:latin typeface="Best Valentina" panose="02000505080000020004" pitchFamily="50" charset="0"/>
              </a:rPr>
              <a:t>Diario de la educadora titular</a:t>
            </a:r>
          </a:p>
        </p:txBody>
      </p:sp>
      <p:sp>
        <p:nvSpPr>
          <p:cNvPr id="3" name="Marcador de texto 2">
            <a:extLst>
              <a:ext uri="{FF2B5EF4-FFF2-40B4-BE49-F238E27FC236}">
                <a16:creationId xmlns:a16="http://schemas.microsoft.com/office/drawing/2014/main" id="{FA3B7172-7FEC-FA4F-78DC-F7D8A5E6EE7C}"/>
              </a:ext>
            </a:extLst>
          </p:cNvPr>
          <p:cNvSpPr>
            <a:spLocks noGrp="1"/>
          </p:cNvSpPr>
          <p:nvPr>
            <p:ph type="body" idx="1"/>
          </p:nvPr>
        </p:nvSpPr>
        <p:spPr>
          <a:xfrm>
            <a:off x="1597811" y="3174794"/>
            <a:ext cx="9709069" cy="2066234"/>
          </a:xfrm>
        </p:spPr>
        <p:txBody>
          <a:bodyPr anchor="ctr">
            <a:normAutofit fontScale="92500" lnSpcReduction="20000"/>
          </a:bodyPr>
          <a:lstStyle/>
          <a:p>
            <a:pPr algn="ctr">
              <a:lnSpc>
                <a:spcPct val="110000"/>
              </a:lnSpc>
            </a:pPr>
            <a:r>
              <a:rPr lang="es-MX" dirty="0">
                <a:solidFill>
                  <a:schemeClr val="tx1">
                    <a:lumMod val="85000"/>
                    <a:lumOff val="15000"/>
                  </a:schemeClr>
                </a:solidFill>
                <a:latin typeface="Century Gothic" panose="020B0502020202020204" pitchFamily="34" charset="0"/>
              </a:rPr>
              <a:t>En el diario los profesores recogen impresiones sobre lo que va sucediendo en sus clases. (Zabalza M,2004)</a:t>
            </a:r>
          </a:p>
          <a:p>
            <a:pPr algn="ctr">
              <a:lnSpc>
                <a:spcPct val="110000"/>
              </a:lnSpc>
            </a:pPr>
            <a:r>
              <a:rPr lang="es-MX" dirty="0">
                <a:solidFill>
                  <a:schemeClr val="tx1">
                    <a:lumMod val="85000"/>
                    <a:lumOff val="15000"/>
                  </a:schemeClr>
                </a:solidFill>
                <a:latin typeface="Century Gothic" panose="020B0502020202020204" pitchFamily="34" charset="0"/>
              </a:rPr>
              <a:t>Si bien, como segundo documento de diario, se implementaba el de la educadora titular del grupo, el cual contribuía a detectar sobre las fortalezas y áreas de oportunidad en cuanto a la acción de la práctica diaria. </a:t>
            </a:r>
          </a:p>
        </p:txBody>
      </p:sp>
    </p:spTree>
    <p:extLst>
      <p:ext uri="{BB962C8B-B14F-4D97-AF65-F5344CB8AC3E}">
        <p14:creationId xmlns:p14="http://schemas.microsoft.com/office/powerpoint/2010/main" val="269282096"/>
      </p:ext>
    </p:extLst>
  </p:cSld>
  <p:clrMapOvr>
    <a:masterClrMapping/>
  </p:clrMapOvr>
</p:sld>
</file>

<file path=ppt/theme/theme1.xml><?xml version="1.0" encoding="utf-8"?>
<a:theme xmlns:a="http://schemas.openxmlformats.org/drawingml/2006/main" name="Tema ENEP Panoramic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 ENEP Panoramico" id="{BEAFB54B-B9B7-4551-99EF-4D9B2DC61216}" vid="{4BEDB097-1FB1-4C69-9ED8-B82F3B008DAD}"/>
    </a:ext>
  </a:extLst>
</a:theme>
</file>

<file path=docProps/app.xml><?xml version="1.0" encoding="utf-8"?>
<Properties xmlns="http://schemas.openxmlformats.org/officeDocument/2006/extended-properties" xmlns:vt="http://schemas.openxmlformats.org/officeDocument/2006/docPropsVTypes">
  <Template/>
  <TotalTime>504</TotalTime>
  <Words>846</Words>
  <Application>Microsoft Office PowerPoint</Application>
  <PresentationFormat>Panorámica</PresentationFormat>
  <Paragraphs>51</Paragraphs>
  <Slides>15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Calibri Light</vt:lpstr>
      <vt:lpstr>Muthiara -Demo Version-</vt:lpstr>
      <vt:lpstr>Best Valentina</vt:lpstr>
      <vt:lpstr>Cream Cake</vt:lpstr>
      <vt:lpstr>Calibri</vt:lpstr>
      <vt:lpstr>Arial</vt:lpstr>
      <vt:lpstr>Century Gothic</vt:lpstr>
      <vt:lpstr>Comic Sans MS</vt:lpstr>
      <vt:lpstr>Tema ENEP Panoramico</vt:lpstr>
      <vt:lpstr>Presentación de PowerPoint</vt:lpstr>
      <vt:lpstr>Sistematizando la Experiencia </vt:lpstr>
      <vt:lpstr>Sistematización </vt:lpstr>
      <vt:lpstr>¿En qué nos ayuda organizarnos?</vt:lpstr>
      <vt:lpstr>Diario</vt:lpstr>
      <vt:lpstr>Diario del docente</vt:lpstr>
      <vt:lpstr>Diario</vt:lpstr>
      <vt:lpstr>Presentación de PowerPoint</vt:lpstr>
      <vt:lpstr>Diario de la educadora titular</vt:lpstr>
      <vt:lpstr>Entrevistas  (Laura Díaz-Bravo, 2013)</vt:lpstr>
      <vt:lpstr>Presentación de PowerPoint</vt:lpstr>
      <vt:lpstr>Entrevistas semiestructuradas:</vt:lpstr>
      <vt:lpstr>Entrevistas no estructuradas:</vt:lpstr>
      <vt:lpstr>Experiencia </vt:lpstr>
      <vt:lpstr>REFERENCIAS BIBLIOGRÁFICAS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PROTECCIÒN CIVIL</dc:title>
  <dc:creator>Diseño</dc:creator>
  <cp:lastModifiedBy>Sofia Ramos</cp:lastModifiedBy>
  <cp:revision>37</cp:revision>
  <dcterms:created xsi:type="dcterms:W3CDTF">2020-03-03T14:56:35Z</dcterms:created>
  <dcterms:modified xsi:type="dcterms:W3CDTF">2023-06-16T05:12:59Z</dcterms:modified>
</cp:coreProperties>
</file>