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61" r:id="rId6"/>
    <p:sldId id="263" r:id="rId7"/>
    <p:sldId id="264" r:id="rId8"/>
    <p:sldId id="265" r:id="rId9"/>
    <p:sldId id="271" r:id="rId10"/>
    <p:sldId id="286" r:id="rId11"/>
    <p:sldId id="269" r:id="rId12"/>
    <p:sldId id="270" r:id="rId13"/>
    <p:sldId id="267" r:id="rId14"/>
    <p:sldId id="273" r:id="rId15"/>
    <p:sldId id="274" r:id="rId16"/>
    <p:sldId id="275" r:id="rId17"/>
    <p:sldId id="287" r:id="rId18"/>
    <p:sldId id="268" r:id="rId19"/>
    <p:sldId id="272" r:id="rId20"/>
    <p:sldId id="276" r:id="rId21"/>
    <p:sldId id="280" r:id="rId22"/>
    <p:sldId id="281" r:id="rId23"/>
    <p:sldId id="288" r:id="rId24"/>
    <p:sldId id="277" r:id="rId25"/>
    <p:sldId id="278" r:id="rId26"/>
    <p:sldId id="279" r:id="rId27"/>
    <p:sldId id="266" r:id="rId28"/>
    <p:sldId id="289" r:id="rId29"/>
    <p:sldId id="290" r:id="rId30"/>
    <p:sldId id="292" r:id="rId31"/>
    <p:sldId id="293" r:id="rId32"/>
    <p:sldId id="294" r:id="rId33"/>
    <p:sldId id="314" r:id="rId34"/>
    <p:sldId id="315" r:id="rId35"/>
    <p:sldId id="312" r:id="rId36"/>
    <p:sldId id="316" r:id="rId37"/>
    <p:sldId id="317" r:id="rId38"/>
    <p:sldId id="295" r:id="rId39"/>
    <p:sldId id="299" r:id="rId40"/>
    <p:sldId id="301" r:id="rId41"/>
    <p:sldId id="296" r:id="rId42"/>
    <p:sldId id="298" r:id="rId43"/>
    <p:sldId id="300" r:id="rId44"/>
    <p:sldId id="306" r:id="rId45"/>
    <p:sldId id="302" r:id="rId46"/>
    <p:sldId id="308" r:id="rId47"/>
    <p:sldId id="303" r:id="rId48"/>
    <p:sldId id="297" r:id="rId49"/>
    <p:sldId id="304" r:id="rId50"/>
    <p:sldId id="305" r:id="rId51"/>
    <p:sldId id="309" r:id="rId52"/>
    <p:sldId id="307" r:id="rId53"/>
    <p:sldId id="318" r:id="rId54"/>
    <p:sldId id="319" r:id="rId55"/>
    <p:sldId id="321" r:id="rId56"/>
    <p:sldId id="322" r:id="rId57"/>
    <p:sldId id="323" r:id="rId58"/>
    <p:sldId id="325" r:id="rId59"/>
    <p:sldId id="324" r:id="rId60"/>
    <p:sldId id="320" r:id="rId61"/>
    <p:sldId id="328" r:id="rId62"/>
    <p:sldId id="326" r:id="rId63"/>
    <p:sldId id="327" r:id="rId64"/>
    <p:sldId id="329" r:id="rId65"/>
    <p:sldId id="282" r:id="rId66"/>
    <p:sldId id="283" r:id="rId67"/>
    <p:sldId id="284" r:id="rId68"/>
    <p:sldId id="285" r:id="rId69"/>
    <p:sldId id="330" r:id="rId70"/>
    <p:sldId id="331" r:id="rId71"/>
    <p:sldId id="332" r:id="rId7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D7FDFC"/>
    <a:srgbClr val="FFCCCC"/>
    <a:srgbClr val="FF9966"/>
    <a:srgbClr val="FF0066"/>
    <a:srgbClr val="66FF99"/>
    <a:srgbClr val="CC3399"/>
    <a:srgbClr val="FF6600"/>
    <a:srgbClr val="CC99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00CD00B7-4CE0-46AB-A2AE-F80D0F0C0C72}" type="datetimeFigureOut">
              <a:rPr lang="es-MX" smtClean="0"/>
              <a:t>19/06/2023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37822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CD00B7-4CE0-46AB-A2AE-F80D0F0C0C72}" type="datetimeFigureOut">
              <a:rPr lang="es-MX" smtClean="0"/>
              <a:t>19/06/2023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427053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CD00B7-4CE0-46AB-A2AE-F80D0F0C0C72}" type="datetimeFigureOut">
              <a:rPr lang="es-MX" smtClean="0"/>
              <a:t>19/06/2023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25271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CD00B7-4CE0-46AB-A2AE-F80D0F0C0C72}" type="datetimeFigureOut">
              <a:rPr lang="es-MX" smtClean="0"/>
              <a:t>19/06/2023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353492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0CD00B7-4CE0-46AB-A2AE-F80D0F0C0C72}" type="datetimeFigureOut">
              <a:rPr lang="es-MX" smtClean="0"/>
              <a:t>19/06/2023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229083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0CD00B7-4CE0-46AB-A2AE-F80D0F0C0C72}" type="datetimeFigureOut">
              <a:rPr lang="es-MX" smtClean="0"/>
              <a:t>19/06/2023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49788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0CD00B7-4CE0-46AB-A2AE-F80D0F0C0C72}" type="datetimeFigureOut">
              <a:rPr lang="es-MX" smtClean="0"/>
              <a:t>19/06/2023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93769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0CD00B7-4CE0-46AB-A2AE-F80D0F0C0C72}" type="datetimeFigureOut">
              <a:rPr lang="es-MX" smtClean="0"/>
              <a:t>19/06/2023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208647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CD00B7-4CE0-46AB-A2AE-F80D0F0C0C72}" type="datetimeFigureOut">
              <a:rPr lang="es-MX" smtClean="0"/>
              <a:t>19/06/2023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153117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CD00B7-4CE0-46AB-A2AE-F80D0F0C0C72}" type="datetimeFigureOut">
              <a:rPr lang="es-MX" smtClean="0"/>
              <a:t>19/06/2023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12465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CD00B7-4CE0-46AB-A2AE-F80D0F0C0C72}" type="datetimeFigureOut">
              <a:rPr lang="es-MX" smtClean="0"/>
              <a:t>19/06/2023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45FDA37-BB2F-46C3-86EC-356C1776FB08}" type="slidenum">
              <a:rPr lang="es-MX" smtClean="0"/>
              <a:t>‹Nº›</a:t>
            </a:fld>
            <a:endParaRPr lang="es-MX"/>
          </a:p>
        </p:txBody>
      </p:sp>
    </p:spTree>
    <p:extLst>
      <p:ext uri="{BB962C8B-B14F-4D97-AF65-F5344CB8AC3E}">
        <p14:creationId xmlns:p14="http://schemas.microsoft.com/office/powerpoint/2010/main" val="114126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D00B7-4CE0-46AB-A2AE-F80D0F0C0C72}" type="datetimeFigureOut">
              <a:rPr lang="es-MX" smtClean="0"/>
              <a:t>19/06/2023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FDA37-BB2F-46C3-86EC-356C1776FB08}" type="slidenum">
              <a:rPr lang="es-MX" smtClean="0"/>
              <a:t>‹Nº›</a:t>
            </a:fld>
            <a:endParaRPr lang="es-MX"/>
          </a:p>
        </p:txBody>
      </p:sp>
    </p:spTree>
    <p:extLst>
      <p:ext uri="{BB962C8B-B14F-4D97-AF65-F5344CB8AC3E}">
        <p14:creationId xmlns:p14="http://schemas.microsoft.com/office/powerpoint/2010/main" val="380398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6" name="Imagen 45"/>
          <p:cNvPicPr/>
          <p:nvPr/>
        </p:nvPicPr>
        <p:blipFill rotWithShape="1">
          <a:blip r:embed="rId2">
            <a:extLst>
              <a:ext uri="{28A0092B-C50C-407E-A947-70E740481C1C}">
                <a14:useLocalDpi xmlns:a14="http://schemas.microsoft.com/office/drawing/2010/main" val="0"/>
              </a:ext>
            </a:extLst>
          </a:blip>
          <a:srcRect t="54903"/>
          <a:stretch/>
        </p:blipFill>
        <p:spPr bwMode="auto">
          <a:xfrm>
            <a:off x="0" y="3231515"/>
            <a:ext cx="12192000" cy="3626485"/>
          </a:xfrm>
          <a:prstGeom prst="rect">
            <a:avLst/>
          </a:prstGeom>
          <a:noFill/>
          <a:ln>
            <a:noFill/>
          </a:ln>
          <a:extLst>
            <a:ext uri="{53640926-AAD7-44D8-BBD7-CCE9431645EC}">
              <a14:shadowObscured xmlns:a14="http://schemas.microsoft.com/office/drawing/2010/main"/>
            </a:ext>
          </a:extLst>
        </p:spPr>
      </p:pic>
      <p:sp>
        <p:nvSpPr>
          <p:cNvPr id="47" name="CuadroTexto 46"/>
          <p:cNvSpPr txBox="1"/>
          <p:nvPr/>
        </p:nvSpPr>
        <p:spPr>
          <a:xfrm>
            <a:off x="38637" y="862885"/>
            <a:ext cx="12114726" cy="2123658"/>
          </a:xfrm>
          <a:prstGeom prst="rect">
            <a:avLst/>
          </a:prstGeom>
          <a:noFill/>
        </p:spPr>
        <p:txBody>
          <a:bodyPr wrap="square" rtlCol="0">
            <a:spAutoFit/>
          </a:bodyPr>
          <a:lstStyle/>
          <a:p>
            <a:pPr algn="ctr"/>
            <a:r>
              <a:rPr lang="es-MX" sz="6600" dirty="0" smtClean="0">
                <a:latin typeface="Gill Sans Ultra Bold" panose="020B0A02020104020203" pitchFamily="34" charset="0"/>
              </a:rPr>
              <a:t>PLANEACIÓN DEL 22 AL 2 DE JUNIO </a:t>
            </a:r>
            <a:endParaRPr lang="es-MX" sz="6600" dirty="0">
              <a:latin typeface="Gill Sans Ultra Bold" panose="020B0A02020104020203" pitchFamily="34" charset="0"/>
            </a:endParaRPr>
          </a:p>
        </p:txBody>
      </p:sp>
    </p:spTree>
    <p:extLst>
      <p:ext uri="{BB962C8B-B14F-4D97-AF65-F5344CB8AC3E}">
        <p14:creationId xmlns:p14="http://schemas.microsoft.com/office/powerpoint/2010/main" val="315753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uadroTexto 5"/>
          <p:cNvSpPr txBox="1"/>
          <p:nvPr/>
        </p:nvSpPr>
        <p:spPr>
          <a:xfrm>
            <a:off x="795130" y="702365"/>
            <a:ext cx="10508974" cy="2246769"/>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endParaRPr lang="es-MX" sz="2000" dirty="0" smtClean="0">
              <a:latin typeface="Bahnschrift SemiBold" panose="020B0502040204020203" pitchFamily="34" charset="0"/>
            </a:endParaRPr>
          </a:p>
          <a:p>
            <a:pPr marL="342900" indent="-342900">
              <a:buFont typeface="Arial" panose="020B0604020202020204" pitchFamily="34" charset="0"/>
              <a:buChar char="•"/>
            </a:pPr>
            <a:r>
              <a:rPr lang="es-MX" sz="2000" dirty="0" smtClean="0">
                <a:latin typeface="Bahnschrift SemiBold" panose="020B0502040204020203" pitchFamily="34" charset="0"/>
              </a:rPr>
              <a:t>Las actividades </a:t>
            </a:r>
            <a:r>
              <a:rPr lang="es-MX" sz="2000" dirty="0" err="1" smtClean="0">
                <a:latin typeface="Bahnschrift SemiBold" panose="020B0502040204020203" pitchFamily="34" charset="0"/>
              </a:rPr>
              <a:t>Hansel</a:t>
            </a:r>
            <a:r>
              <a:rPr lang="es-MX" sz="2000" dirty="0" smtClean="0">
                <a:latin typeface="Bahnschrift SemiBold" panose="020B0502040204020203" pitchFamily="34" charset="0"/>
              </a:rPr>
              <a:t> y </a:t>
            </a:r>
            <a:r>
              <a:rPr lang="es-MX" sz="2000" dirty="0" err="1" smtClean="0">
                <a:latin typeface="Bahnschrift SemiBold" panose="020B0502040204020203" pitchFamily="34" charset="0"/>
              </a:rPr>
              <a:t>Gretel</a:t>
            </a:r>
            <a:r>
              <a:rPr lang="es-MX" sz="2000" dirty="0">
                <a:latin typeface="Bahnschrift SemiBold" panose="020B0502040204020203" pitchFamily="34" charset="0"/>
              </a:rPr>
              <a:t> </a:t>
            </a:r>
            <a:r>
              <a:rPr lang="es-MX" sz="2000" dirty="0" smtClean="0">
                <a:latin typeface="Bahnschrift SemiBold" panose="020B0502040204020203" pitchFamily="34" charset="0"/>
              </a:rPr>
              <a:t>no alcanzaron a realizarse, por lo que se elaboraran el día de mañana 23 de mayo. </a:t>
            </a:r>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229620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09837151"/>
              </p:ext>
            </p:extLst>
          </p:nvPr>
        </p:nvGraphicFramePr>
        <p:xfrm>
          <a:off x="246692" y="2796472"/>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el personaje que se muestra al frente, hecho con un plato y menciona las características que observa.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-Personaje</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 individual</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Realiza su personaje con ayuda de pinturas y materiales proporcionados por la educadora como el ejemplo del anexo 1.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-Platos</a:t>
                      </a:r>
                    </a:p>
                    <a:p>
                      <a:pPr algn="ctr"/>
                      <a:r>
                        <a:rPr lang="es-MX" sz="1600" baseline="0" dirty="0" smtClean="0">
                          <a:solidFill>
                            <a:schemeClr val="tx1"/>
                          </a:solidFill>
                          <a:latin typeface="Bahnschrift SemiBold" panose="020B0502040204020203" pitchFamily="34" charset="0"/>
                        </a:rPr>
                        <a:t>-pinturas </a:t>
                      </a:r>
                    </a:p>
                    <a:p>
                      <a:pPr algn="ctr"/>
                      <a:r>
                        <a:rPr lang="es-MX" sz="1600" baseline="0" dirty="0" smtClean="0">
                          <a:solidFill>
                            <a:schemeClr val="tx1"/>
                          </a:solidFill>
                          <a:latin typeface="Bahnschrift SemiBold" panose="020B0502040204020203" pitchFamily="34" charset="0"/>
                        </a:rPr>
                        <a:t>-</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los resultados con sus compañeros y platica porque fue que eligió ese personaje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7" y="275092"/>
            <a:ext cx="8757633" cy="3108543"/>
          </a:xfrm>
          <a:prstGeom prst="rect">
            <a:avLst/>
          </a:prstGeom>
          <a:noFill/>
        </p:spPr>
        <p:txBody>
          <a:bodyPr wrap="square" rtlCol="0">
            <a:spAutoFit/>
          </a:bodyPr>
          <a:lstStyle/>
          <a:p>
            <a:pPr algn="ctr"/>
            <a:r>
              <a:rPr lang="es-MX" sz="3600" b="1" dirty="0" smtClean="0">
                <a:latin typeface="Bahnschrift SemiBold" panose="020B0502040204020203" pitchFamily="34" charset="0"/>
              </a:rPr>
              <a:t>MI PERSONAJE  </a:t>
            </a:r>
          </a:p>
          <a:p>
            <a:pPr algn="ctr"/>
            <a:r>
              <a:rPr lang="es-MX" sz="1600" b="1" dirty="0" smtClean="0">
                <a:latin typeface="Bahnschrift SemiBold" panose="020B0502040204020203" pitchFamily="34" charset="0"/>
              </a:rPr>
              <a:t>Área: Artes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a:t>
            </a:r>
            <a:r>
              <a:rPr lang="es-MX" sz="1600" dirty="0">
                <a:latin typeface="Bahnschrift SemiBold" panose="020B0502040204020203" pitchFamily="34" charset="0"/>
              </a:rPr>
              <a:t>Expresión artística </a:t>
            </a:r>
            <a:r>
              <a:rPr lang="es-MX" sz="1600" b="1" dirty="0" smtClean="0">
                <a:latin typeface="Bahnschrift SemiBold" panose="020B0502040204020203" pitchFamily="34" charset="0"/>
              </a:rPr>
              <a:t> Oc2.</a:t>
            </a:r>
            <a:r>
              <a:rPr lang="es-MX" sz="1600" dirty="0">
                <a:latin typeface="Bahnschrift SemiBold" panose="020B0502040204020203" pitchFamily="34" charset="0"/>
              </a:rPr>
              <a:t> Familiarización con los elementos básicos de las artes</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b="1" dirty="0" smtClean="0">
                <a:latin typeface="Bahnschrift SemiBold" panose="020B0502040204020203" pitchFamily="34" charset="0"/>
              </a:rPr>
              <a:t> Aprendizaje esperado: </a:t>
            </a:r>
            <a:r>
              <a:rPr lang="es-MX" sz="1600" dirty="0">
                <a:latin typeface="Bahnschrift SemiBold" panose="020B0502040204020203" pitchFamily="34" charset="0"/>
                <a:ea typeface="Calibri" panose="020F0502020204030204" pitchFamily="34" charset="0"/>
                <a:cs typeface="Times New Roman" panose="02020603050405020304" pitchFamily="18" charset="0"/>
              </a:rPr>
              <a:t>Representa historias y personajes reales con mímica, marionetas en el juego simbólico en dramatizaciones y con recursos de las artes visuales. </a:t>
            </a:r>
            <a:endParaRPr lang="es-MX" sz="1600" dirty="0" smtClean="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b="1" dirty="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a:latin typeface="Bahnschrift SemiBold" panose="020B0502040204020203" pitchFamily="34" charset="0"/>
              </a:rPr>
              <a:t>Oc1. Oralidad Oc2. Descripción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observa</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55471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adroTexto 3"/>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1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928" y="558427"/>
            <a:ext cx="4913295" cy="5814066"/>
          </a:xfrm>
          <a:prstGeom prst="rect">
            <a:avLst/>
          </a:prstGeom>
        </p:spPr>
      </p:pic>
    </p:spTree>
    <p:extLst>
      <p:ext uri="{BB962C8B-B14F-4D97-AF65-F5344CB8AC3E}">
        <p14:creationId xmlns:p14="http://schemas.microsoft.com/office/powerpoint/2010/main" val="415575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00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06648484"/>
              </p:ext>
            </p:extLst>
          </p:nvPr>
        </p:nvGraphicFramePr>
        <p:xfrm>
          <a:off x="246696" y="2113891"/>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el dado que se encuentra al frente y escucha indicaciones de como será la ronda de aventar el dado y que es lo que tienen que decir al momento que caiga.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-Dado</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individual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Crea un cuento corto según las características que corresponda a cada número que caiga del dado, ejemplo si sale el número: </a:t>
                      </a:r>
                    </a:p>
                    <a:p>
                      <a:pPr marL="342900" indent="-342900">
                        <a:buAutoNum type="arabicPeriod"/>
                      </a:pPr>
                      <a:r>
                        <a:rPr lang="es-MX" sz="1600" baseline="0" dirty="0" smtClean="0">
                          <a:solidFill>
                            <a:schemeClr val="tx1"/>
                          </a:solidFill>
                          <a:latin typeface="Bahnschrift" panose="020B0502040204020203" pitchFamily="34" charset="0"/>
                        </a:rPr>
                        <a:t>Un gato, se atoro, en un árbol </a:t>
                      </a:r>
                    </a:p>
                    <a:p>
                      <a:pPr marL="342900" indent="-342900">
                        <a:buAutoNum type="arabicPeriod"/>
                      </a:pPr>
                      <a:r>
                        <a:rPr lang="es-MX" sz="1600" baseline="0" dirty="0" smtClean="0">
                          <a:solidFill>
                            <a:schemeClr val="tx1"/>
                          </a:solidFill>
                          <a:latin typeface="Bahnschrift" panose="020B0502040204020203" pitchFamily="34" charset="0"/>
                        </a:rPr>
                        <a:t>Un policía, perdió dinero, en el centro comercial </a:t>
                      </a:r>
                    </a:p>
                    <a:p>
                      <a:pPr marL="342900" indent="-342900">
                        <a:buAutoNum type="arabicPeriod"/>
                      </a:pPr>
                      <a:r>
                        <a:rPr lang="es-MX" sz="1600" baseline="0" dirty="0" smtClean="0">
                          <a:solidFill>
                            <a:schemeClr val="tx1"/>
                          </a:solidFill>
                          <a:latin typeface="Bahnschrift" panose="020B0502040204020203" pitchFamily="34" charset="0"/>
                        </a:rPr>
                        <a:t>Una abuelita, fue al súper, se encontró un perrito…… </a:t>
                      </a:r>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-Dado</a:t>
                      </a: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Comenta que otras características agraria y menciona otro posible cuento con su personaje que elaboro.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-Personaje</a:t>
                      </a:r>
                      <a:r>
                        <a:rPr lang="es-MX" sz="1600" baseline="0" dirty="0" smtClean="0">
                          <a:solidFill>
                            <a:schemeClr val="tx1"/>
                          </a:solidFill>
                          <a:latin typeface="Bahnschrift SemiBold" panose="020B0502040204020203" pitchFamily="34" charset="0"/>
                        </a:rPr>
                        <a:t> hecho anteriormente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1" y="468275"/>
            <a:ext cx="8757633" cy="1877437"/>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TIRA UN CUENTO</a:t>
            </a:r>
          </a:p>
          <a:p>
            <a:pPr algn="ctr"/>
            <a:r>
              <a:rPr lang="es-MX" sz="1600" b="1" dirty="0" smtClean="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Oralidad Oc2. Descripción </a:t>
            </a:r>
          </a:p>
          <a:p>
            <a:pPr algn="ctr"/>
            <a:r>
              <a:rPr lang="es-MX" sz="1600" b="1" dirty="0" smtClean="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a:t>
            </a:r>
            <a:r>
              <a:rPr lang="es-MX" sz="1600" dirty="0" smtClean="0">
                <a:solidFill>
                  <a:schemeClr val="bg1"/>
                </a:solidFill>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46140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FF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6613188"/>
              </p:ext>
            </p:extLst>
          </p:nvPr>
        </p:nvGraphicFramePr>
        <p:xfrm>
          <a:off x="246694" y="1972224"/>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Pasa al frente a gira la ruleta que solo vera él de los personajes de los cuentos clásicos, ejemplo: </a:t>
                      </a:r>
                    </a:p>
                    <a:p>
                      <a:r>
                        <a:rPr lang="es-MX" sz="1600" baseline="0" dirty="0" smtClean="0">
                          <a:solidFill>
                            <a:schemeClr val="tx1"/>
                          </a:solidFill>
                          <a:latin typeface="Bahnschrift" panose="020B0502040204020203" pitchFamily="34" charset="0"/>
                        </a:rPr>
                        <a:t>Caperucita</a:t>
                      </a:r>
                    </a:p>
                    <a:p>
                      <a:r>
                        <a:rPr lang="es-MX" sz="1600" baseline="0" dirty="0" smtClean="0">
                          <a:solidFill>
                            <a:schemeClr val="tx1"/>
                          </a:solidFill>
                          <a:latin typeface="Bahnschrift" panose="020B0502040204020203" pitchFamily="34" charset="0"/>
                        </a:rPr>
                        <a:t>Los tres cerditos </a:t>
                      </a:r>
                    </a:p>
                    <a:p>
                      <a:r>
                        <a:rPr lang="es-MX" sz="1600" baseline="0" dirty="0" err="1" smtClean="0">
                          <a:solidFill>
                            <a:schemeClr val="tx1"/>
                          </a:solidFill>
                          <a:latin typeface="Bahnschrift" panose="020B0502040204020203" pitchFamily="34" charset="0"/>
                        </a:rPr>
                        <a:t>Hansel</a:t>
                      </a:r>
                      <a:r>
                        <a:rPr lang="es-MX" sz="1600" baseline="0" dirty="0" smtClean="0">
                          <a:solidFill>
                            <a:schemeClr val="tx1"/>
                          </a:solidFill>
                          <a:latin typeface="Bahnschrift" panose="020B0502040204020203" pitchFamily="34" charset="0"/>
                        </a:rPr>
                        <a:t> y </a:t>
                      </a:r>
                      <a:r>
                        <a:rPr lang="es-MX" sz="1600" baseline="0" dirty="0" err="1" smtClean="0">
                          <a:solidFill>
                            <a:schemeClr val="tx1"/>
                          </a:solidFill>
                          <a:latin typeface="Bahnschrift" panose="020B0502040204020203" pitchFamily="34" charset="0"/>
                        </a:rPr>
                        <a:t>Gretel</a:t>
                      </a:r>
                      <a:r>
                        <a:rPr lang="es-MX" sz="1600" baseline="0" dirty="0" smtClean="0">
                          <a:solidFill>
                            <a:schemeClr val="tx1"/>
                          </a:solidFill>
                          <a:latin typeface="Bahnschrift" panose="020B0502040204020203" pitchFamily="34" charset="0"/>
                        </a:rPr>
                        <a:t>, etc….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-Ruleta</a:t>
                      </a:r>
                      <a:r>
                        <a:rPr lang="es-MX" sz="1600" baseline="0" dirty="0" smtClean="0">
                          <a:solidFill>
                            <a:schemeClr val="tx1"/>
                          </a:solidFill>
                          <a:latin typeface="Bahnschrift SemiBold" panose="020B0502040204020203" pitchFamily="34" charset="0"/>
                        </a:rPr>
                        <a:t> con personajes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 grupal</a:t>
                      </a:r>
                      <a:r>
                        <a:rPr lang="es-MX" sz="1600" baseline="0" dirty="0" smtClean="0">
                          <a:solidFill>
                            <a:schemeClr val="tx1"/>
                          </a:solidFill>
                          <a:latin typeface="Bahnschrift SemiBold" panose="020B0502040204020203" pitchFamily="34" charset="0"/>
                        </a:rPr>
                        <a:t> e individual</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Realiza la mímica del personaje que le toco de modo que sus demás compañeros tendrán que adivinar de que personaje se trata.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-Ruleta</a:t>
                      </a:r>
                      <a:r>
                        <a:rPr lang="es-MX" sz="1600" baseline="0" dirty="0" smtClean="0">
                          <a:solidFill>
                            <a:schemeClr val="tx1"/>
                          </a:solidFill>
                          <a:latin typeface="Bahnschrift SemiBold" panose="020B0502040204020203" pitchFamily="34" charset="0"/>
                        </a:rPr>
                        <a:t>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Dibuja el personaje que más es de su agrado de los que se encuentra en la ruleta en su cuaderno y comenta porqué.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-Cuaderno</a:t>
                      </a:r>
                      <a:endParaRPr lang="es-MX" sz="1600" dirty="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-lápiz</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-crayolas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9" y="429637"/>
            <a:ext cx="8757633"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MÍMICA </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a:t>
            </a:r>
            <a:r>
              <a:rPr lang="es-MX" sz="1600" dirty="0" smtClean="0">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99233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73509443"/>
              </p:ext>
            </p:extLst>
          </p:nvPr>
        </p:nvGraphicFramePr>
        <p:xfrm>
          <a:off x="246692" y="1779041"/>
          <a:ext cx="11578105" cy="48938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las características que dirá la educadora acerca de un personaje de algún cuento lo cual tendrá que adivinar por medio de esas características a quien se refiere y se anotara en el pizarrón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 equipos</a:t>
                      </a:r>
                      <a:r>
                        <a:rPr lang="es-MX" sz="1600" baseline="0" dirty="0" smtClean="0">
                          <a:solidFill>
                            <a:schemeClr val="tx1"/>
                          </a:solidFill>
                          <a:latin typeface="Bahnschrift SemiBold" panose="020B0502040204020203" pitchFamily="34" charset="0"/>
                        </a:rPr>
                        <a:t> de 4 alumnos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Busca las letras que formaran la palabra (nombre) del personaje adivinado por medio de las letras que se encontraran al medio del salón en una mesa, se elabora por equipos de 4 alumnos, al momento que termine algún equipo de formar la palabra todos levantan las manos y ya no pueden continuar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-Letras</a:t>
                      </a:r>
                      <a:r>
                        <a:rPr lang="es-MX" sz="1600" baseline="0" dirty="0" smtClean="0">
                          <a:solidFill>
                            <a:schemeClr val="tx1"/>
                          </a:solidFill>
                          <a:latin typeface="Bahnschrift SemiBold" panose="020B0502040204020203" pitchFamily="34" charset="0"/>
                        </a:rPr>
                        <a:t>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los resultados y se asegura de que sea correcto, de no ser así el juego continua hasta que un equipo la encuentro correcta.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-Palabras</a:t>
                      </a:r>
                      <a:r>
                        <a:rPr lang="es-MX" sz="1600" baseline="0" dirty="0" smtClean="0">
                          <a:solidFill>
                            <a:schemeClr val="tx1"/>
                          </a:solidFill>
                          <a:latin typeface="Bahnschrift SemiBold" panose="020B0502040204020203" pitchFamily="34" charset="0"/>
                        </a:rPr>
                        <a:t> formadas con las letras</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7" y="300849"/>
            <a:ext cx="8757633"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¿QUIÉN SOY?</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a:t>
            </a:r>
            <a:r>
              <a:rPr lang="es-MX" sz="1600" dirty="0" smtClean="0">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95267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C99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06234068"/>
              </p:ext>
            </p:extLst>
          </p:nvPr>
        </p:nvGraphicFramePr>
        <p:xfrm>
          <a:off x="246688" y="2368852"/>
          <a:ext cx="11578105" cy="36137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0" dirty="0" smtClean="0">
                          <a:latin typeface="Bahnschrift SemiBold" panose="020B0502040204020203" pitchFamily="34" charset="0"/>
                        </a:rPr>
                        <a:t>Observa</a:t>
                      </a:r>
                      <a:r>
                        <a:rPr lang="es-MX" sz="1600" b="0" baseline="0" dirty="0" smtClean="0">
                          <a:latin typeface="Bahnschrift SemiBold" panose="020B0502040204020203" pitchFamily="34" charset="0"/>
                        </a:rPr>
                        <a:t> los frijoles que se encuentran en los Bowl y como es que algunos están pintados de un color (rosa, verde, naranja y morado) </a:t>
                      </a:r>
                    </a:p>
                    <a:p>
                      <a:endParaRPr lang="es-MX" sz="1600" b="0" baseline="0" dirty="0" smtClean="0">
                        <a:latin typeface="Bahnschrift SemiBold"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-frijoles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 equipos</a:t>
                      </a:r>
                      <a:r>
                        <a:rPr lang="es-MX" sz="1600" baseline="0" dirty="0" smtClean="0">
                          <a:solidFill>
                            <a:schemeClr val="tx1"/>
                          </a:solidFill>
                          <a:latin typeface="Bahnschrift SemiBold" panose="020B0502040204020203" pitchFamily="34" charset="0"/>
                        </a:rPr>
                        <a:t> de 8 alumnos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latin typeface="Bahnschrift SemiBold" panose="020B0502040204020203" pitchFamily="34" charset="0"/>
                        </a:rPr>
                        <a:t>Clasifica</a:t>
                      </a:r>
                      <a:r>
                        <a:rPr lang="es-MX" sz="1600" baseline="0" dirty="0" smtClean="0">
                          <a:latin typeface="Bahnschrift SemiBold" panose="020B0502040204020203" pitchFamily="34" charset="0"/>
                        </a:rPr>
                        <a:t> los frijolitos de cada color en el vaso que corresponde que estará al otro lado del salón y será llevado por medio de una cuchara que será sostenida con la boca, por equipos de 8 alumnos. </a:t>
                      </a:r>
                    </a:p>
                    <a:p>
                      <a:endParaRPr lang="es-MX" sz="1600" dirty="0">
                        <a:latin typeface="Bahnschrift SemiBold"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-frijoles</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-vasos</a:t>
                      </a:r>
                    </a:p>
                    <a:p>
                      <a:pPr algn="ctr"/>
                      <a:r>
                        <a:rPr lang="es-MX" sz="1600" baseline="0" dirty="0" smtClean="0">
                          <a:solidFill>
                            <a:schemeClr val="tx1"/>
                          </a:solidFill>
                          <a:latin typeface="Bahnschrift SemiBold" panose="020B0502040204020203" pitchFamily="34" charset="0"/>
                        </a:rPr>
                        <a:t>-cucharas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SemiBold" panose="020B0502040204020203" pitchFamily="34" charset="0"/>
                        </a:rPr>
                        <a:t>Cuenta cuantos frijolitos hay en cada vaso y suma el total de todos los colores. </a:t>
                      </a:r>
                    </a:p>
                    <a:p>
                      <a:endParaRPr lang="es-MX" sz="1400" baseline="0" dirty="0" smtClean="0">
                        <a:solidFill>
                          <a:schemeClr val="tx1"/>
                        </a:solidFill>
                        <a:latin typeface="Bahnschrift SemiBold" panose="020B0502040204020203" pitchFamily="34" charset="0"/>
                      </a:endParaRPr>
                    </a:p>
                    <a:p>
                      <a:endParaRPr lang="es-MX" sz="1400" baseline="0" dirty="0" smtClean="0">
                        <a:solidFill>
                          <a:schemeClr val="tx1"/>
                        </a:solidFill>
                        <a:latin typeface="Bahnschrift SemiBold"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-frijoles</a:t>
                      </a:r>
                    </a:p>
                    <a:p>
                      <a:pPr algn="ctr"/>
                      <a:r>
                        <a:rPr lang="es-MX" sz="1600" dirty="0" smtClean="0">
                          <a:solidFill>
                            <a:schemeClr val="tx1"/>
                          </a:solidFill>
                          <a:latin typeface="Bahnschrift SemiBold" panose="020B0502040204020203" pitchFamily="34" charset="0"/>
                        </a:rPr>
                        <a:t>-vasos</a:t>
                      </a:r>
                    </a:p>
                    <a:p>
                      <a:pPr algn="ctr"/>
                      <a:r>
                        <a:rPr lang="es-MX" sz="1600" dirty="0" smtClean="0">
                          <a:solidFill>
                            <a:schemeClr val="tx1"/>
                          </a:solidFill>
                          <a:latin typeface="Bahnschrift SemiBold" panose="020B0502040204020203" pitchFamily="34" charset="0"/>
                        </a:rPr>
                        <a:t>-cucharas</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3" y="558427"/>
            <a:ext cx="8757633" cy="2158155"/>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LOS DULCES DE HANSEL Y GRETEL </a:t>
            </a:r>
          </a:p>
          <a:p>
            <a:pPr algn="ctr"/>
            <a:r>
              <a:rPr lang="es-MX" sz="1600" b="1" dirty="0" smtClean="0">
                <a:solidFill>
                  <a:schemeClr val="bg1"/>
                </a:solidFill>
                <a:latin typeface="Bahnschrift SemiBold" panose="020B0502040204020203" pitchFamily="34" charset="0"/>
              </a:rPr>
              <a:t>Campo: Pensamiento matemático </a:t>
            </a:r>
            <a:endParaRPr lang="es-MX" sz="3600" b="1" dirty="0" smtClean="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Número, algebra y variación Oc2. Número </a:t>
            </a:r>
          </a:p>
          <a:p>
            <a:pPr algn="ctr"/>
            <a:r>
              <a:rPr lang="es-MX" sz="1600" b="1" dirty="0" smtClean="0">
                <a:solidFill>
                  <a:schemeClr val="bg1"/>
                </a:solidFill>
                <a:latin typeface="Bahnschrift SemiBold" panose="020B0502040204020203" pitchFamily="34" charset="0"/>
              </a:rPr>
              <a:t>Aprendizaje esperado: Resuelve</a:t>
            </a:r>
            <a:r>
              <a:rPr lang="es-MX" sz="1600" dirty="0" smtClean="0">
                <a:solidFill>
                  <a:schemeClr val="bg1"/>
                </a:solidFill>
                <a:latin typeface="Bahnschrift SemiBold" panose="020B0502040204020203" pitchFamily="34" charset="0"/>
              </a:rPr>
              <a:t> </a:t>
            </a:r>
            <a:r>
              <a:rPr lang="es-MX" sz="1600" dirty="0">
                <a:solidFill>
                  <a:schemeClr val="bg1"/>
                </a:solidFill>
                <a:latin typeface="Bahnschrift SemiBold" panose="020B0502040204020203" pitchFamily="34" charset="0"/>
              </a:rPr>
              <a:t>problemas a través del conteo y con acciones sobre las colecciones. </a:t>
            </a: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dirty="0" smtClean="0">
                <a:latin typeface="Bahnschrift SemiBold" panose="020B0502040204020203" pitchFamily="34" charset="0"/>
                <a:ea typeface="Calibri" panose="020F0502020204030204" pitchFamily="34" charset="0"/>
                <a:cs typeface="Times New Roman" panose="02020603050405020304" pitchFamily="18" charset="0"/>
              </a:rPr>
              <a:t> </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88502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uadroTexto 5"/>
          <p:cNvSpPr txBox="1"/>
          <p:nvPr/>
        </p:nvSpPr>
        <p:spPr>
          <a:xfrm>
            <a:off x="795130" y="702365"/>
            <a:ext cx="10508974" cy="2554545"/>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endParaRPr lang="es-MX" sz="2000" dirty="0">
              <a:latin typeface="Bahnschrift SemiBold" panose="020B0502040204020203" pitchFamily="34" charset="0"/>
            </a:endParaRPr>
          </a:p>
          <a:p>
            <a:pPr marL="342900" indent="-342900">
              <a:buFont typeface="Arial" panose="020B0604020202020204" pitchFamily="34" charset="0"/>
              <a:buChar char="•"/>
            </a:pPr>
            <a:r>
              <a:rPr lang="es-MX" sz="2000" dirty="0" smtClean="0">
                <a:latin typeface="Bahnschrift SemiBold" panose="020B0502040204020203" pitchFamily="34" charset="0"/>
              </a:rPr>
              <a:t>En la actividad los dulces de </a:t>
            </a:r>
            <a:r>
              <a:rPr lang="es-MX" sz="2000" dirty="0" err="1" smtClean="0">
                <a:latin typeface="Bahnschrift SemiBold" panose="020B0502040204020203" pitchFamily="34" charset="0"/>
              </a:rPr>
              <a:t>Hansel</a:t>
            </a:r>
            <a:r>
              <a:rPr lang="es-MX" sz="2000" dirty="0" smtClean="0">
                <a:latin typeface="Bahnschrift SemiBold" panose="020B0502040204020203" pitchFamily="34" charset="0"/>
              </a:rPr>
              <a:t> y </a:t>
            </a:r>
            <a:r>
              <a:rPr lang="es-MX" sz="2000" dirty="0" err="1" smtClean="0">
                <a:latin typeface="Bahnschrift SemiBold" panose="020B0502040204020203" pitchFamily="34" charset="0"/>
              </a:rPr>
              <a:t>Gretel</a:t>
            </a:r>
            <a:r>
              <a:rPr lang="es-MX" sz="2000" dirty="0" smtClean="0">
                <a:latin typeface="Bahnschrift SemiBold" panose="020B0502040204020203" pitchFamily="34" charset="0"/>
              </a:rPr>
              <a:t> se dio mas tiempo del estimado, ya que estaban muy involucrados en la actividad</a:t>
            </a:r>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104151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661694250"/>
              </p:ext>
            </p:extLst>
          </p:nvPr>
        </p:nvGraphicFramePr>
        <p:xfrm>
          <a:off x="246694" y="1624494"/>
          <a:ext cx="11578105" cy="51377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y observa el cuento “El baile de las palabras “por medio del teatro de sombras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24 de mayo </a:t>
                      </a:r>
                    </a:p>
                    <a:p>
                      <a:pPr algn="ctr"/>
                      <a:r>
                        <a:rPr lang="es-MX" sz="1600" dirty="0" smtClean="0">
                          <a:solidFill>
                            <a:schemeClr val="tx1"/>
                          </a:solidFill>
                          <a:latin typeface="Bahnschrift SemiBold" panose="020B0502040204020203" pitchFamily="34" charset="0"/>
                        </a:rPr>
                        <a:t>Organización grupal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Menciona las características más llamativas del cuento y responde: </a:t>
                      </a:r>
                    </a:p>
                    <a:p>
                      <a:r>
                        <a:rPr lang="es-MX" sz="1600" baseline="0" dirty="0" smtClean="0">
                          <a:solidFill>
                            <a:schemeClr val="tx1"/>
                          </a:solidFill>
                          <a:latin typeface="Bahnschrift" panose="020B0502040204020203" pitchFamily="34" charset="0"/>
                        </a:rPr>
                        <a:t>¿Quiénes eran los invitados al baile de las palabras? </a:t>
                      </a:r>
                    </a:p>
                    <a:p>
                      <a:r>
                        <a:rPr lang="es-MX" sz="1600" baseline="0" dirty="0" smtClean="0">
                          <a:solidFill>
                            <a:schemeClr val="tx1"/>
                          </a:solidFill>
                          <a:latin typeface="Bahnschrift" panose="020B0502040204020203" pitchFamily="34" charset="0"/>
                        </a:rPr>
                        <a:t>¿Por qué corrieron a esconderse las palabras?</a:t>
                      </a:r>
                    </a:p>
                    <a:p>
                      <a:r>
                        <a:rPr lang="es-MX" sz="1600" baseline="0" dirty="0" smtClean="0">
                          <a:solidFill>
                            <a:schemeClr val="tx1"/>
                          </a:solidFill>
                          <a:latin typeface="Bahnschrift" panose="020B0502040204020203" pitchFamily="34" charset="0"/>
                        </a:rPr>
                        <a:t>¿Qué hicieron las palabras para que pudieran abandonar la fiesta las palabrotas?</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-Preguntas</a:t>
                      </a:r>
                      <a:endParaRPr lang="es-MX" sz="1600" baseline="0" dirty="0" smtClean="0">
                        <a:solidFill>
                          <a:schemeClr val="tx1"/>
                        </a:solidFill>
                        <a:latin typeface="Bahnschrift SemiBold" panose="020B0502040204020203" pitchFamily="34" charset="0"/>
                      </a:endParaRPr>
                    </a:p>
                    <a:p>
                      <a:pPr algn="ct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Aviente</a:t>
                      </a:r>
                      <a:r>
                        <a:rPr lang="es-MX" sz="1600" baseline="0" dirty="0" smtClean="0">
                          <a:solidFill>
                            <a:schemeClr val="tx1"/>
                          </a:solidFill>
                          <a:latin typeface="Bahnschrift" panose="020B0502040204020203" pitchFamily="34" charset="0"/>
                        </a:rPr>
                        <a:t> el dado y responde los cuestionamientos acerca de las características del cuento y las cosas que posiblemente cambiaria: </a:t>
                      </a:r>
                    </a:p>
                    <a:p>
                      <a:r>
                        <a:rPr lang="es-MX" sz="1600" baseline="0" dirty="0" smtClean="0">
                          <a:solidFill>
                            <a:schemeClr val="tx1"/>
                          </a:solidFill>
                          <a:latin typeface="Bahnschrift" panose="020B0502040204020203" pitchFamily="34" charset="0"/>
                        </a:rPr>
                        <a:t>-No me gusto cuando….. </a:t>
                      </a:r>
                    </a:p>
                    <a:p>
                      <a:r>
                        <a:rPr lang="es-MX" sz="1600" baseline="0" dirty="0" smtClean="0">
                          <a:solidFill>
                            <a:schemeClr val="tx1"/>
                          </a:solidFill>
                          <a:latin typeface="Bahnschrift" panose="020B0502040204020203" pitchFamily="34" charset="0"/>
                        </a:rPr>
                        <a:t>-Mi parte favorita fue cuando….</a:t>
                      </a:r>
                    </a:p>
                    <a:p>
                      <a:r>
                        <a:rPr lang="es-MX" sz="1600" baseline="0" dirty="0" smtClean="0">
                          <a:solidFill>
                            <a:schemeClr val="tx1"/>
                          </a:solidFill>
                          <a:latin typeface="Bahnschrift" panose="020B0502040204020203" pitchFamily="34" charset="0"/>
                        </a:rPr>
                        <a:t>-Este cuento se trato de…..</a:t>
                      </a:r>
                    </a:p>
                    <a:p>
                      <a:r>
                        <a:rPr lang="es-MX" sz="1600" baseline="0" dirty="0" smtClean="0">
                          <a:solidFill>
                            <a:schemeClr val="tx1"/>
                          </a:solidFill>
                          <a:latin typeface="Bahnschrift" panose="020B0502040204020203" pitchFamily="34" charset="0"/>
                        </a:rPr>
                        <a:t>-Me gusto cuando…. </a:t>
                      </a:r>
                    </a:p>
                    <a:p>
                      <a:r>
                        <a:rPr lang="es-MX" sz="1600" baseline="0" dirty="0" smtClean="0">
                          <a:solidFill>
                            <a:schemeClr val="tx1"/>
                          </a:solidFill>
                          <a:latin typeface="Bahnschrift" panose="020B0502040204020203" pitchFamily="34" charset="0"/>
                        </a:rPr>
                        <a:t>-Este cuento te recuerda a…..</a:t>
                      </a:r>
                    </a:p>
                    <a:p>
                      <a:r>
                        <a:rPr lang="es-MX" sz="1600" baseline="0" dirty="0" smtClean="0">
                          <a:solidFill>
                            <a:schemeClr val="tx1"/>
                          </a:solidFill>
                          <a:latin typeface="Bahnschrift" panose="020B0502040204020203" pitchFamily="34" charset="0"/>
                        </a:rPr>
                        <a:t>-Del final cambiaria…..</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-Dado</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1" y="236454"/>
            <a:ext cx="8757633" cy="1877437"/>
          </a:xfrm>
          <a:prstGeom prst="rect">
            <a:avLst/>
          </a:prstGeom>
          <a:noFill/>
        </p:spPr>
        <p:txBody>
          <a:bodyPr wrap="square" rtlCol="0">
            <a:spAutoFit/>
          </a:bodyPr>
          <a:lstStyle/>
          <a:p>
            <a:pPr algn="ctr"/>
            <a:r>
              <a:rPr lang="es-MX" sz="3600" b="1" u="sng" dirty="0" smtClean="0">
                <a:latin typeface="Bahnschrift SemiBold" panose="020B0502040204020203" pitchFamily="34" charset="0"/>
              </a:rPr>
              <a:t>HABÍA UNA VEZ </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a:t>
            </a:r>
            <a:r>
              <a:rPr lang="es-MX" sz="1600" dirty="0" smtClean="0">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47724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41970040"/>
              </p:ext>
            </p:extLst>
          </p:nvPr>
        </p:nvGraphicFramePr>
        <p:xfrm>
          <a:off x="246694" y="2113891"/>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las imágenes del cuento “El baile de las palabras“  que se encuentran pegadas en el pizarrón y menciona que es lo que observa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-imágenes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24 de mayo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el orden del cuento de acuerdo a las características que indican en la hoja de trabajo donde tendrá que recortar y pegarla la sucesión en su cuaderno de trabajo. </a:t>
                      </a:r>
                      <a:endParaRPr lang="es-MX" sz="160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-cuaderno</a:t>
                      </a:r>
                    </a:p>
                    <a:p>
                      <a:pPr algn="ctr"/>
                      <a:r>
                        <a:rPr lang="es-MX" sz="1600" baseline="0" dirty="0" smtClean="0">
                          <a:solidFill>
                            <a:schemeClr val="tx1"/>
                          </a:solidFill>
                          <a:latin typeface="Bahnschrift SemiBold" panose="020B0502040204020203" pitchFamily="34" charset="0"/>
                        </a:rPr>
                        <a:t>-crayolas</a:t>
                      </a:r>
                    </a:p>
                    <a:p>
                      <a:pPr algn="ctr"/>
                      <a:r>
                        <a:rPr lang="es-MX" sz="1600" baseline="0" dirty="0" smtClean="0">
                          <a:solidFill>
                            <a:schemeClr val="tx1"/>
                          </a:solidFill>
                          <a:latin typeface="Bahnschrift SemiBold" panose="020B0502040204020203" pitchFamily="34" charset="0"/>
                        </a:rPr>
                        <a:t>-tijeras</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con sus compañeros el orden que cree es correcto y señala las características del cuento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9" y="584184"/>
            <a:ext cx="8757633" cy="1877437"/>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¿QUÉ PASO PRIMERO?  </a:t>
            </a:r>
          </a:p>
          <a:p>
            <a:pPr algn="ctr"/>
            <a:r>
              <a:rPr lang="es-MX" sz="1600" b="1" dirty="0" smtClean="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Oralidad Oc2. Descripción </a:t>
            </a:r>
          </a:p>
          <a:p>
            <a:pPr algn="ctr"/>
            <a:r>
              <a:rPr lang="es-MX" sz="1600" b="1" dirty="0" smtClean="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a:t>
            </a:r>
            <a:r>
              <a:rPr lang="es-MX" sz="1600" dirty="0" smtClean="0">
                <a:solidFill>
                  <a:schemeClr val="bg1"/>
                </a:solidFill>
                <a:latin typeface="Bahnschrift SemiBold" panose="020B0502040204020203" pitchFamily="34" charset="0"/>
              </a:rPr>
              <a:t>observa</a:t>
            </a:r>
          </a:p>
          <a:p>
            <a:pPr algn="ct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9044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uadroTexto 8"/>
          <p:cNvSpPr txBox="1"/>
          <p:nvPr/>
        </p:nvSpPr>
        <p:spPr>
          <a:xfrm>
            <a:off x="631065" y="582717"/>
            <a:ext cx="10805374" cy="5539978"/>
          </a:xfrm>
          <a:prstGeom prst="rect">
            <a:avLst/>
          </a:prstGeom>
          <a:noFill/>
        </p:spPr>
        <p:txBody>
          <a:bodyPr wrap="square" rtlCol="0">
            <a:spAutoFit/>
          </a:bodyPr>
          <a:lstStyle/>
          <a:p>
            <a:pPr algn="ctr"/>
            <a:r>
              <a:rPr lang="es-MX" sz="2400" b="1" dirty="0" smtClean="0">
                <a:solidFill>
                  <a:schemeClr val="bg1"/>
                </a:solidFill>
                <a:latin typeface="Bahnschrift SemiBold" panose="020B0502040204020203" pitchFamily="34" charset="0"/>
              </a:rPr>
              <a:t>ESCUELA NORMAL DE EDUCACIÓN PREESCOLAR </a:t>
            </a:r>
          </a:p>
          <a:p>
            <a:pPr algn="ctr"/>
            <a:endParaRPr lang="es-MX" sz="2400" dirty="0">
              <a:solidFill>
                <a:schemeClr val="bg1"/>
              </a:solidFill>
              <a:latin typeface="Bahnschrift SemiBold" panose="020B0502040204020203" pitchFamily="34" charset="0"/>
            </a:endParaRPr>
          </a:p>
          <a:p>
            <a:pPr algn="ctr"/>
            <a:endParaRPr lang="es-MX" dirty="0" smtClean="0">
              <a:solidFill>
                <a:schemeClr val="bg1"/>
              </a:solidFill>
              <a:latin typeface="Bahnschrift SemiBold" panose="020B0502040204020203" pitchFamily="34" charset="0"/>
            </a:endParaRPr>
          </a:p>
          <a:p>
            <a:pPr algn="ctr"/>
            <a:endParaRPr lang="es-MX" dirty="0">
              <a:latin typeface="Bahnschrift SemiBold" panose="020B0502040204020203" pitchFamily="34" charset="0"/>
            </a:endParaRPr>
          </a:p>
          <a:p>
            <a:pPr algn="ctr"/>
            <a:endParaRPr lang="es-MX" dirty="0" smtClean="0">
              <a:latin typeface="Bahnschrift SemiBold" panose="020B0502040204020203" pitchFamily="34" charset="0"/>
            </a:endParaRPr>
          </a:p>
          <a:p>
            <a:pPr algn="ctr"/>
            <a:endParaRPr lang="es-MX" dirty="0">
              <a:latin typeface="Bahnschrift SemiBold" panose="020B0502040204020203" pitchFamily="34" charset="0"/>
            </a:endParaRPr>
          </a:p>
          <a:p>
            <a:pPr algn="ctr"/>
            <a:endParaRPr lang="es-MX" dirty="0" smtClean="0">
              <a:latin typeface="Bahnschrift SemiBold" panose="020B0502040204020203" pitchFamily="34" charset="0"/>
            </a:endParaRPr>
          </a:p>
          <a:p>
            <a:pPr algn="ctr"/>
            <a:endParaRPr lang="es-MX" dirty="0">
              <a:latin typeface="Bahnschrift SemiBold" panose="020B0502040204020203" pitchFamily="34" charset="0"/>
            </a:endParaRPr>
          </a:p>
          <a:p>
            <a:pPr algn="ctr"/>
            <a:endParaRPr lang="es-MX" dirty="0" smtClean="0">
              <a:latin typeface="Bahnschrift SemiBold" panose="020B0502040204020203" pitchFamily="34" charset="0"/>
            </a:endParaRPr>
          </a:p>
          <a:p>
            <a:pPr algn="ctr"/>
            <a:endParaRPr lang="es-MX" dirty="0" smtClean="0">
              <a:latin typeface="Bahnschrift SemiBold" panose="020B0502040204020203" pitchFamily="34" charset="0"/>
            </a:endParaRPr>
          </a:p>
          <a:p>
            <a:r>
              <a:rPr lang="es-MX" b="1" dirty="0" smtClean="0">
                <a:latin typeface="Bahnschrift SemiBold" panose="020B0502040204020203" pitchFamily="34" charset="0"/>
              </a:rPr>
              <a:t>Nombre de la estudiante:</a:t>
            </a:r>
            <a:r>
              <a:rPr lang="es-MX" dirty="0" smtClean="0">
                <a:latin typeface="Bahnschrift SemiBold" panose="020B0502040204020203" pitchFamily="34" charset="0"/>
              </a:rPr>
              <a:t> Dania Alejandra Cepeda  Rocamontes </a:t>
            </a:r>
          </a:p>
          <a:p>
            <a:r>
              <a:rPr lang="es-MX" b="1" dirty="0" smtClean="0">
                <a:latin typeface="Bahnschrift SemiBold" panose="020B0502040204020203" pitchFamily="34" charset="0"/>
              </a:rPr>
              <a:t>Grado: </a:t>
            </a:r>
            <a:r>
              <a:rPr lang="es-MX" dirty="0" smtClean="0">
                <a:latin typeface="Bahnschrift SemiBold" panose="020B0502040204020203" pitchFamily="34" charset="0"/>
              </a:rPr>
              <a:t>2    </a:t>
            </a:r>
            <a:r>
              <a:rPr lang="es-MX" b="1" dirty="0" smtClean="0">
                <a:latin typeface="Bahnschrift SemiBold" panose="020B0502040204020203" pitchFamily="34" charset="0"/>
              </a:rPr>
              <a:t>Sección:</a:t>
            </a:r>
            <a:r>
              <a:rPr lang="es-MX" dirty="0" smtClean="0">
                <a:latin typeface="Bahnschrift SemiBold" panose="020B0502040204020203" pitchFamily="34" charset="0"/>
              </a:rPr>
              <a:t> A     </a:t>
            </a:r>
            <a:r>
              <a:rPr lang="es-MX" b="1" dirty="0" smtClean="0">
                <a:latin typeface="Bahnschrift SemiBold" panose="020B0502040204020203" pitchFamily="34" charset="0"/>
              </a:rPr>
              <a:t>Numero de lista: </a:t>
            </a:r>
            <a:r>
              <a:rPr lang="es-MX" dirty="0" smtClean="0">
                <a:latin typeface="Bahnschrift SemiBold" panose="020B0502040204020203" pitchFamily="34" charset="0"/>
              </a:rPr>
              <a:t>4</a:t>
            </a:r>
          </a:p>
          <a:p>
            <a:r>
              <a:rPr lang="es-MX" b="1" dirty="0" smtClean="0">
                <a:latin typeface="Bahnschrift SemiBold" panose="020B0502040204020203" pitchFamily="34" charset="0"/>
              </a:rPr>
              <a:t>Institución de práctica</a:t>
            </a:r>
            <a:r>
              <a:rPr lang="es-MX" dirty="0" smtClean="0">
                <a:latin typeface="Bahnschrift SemiBold" panose="020B0502040204020203" pitchFamily="34" charset="0"/>
              </a:rPr>
              <a:t>: Jardín de Niños Valle de las Flores </a:t>
            </a:r>
          </a:p>
          <a:p>
            <a:r>
              <a:rPr lang="es-MX" b="1" dirty="0" smtClean="0">
                <a:latin typeface="Bahnschrift SemiBold" panose="020B0502040204020203" pitchFamily="34" charset="0"/>
              </a:rPr>
              <a:t>Clave:</a:t>
            </a:r>
            <a:r>
              <a:rPr lang="es-MX" dirty="0" smtClean="0">
                <a:latin typeface="Bahnschrift SemiBold" panose="020B0502040204020203" pitchFamily="34" charset="0"/>
              </a:rPr>
              <a:t> 05DJN0460M  </a:t>
            </a:r>
            <a:r>
              <a:rPr lang="es-MX" b="1" dirty="0" smtClean="0">
                <a:latin typeface="Bahnschrift SemiBold" panose="020B0502040204020203" pitchFamily="34" charset="0"/>
              </a:rPr>
              <a:t>Zona escolar: </a:t>
            </a:r>
            <a:r>
              <a:rPr lang="es-MX" dirty="0" smtClean="0">
                <a:latin typeface="Bahnschrift SemiBold" panose="020B0502040204020203" pitchFamily="34" charset="0"/>
              </a:rPr>
              <a:t>121   </a:t>
            </a:r>
            <a:r>
              <a:rPr lang="es-MX" b="1" dirty="0" smtClean="0">
                <a:latin typeface="Bahnschrift SemiBold" panose="020B0502040204020203" pitchFamily="34" charset="0"/>
              </a:rPr>
              <a:t>Grado en el que práctica</a:t>
            </a:r>
            <a:r>
              <a:rPr lang="es-MX" dirty="0" smtClean="0">
                <a:latin typeface="Bahnschrift SemiBold" panose="020B0502040204020203" pitchFamily="34" charset="0"/>
              </a:rPr>
              <a:t>: 3° </a:t>
            </a:r>
          </a:p>
          <a:p>
            <a:r>
              <a:rPr lang="es-MX" b="1" dirty="0" smtClean="0">
                <a:latin typeface="Bahnschrift SemiBold" panose="020B0502040204020203" pitchFamily="34" charset="0"/>
              </a:rPr>
              <a:t>Nombre del profesor titular</a:t>
            </a:r>
            <a:r>
              <a:rPr lang="es-MX" dirty="0" smtClean="0">
                <a:latin typeface="Bahnschrift SemiBold" panose="020B0502040204020203" pitchFamily="34" charset="0"/>
              </a:rPr>
              <a:t>: Esmeralda Margarita Torres Villanueva </a:t>
            </a:r>
          </a:p>
          <a:p>
            <a:r>
              <a:rPr lang="es-MX" b="1" dirty="0" smtClean="0">
                <a:latin typeface="Bahnschrift SemiBold" panose="020B0502040204020203" pitchFamily="34" charset="0"/>
              </a:rPr>
              <a:t>Total de alumnos</a:t>
            </a:r>
            <a:r>
              <a:rPr lang="es-MX" dirty="0" smtClean="0">
                <a:latin typeface="Bahnschrift SemiBold" panose="020B0502040204020203" pitchFamily="34" charset="0"/>
              </a:rPr>
              <a:t>: 26  </a:t>
            </a:r>
            <a:r>
              <a:rPr lang="es-MX" b="1" dirty="0" smtClean="0">
                <a:latin typeface="Bahnschrift SemiBold" panose="020B0502040204020203" pitchFamily="34" charset="0"/>
              </a:rPr>
              <a:t>Niños:</a:t>
            </a:r>
            <a:r>
              <a:rPr lang="es-MX" dirty="0" smtClean="0">
                <a:latin typeface="Bahnschrift SemiBold" panose="020B0502040204020203" pitchFamily="34" charset="0"/>
              </a:rPr>
              <a:t> 10  </a:t>
            </a:r>
            <a:r>
              <a:rPr lang="es-MX" b="1" dirty="0" smtClean="0">
                <a:latin typeface="Bahnschrift SemiBold" panose="020B0502040204020203" pitchFamily="34" charset="0"/>
              </a:rPr>
              <a:t>Niñas:</a:t>
            </a:r>
            <a:r>
              <a:rPr lang="es-MX" dirty="0" smtClean="0">
                <a:latin typeface="Bahnschrift SemiBold" panose="020B0502040204020203" pitchFamily="34" charset="0"/>
              </a:rPr>
              <a:t> 16 </a:t>
            </a:r>
          </a:p>
          <a:p>
            <a:r>
              <a:rPr lang="es-MX" b="1" dirty="0" smtClean="0">
                <a:latin typeface="Bahnschrift SemiBold" panose="020B0502040204020203" pitchFamily="34" charset="0"/>
              </a:rPr>
              <a:t>Periodo de practica: </a:t>
            </a:r>
            <a:r>
              <a:rPr lang="es-MX" dirty="0" smtClean="0">
                <a:latin typeface="Bahnschrift SemiBold" panose="020B0502040204020203" pitchFamily="34" charset="0"/>
              </a:rPr>
              <a:t>22 de mayo al 2 de junio 2023 </a:t>
            </a:r>
          </a:p>
          <a:p>
            <a:r>
              <a:rPr lang="es-MX" dirty="0" smtClean="0">
                <a:latin typeface="Bahnschrift SemiBold" panose="020B0502040204020203" pitchFamily="34" charset="0"/>
              </a:rPr>
              <a:t>Situación didáctica:</a:t>
            </a:r>
          </a:p>
          <a:p>
            <a:r>
              <a:rPr lang="es-MX" dirty="0" smtClean="0">
                <a:latin typeface="Bahnschrift SemiBold" panose="020B0502040204020203" pitchFamily="34" charset="0"/>
              </a:rPr>
              <a:t>Dirección: Noche buena </a:t>
            </a:r>
            <a:r>
              <a:rPr lang="es-MX" dirty="0" err="1">
                <a:latin typeface="Bahnschrift SemiBold" panose="020B0502040204020203" pitchFamily="34" charset="0"/>
              </a:rPr>
              <a:t>s</a:t>
            </a:r>
            <a:r>
              <a:rPr lang="es-MX" dirty="0" err="1" smtClean="0">
                <a:latin typeface="Bahnschrift SemiBold" panose="020B0502040204020203" pitchFamily="34" charset="0"/>
              </a:rPr>
              <a:t>n</a:t>
            </a:r>
            <a:r>
              <a:rPr lang="es-MX" dirty="0" smtClean="0">
                <a:latin typeface="Bahnschrift SemiBold" panose="020B0502040204020203" pitchFamily="34" charset="0"/>
              </a:rPr>
              <a:t> Jardín de Niños, Valle de las Flores, 25290 Saltillo, Coahuila </a:t>
            </a:r>
            <a:endParaRPr lang="es-MX" dirty="0">
              <a:latin typeface="Bahnschrift SemiBold" panose="020B0502040204020203"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499" y="1416113"/>
            <a:ext cx="2448506" cy="1820684"/>
          </a:xfrm>
          <a:prstGeom prst="rect">
            <a:avLst/>
          </a:prstGeom>
        </p:spPr>
      </p:pic>
    </p:spTree>
    <p:extLst>
      <p:ext uri="{BB962C8B-B14F-4D97-AF65-F5344CB8AC3E}">
        <p14:creationId xmlns:p14="http://schemas.microsoft.com/office/powerpoint/2010/main" val="89040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87567833"/>
              </p:ext>
            </p:extLst>
          </p:nvPr>
        </p:nvGraphicFramePr>
        <p:xfrm>
          <a:off x="246692" y="2268438"/>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las indicaciones de como será el juego de las manzanas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-memorama</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24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grupal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patio del jardín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Resuelve la suma o resta que muestra la educadora con ayuda de su equipo y sin decir el resultado tendrá que ir a la canasta de su equipo a depositar el numero de manzanas correspondientes a su problema. La canasta se encontrara ubicada en el patio y cada equipo estará formado en una fila (equipos de 8 alumnos)</a:t>
                      </a:r>
                      <a:r>
                        <a:rPr lang="es-MX" sz="1600" baseline="0" dirty="0">
                          <a:solidFill>
                            <a:schemeClr val="tx1"/>
                          </a:solidFill>
                          <a:latin typeface="Bahnschrift" panose="020B0502040204020203" pitchFamily="34" charset="0"/>
                        </a:rPr>
                        <a:t> </a:t>
                      </a:r>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-canastas</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-manzanas</a:t>
                      </a:r>
                    </a:p>
                    <a:p>
                      <a:pPr algn="ctr"/>
                      <a:r>
                        <a:rPr lang="es-MX" sz="1600" baseline="0" dirty="0" smtClean="0">
                          <a:solidFill>
                            <a:schemeClr val="tx1"/>
                          </a:solidFill>
                          <a:latin typeface="Bahnschrift SemiBold" panose="020B0502040204020203" pitchFamily="34" charset="0"/>
                        </a:rPr>
                        <a:t>-tarjetas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los resultados y de no ser correctos se elaborara en conjunto con todo el salón para llegar a la respuesta correcta. Se repite el juego hasta que se terminen las tarjetas.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-canastas</a:t>
                      </a:r>
                    </a:p>
                    <a:p>
                      <a:pPr algn="ctr"/>
                      <a:r>
                        <a:rPr lang="es-MX" sz="1600" dirty="0" smtClean="0">
                          <a:solidFill>
                            <a:schemeClr val="tx1"/>
                          </a:solidFill>
                          <a:latin typeface="Bahnschrift SemiBold" panose="020B0502040204020203" pitchFamily="34" charset="0"/>
                        </a:rPr>
                        <a:t>-manzanas</a:t>
                      </a:r>
                    </a:p>
                    <a:p>
                      <a:pPr algn="ctr"/>
                      <a:r>
                        <a:rPr lang="es-MX" sz="1600" dirty="0" smtClean="0">
                          <a:solidFill>
                            <a:schemeClr val="tx1"/>
                          </a:solidFill>
                          <a:latin typeface="Bahnschrift SemiBold" panose="020B0502040204020203" pitchFamily="34" charset="0"/>
                        </a:rPr>
                        <a:t>-tarjetas</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7" y="571305"/>
            <a:ext cx="8757633" cy="2158155"/>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LAS MANZANAS DE CAPERUCITA </a:t>
            </a:r>
          </a:p>
          <a:p>
            <a:pPr algn="ctr"/>
            <a:r>
              <a:rPr lang="es-MX" sz="1600" b="1" dirty="0" smtClean="0">
                <a:solidFill>
                  <a:schemeClr val="bg1"/>
                </a:solidFill>
                <a:latin typeface="Bahnschrift SemiBold" panose="020B0502040204020203" pitchFamily="34" charset="0"/>
              </a:rPr>
              <a:t>Campo: Pensamiento matemático </a:t>
            </a:r>
          </a:p>
          <a:p>
            <a:pPr algn="ctr"/>
            <a:r>
              <a:rPr lang="es-MX" sz="1600" b="1" dirty="0" smtClean="0">
                <a:solidFill>
                  <a:schemeClr val="bg1"/>
                </a:solidFill>
                <a:latin typeface="Bahnschrift SemiBold" panose="020B0502040204020203" pitchFamily="34" charset="0"/>
              </a:rPr>
              <a:t>Oc1. Número, algebra y variación  Oc2. Número  </a:t>
            </a:r>
          </a:p>
          <a:p>
            <a:pPr algn="ctr"/>
            <a:r>
              <a:rPr lang="es-MX" sz="1600" b="1" dirty="0" smtClean="0">
                <a:solidFill>
                  <a:schemeClr val="bg1"/>
                </a:solidFill>
                <a:latin typeface="Bahnschrift SemiBold" panose="020B0502040204020203" pitchFamily="34" charset="0"/>
              </a:rPr>
              <a:t>Aprendizaje esperado: Resuelve</a:t>
            </a:r>
            <a:r>
              <a:rPr lang="es-MX" sz="1600" dirty="0" smtClean="0">
                <a:solidFill>
                  <a:schemeClr val="bg1"/>
                </a:solidFill>
                <a:latin typeface="Bahnschrift SemiBold" panose="020B0502040204020203" pitchFamily="34" charset="0"/>
              </a:rPr>
              <a:t> </a:t>
            </a:r>
            <a:r>
              <a:rPr lang="es-MX" sz="1600" dirty="0">
                <a:solidFill>
                  <a:schemeClr val="bg1"/>
                </a:solidFill>
                <a:latin typeface="Bahnschrift SemiBold" panose="020B0502040204020203" pitchFamily="34" charset="0"/>
              </a:rPr>
              <a:t>problemas a través del conteo y con acciones sobre las colecciones. </a:t>
            </a: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71521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C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35219093"/>
              </p:ext>
            </p:extLst>
          </p:nvPr>
        </p:nvGraphicFramePr>
        <p:xfrm>
          <a:off x="246692" y="2268438"/>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indicaciones de como funcionara la actividad al aventar el dado para poder colorear las manzanas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24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grupal e individual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Avienta</a:t>
                      </a:r>
                      <a:r>
                        <a:rPr lang="es-MX" sz="1600" baseline="0" dirty="0" smtClean="0">
                          <a:solidFill>
                            <a:schemeClr val="tx1"/>
                          </a:solidFill>
                          <a:latin typeface="Bahnschrift" panose="020B0502040204020203" pitchFamily="34" charset="0"/>
                        </a:rPr>
                        <a:t> el dado y según el numero que caiga es el que va a colorear en su hoja (anexo 2), además de elegir junto con sus demás compañeros que color será cada numero, ejemplo:</a:t>
                      </a:r>
                    </a:p>
                    <a:p>
                      <a:r>
                        <a:rPr lang="es-MX" sz="1600" baseline="0" dirty="0" smtClean="0">
                          <a:solidFill>
                            <a:schemeClr val="tx1"/>
                          </a:solidFill>
                          <a:latin typeface="Bahnschrift" panose="020B0502040204020203" pitchFamily="34" charset="0"/>
                        </a:rPr>
                        <a:t>1. Rosa, 2. Café, 3. Naranja….. </a:t>
                      </a:r>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-dado</a:t>
                      </a:r>
                    </a:p>
                    <a:p>
                      <a:pPr algn="ctr"/>
                      <a:r>
                        <a:rPr lang="es-MX" sz="1600" dirty="0" smtClean="0">
                          <a:solidFill>
                            <a:schemeClr val="tx1"/>
                          </a:solidFill>
                          <a:latin typeface="Bahnschrift SemiBold" panose="020B0502040204020203" pitchFamily="34" charset="0"/>
                        </a:rPr>
                        <a:t>-hoja</a:t>
                      </a:r>
                      <a:r>
                        <a:rPr lang="es-MX" sz="1600" baseline="0" dirty="0" smtClean="0">
                          <a:solidFill>
                            <a:schemeClr val="tx1"/>
                          </a:solidFill>
                          <a:latin typeface="Bahnschrift SemiBold" panose="020B0502040204020203" pitchFamily="34" charset="0"/>
                        </a:rPr>
                        <a:t> de trabajo</a:t>
                      </a:r>
                    </a:p>
                    <a:p>
                      <a:pPr algn="ctr"/>
                      <a:r>
                        <a:rPr lang="es-MX" sz="1600" baseline="0" dirty="0" smtClean="0">
                          <a:solidFill>
                            <a:schemeClr val="tx1"/>
                          </a:solidFill>
                          <a:latin typeface="Bahnschrift SemiBold" panose="020B0502040204020203" pitchFamily="34" charset="0"/>
                        </a:rPr>
                        <a:t>-crayolas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Suma el total de las manzanas que hay según de cada numero y comenta de cual hay más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-hojas</a:t>
                      </a:r>
                      <a:r>
                        <a:rPr lang="es-MX" sz="1600" baseline="0" dirty="0" smtClean="0">
                          <a:solidFill>
                            <a:schemeClr val="tx1"/>
                          </a:solidFill>
                          <a:latin typeface="Bahnschrift SemiBold" panose="020B0502040204020203" pitchFamily="34" charset="0"/>
                        </a:rPr>
                        <a:t> de trabajo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7" y="571305"/>
            <a:ext cx="8757633" cy="2158155"/>
          </a:xfrm>
          <a:prstGeom prst="rect">
            <a:avLst/>
          </a:prstGeom>
          <a:noFill/>
        </p:spPr>
        <p:txBody>
          <a:bodyPr wrap="square" rtlCol="0">
            <a:spAutoFit/>
          </a:bodyPr>
          <a:lstStyle/>
          <a:p>
            <a:pPr algn="ctr"/>
            <a:r>
              <a:rPr lang="es-MX" sz="3600" b="1" dirty="0" smtClean="0">
                <a:latin typeface="Bahnschrift SemiBold" panose="020B0502040204020203" pitchFamily="34" charset="0"/>
              </a:rPr>
              <a:t>TIRA EL DADO</a:t>
            </a:r>
          </a:p>
          <a:p>
            <a:pPr algn="ctr"/>
            <a:r>
              <a:rPr lang="es-MX" sz="1600" b="1" dirty="0" smtClean="0">
                <a:latin typeface="Bahnschrift SemiBold" panose="020B0502040204020203" pitchFamily="34" charset="0"/>
              </a:rPr>
              <a:t>Campo: Pensamiento matemático </a:t>
            </a:r>
          </a:p>
          <a:p>
            <a:pPr algn="ctr"/>
            <a:r>
              <a:rPr lang="es-MX" sz="1600" b="1" dirty="0" smtClean="0">
                <a:latin typeface="Bahnschrift SemiBold" panose="020B0502040204020203" pitchFamily="34" charset="0"/>
              </a:rPr>
              <a:t>Oc1. Número, algebra y variación  Oc2. Número  </a:t>
            </a:r>
          </a:p>
          <a:p>
            <a:pPr algn="ctr"/>
            <a:r>
              <a:rPr lang="es-MX" sz="1600" b="1" dirty="0" smtClean="0">
                <a:latin typeface="Bahnschrift SemiBold" panose="020B0502040204020203" pitchFamily="34" charset="0"/>
              </a:rPr>
              <a:t>Aprendizaje esperado: Resuelve</a:t>
            </a:r>
            <a:r>
              <a:rPr lang="es-MX" sz="1600" dirty="0" smtClean="0">
                <a:latin typeface="Bahnschrift SemiBold" panose="020B0502040204020203" pitchFamily="34" charset="0"/>
              </a:rPr>
              <a:t> </a:t>
            </a:r>
            <a:r>
              <a:rPr lang="es-MX" sz="1600" dirty="0">
                <a:latin typeface="Bahnschrift SemiBold" panose="020B0502040204020203" pitchFamily="34" charset="0"/>
              </a:rPr>
              <a:t>problemas a través del conteo y con acciones sobre las colecciones. </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8604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adroTexto 3"/>
          <p:cNvSpPr txBox="1"/>
          <p:nvPr/>
        </p:nvSpPr>
        <p:spPr>
          <a:xfrm>
            <a:off x="1059427" y="1034945"/>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a:t>
            </a:r>
            <a:r>
              <a:rPr lang="es-MX" sz="3600" b="1" dirty="0">
                <a:latin typeface="Bahnschrift SemiBold" panose="020B0502040204020203" pitchFamily="34" charset="0"/>
              </a:rPr>
              <a:t>2</a:t>
            </a:r>
            <a:r>
              <a:rPr lang="es-MX" sz="3600" b="1" dirty="0" smtClean="0">
                <a:latin typeface="Bahnschrift SemiBold" panose="020B0502040204020203" pitchFamily="34" charset="0"/>
              </a:rPr>
              <a:t>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969" y="312634"/>
            <a:ext cx="4896847" cy="6371501"/>
          </a:xfrm>
          <a:prstGeom prst="rect">
            <a:avLst/>
          </a:prstGeom>
        </p:spPr>
      </p:pic>
    </p:spTree>
    <p:extLst>
      <p:ext uri="{BB962C8B-B14F-4D97-AF65-F5344CB8AC3E}">
        <p14:creationId xmlns:p14="http://schemas.microsoft.com/office/powerpoint/2010/main" val="366670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uadroTexto 5"/>
          <p:cNvSpPr txBox="1"/>
          <p:nvPr/>
        </p:nvSpPr>
        <p:spPr>
          <a:xfrm>
            <a:off x="795130" y="702365"/>
            <a:ext cx="10508974" cy="3170099"/>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pPr marL="342900" indent="-342900">
              <a:buFont typeface="Arial" panose="020B0604020202020204" pitchFamily="34" charset="0"/>
              <a:buChar char="•"/>
            </a:pPr>
            <a:r>
              <a:rPr lang="es-MX" sz="2000" dirty="0" smtClean="0">
                <a:latin typeface="Bahnschrift SemiBold" panose="020B0502040204020203" pitchFamily="34" charset="0"/>
              </a:rPr>
              <a:t>La actividad ¿Qué paso primero? Y las manzanas de caperucita roja tampoco se alcanzaron a realizar, por lo que se realzarán el día de mañana </a:t>
            </a:r>
          </a:p>
          <a:p>
            <a:pPr marL="342900" indent="-342900">
              <a:buFont typeface="Arial" panose="020B0604020202020204" pitchFamily="34" charset="0"/>
              <a:buChar char="•"/>
            </a:pPr>
            <a:r>
              <a:rPr lang="es-MX" sz="2000" dirty="0" smtClean="0">
                <a:latin typeface="Bahnschrift SemiBold" panose="020B0502040204020203" pitchFamily="34" charset="0"/>
              </a:rPr>
              <a:t>Asistí con tenis porque el maestro de educación física no se presentaría, por lo que la realice yo </a:t>
            </a:r>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8503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66FF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51445728"/>
              </p:ext>
            </p:extLst>
          </p:nvPr>
        </p:nvGraphicFramePr>
        <p:xfrm>
          <a:off x="246688" y="1650252"/>
          <a:ext cx="11578105" cy="51377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Canta y baila “La gallina turuleca” y comenta si alguna vez había escuchado el cuento musical</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-bocina</a:t>
                      </a:r>
                    </a:p>
                    <a:p>
                      <a:pPr algn="ctr"/>
                      <a:r>
                        <a:rPr lang="es-MX" sz="1600" dirty="0" smtClean="0">
                          <a:solidFill>
                            <a:schemeClr val="tx1"/>
                          </a:solidFill>
                          <a:latin typeface="Bahnschrift SemiBold" panose="020B0502040204020203" pitchFamily="34" charset="0"/>
                        </a:rPr>
                        <a:t>-canción</a:t>
                      </a:r>
                      <a:r>
                        <a:rPr lang="es-MX" sz="1600" baseline="0" dirty="0" smtClean="0">
                          <a:solidFill>
                            <a:schemeClr val="tx1"/>
                          </a:solidFill>
                          <a:latin typeface="Bahnschrift SemiBold" panose="020B0502040204020203" pitchFamily="34" charset="0"/>
                        </a:rPr>
                        <a:t> “La gallina turuleca” </a:t>
                      </a: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Jueves 25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grupal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Participa en el juego “Los huevos que puso la gallina turuleca” que consiste en dividir al grupo en dos equipos donde habrá 10 rodas de aventar dos dados y conforme salga los números en los dos dados, suma las cantidades y lo anota en la tabla (anexo 3) ya sea con dibujos de huevos, el numero o de la manera que se le haga más fácil. </a:t>
                      </a: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-canastas</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-tabla de puntos</a:t>
                      </a:r>
                    </a:p>
                    <a:p>
                      <a:pPr algn="ctr"/>
                      <a:r>
                        <a:rPr lang="es-MX" sz="1600" baseline="0" dirty="0" smtClean="0">
                          <a:solidFill>
                            <a:schemeClr val="tx1"/>
                          </a:solidFill>
                          <a:latin typeface="Bahnschrift SemiBold" panose="020B0502040204020203" pitchFamily="34" charset="0"/>
                        </a:rPr>
                        <a:t>-dados</a:t>
                      </a:r>
                    </a:p>
                    <a:p>
                      <a:pPr algn="ct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resultados y comenta</a:t>
                      </a:r>
                      <a:r>
                        <a:rPr lang="es-MX" sz="1400" baseline="0" dirty="0" smtClean="0">
                          <a:solidFill>
                            <a:schemeClr val="tx1"/>
                          </a:solidFill>
                          <a:latin typeface="Bahnschrift SemiBold" panose="020B0502040204020203" pitchFamily="34" charset="0"/>
                        </a:rPr>
                        <a:t>: </a:t>
                      </a:r>
                      <a:r>
                        <a:rPr lang="es-MX" sz="1400" dirty="0" smtClean="0">
                          <a:latin typeface="Bahnschrift SemiBold" panose="020B0502040204020203" pitchFamily="34" charset="0"/>
                        </a:rPr>
                        <a:t>¿Qué gallina puso más huevos en la primera ronda? </a:t>
                      </a:r>
                    </a:p>
                    <a:p>
                      <a:r>
                        <a:rPr lang="es-MX" sz="1400" dirty="0" smtClean="0">
                          <a:latin typeface="Bahnschrift SemiBold" panose="020B0502040204020203" pitchFamily="34" charset="0"/>
                        </a:rPr>
                        <a:t>¿Hubo gallinas que en alguna ronda pusieron la misma cantidad de huevos</a:t>
                      </a:r>
                    </a:p>
                    <a:p>
                      <a:r>
                        <a:rPr lang="es-MX" sz="1400" dirty="0" smtClean="0">
                          <a:latin typeface="Bahnschrift SemiBold" panose="020B0502040204020203" pitchFamily="34" charset="0"/>
                        </a:rPr>
                        <a:t>¿Quién fue el ganador? ¿cuántos huevos obtuvo en total? • ¿Cuántos huevos le faltaron a cada integrante para obtener la misma cantidad de huevos que el ganador?</a:t>
                      </a:r>
                      <a:endParaRPr lang="es-MX" sz="1400" baseline="0" dirty="0" smtClean="0">
                        <a:solidFill>
                          <a:schemeClr val="tx1"/>
                        </a:solidFill>
                        <a:latin typeface="Bahnschrift SemiBold" panose="020B0502040204020203" pitchFamily="34" charset="0"/>
                      </a:endParaRPr>
                    </a:p>
                    <a:p>
                      <a:endParaRPr lang="es-MX" sz="1400" baseline="0" dirty="0" smtClean="0">
                        <a:solidFill>
                          <a:schemeClr val="tx1"/>
                        </a:solidFill>
                        <a:latin typeface="Bahnschrift SemiBold"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-tabla</a:t>
                      </a:r>
                      <a:r>
                        <a:rPr lang="es-MX" sz="1600" baseline="0" dirty="0" smtClean="0">
                          <a:solidFill>
                            <a:schemeClr val="tx1"/>
                          </a:solidFill>
                          <a:latin typeface="Bahnschrift SemiBold" panose="020B0502040204020203" pitchFamily="34" charset="0"/>
                        </a:rPr>
                        <a:t> de puntos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3" y="0"/>
            <a:ext cx="8757633" cy="2158155"/>
          </a:xfrm>
          <a:prstGeom prst="rect">
            <a:avLst/>
          </a:prstGeom>
          <a:noFill/>
        </p:spPr>
        <p:txBody>
          <a:bodyPr wrap="square" rtlCol="0">
            <a:spAutoFit/>
          </a:bodyPr>
          <a:lstStyle/>
          <a:p>
            <a:pPr algn="ctr"/>
            <a:r>
              <a:rPr lang="es-MX" sz="3600" b="1" dirty="0" smtClean="0">
                <a:latin typeface="Bahnschrift SemiBold" panose="020B0502040204020203" pitchFamily="34" charset="0"/>
              </a:rPr>
              <a:t>LA GALLINA TURULECA </a:t>
            </a:r>
          </a:p>
          <a:p>
            <a:pPr algn="ctr"/>
            <a:r>
              <a:rPr lang="es-MX" sz="1600" b="1" dirty="0" smtClean="0">
                <a:latin typeface="Bahnschrift SemiBold" panose="020B0502040204020203" pitchFamily="34" charset="0"/>
              </a:rPr>
              <a:t>Campo: Pensamiento matemático </a:t>
            </a:r>
          </a:p>
          <a:p>
            <a:pPr algn="ctr"/>
            <a:r>
              <a:rPr lang="es-MX" sz="1600" b="1" dirty="0" smtClean="0">
                <a:latin typeface="Bahnschrift SemiBold" panose="020B0502040204020203" pitchFamily="34" charset="0"/>
              </a:rPr>
              <a:t>Oc1. Número, algebra y variación  Oc2. Número  </a:t>
            </a:r>
          </a:p>
          <a:p>
            <a:pPr algn="ctr"/>
            <a:r>
              <a:rPr lang="es-MX" sz="1600" b="1" dirty="0" smtClean="0">
                <a:latin typeface="Bahnschrift SemiBold" panose="020B0502040204020203" pitchFamily="34" charset="0"/>
              </a:rPr>
              <a:t>Aprendizaje esperado: Resuelve</a:t>
            </a:r>
            <a:r>
              <a:rPr lang="es-MX" sz="1600" dirty="0" smtClean="0">
                <a:latin typeface="Bahnschrift SemiBold" panose="020B0502040204020203" pitchFamily="34" charset="0"/>
              </a:rPr>
              <a:t> </a:t>
            </a:r>
            <a:r>
              <a:rPr lang="es-MX" sz="1600" dirty="0">
                <a:latin typeface="Bahnschrift SemiBold" panose="020B0502040204020203" pitchFamily="34" charset="0"/>
              </a:rPr>
              <a:t>problemas a través del conteo y con acciones sobre las colecciones. </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71217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29" t="40746" r="17007" b="40090"/>
          <a:stretch/>
        </p:blipFill>
        <p:spPr>
          <a:xfrm>
            <a:off x="1059427" y="2419940"/>
            <a:ext cx="9668674" cy="2337700"/>
          </a:xfrm>
          <a:prstGeom prst="rect">
            <a:avLst/>
          </a:prstGeom>
        </p:spPr>
      </p:pic>
      <p:sp>
        <p:nvSpPr>
          <p:cNvPr id="5" name="CuadroTexto 4"/>
          <p:cNvSpPr txBox="1"/>
          <p:nvPr/>
        </p:nvSpPr>
        <p:spPr>
          <a:xfrm>
            <a:off x="1059427" y="1034945"/>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3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33291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64893880"/>
              </p:ext>
            </p:extLst>
          </p:nvPr>
        </p:nvGraphicFramePr>
        <p:xfrm>
          <a:off x="246692" y="2268438"/>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la gallina que se encuentra al frente y escucha indicaciones de como será la actividad para poder poner los huevos en su lugar.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-gallina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24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equipos de 8 alumnos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 salón</a:t>
                      </a:r>
                      <a:r>
                        <a:rPr lang="es-MX" sz="1600" baseline="0" dirty="0" smtClean="0">
                          <a:solidFill>
                            <a:schemeClr val="tx1"/>
                          </a:solidFill>
                          <a:latin typeface="Bahnschrift SemiBold" panose="020B0502040204020203" pitchFamily="34" charset="0"/>
                        </a:rPr>
                        <a:t>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Gira</a:t>
                      </a:r>
                      <a:r>
                        <a:rPr lang="es-MX" sz="1600" baseline="0" dirty="0" smtClean="0">
                          <a:solidFill>
                            <a:schemeClr val="tx1"/>
                          </a:solidFill>
                          <a:latin typeface="Bahnschrift" panose="020B0502040204020203" pitchFamily="34" charset="0"/>
                        </a:rPr>
                        <a:t> la ruleta y de acuerdo al numero que caiga, es el total de huevos que va a depositar en la gallina de su equipo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-ruleta</a:t>
                      </a:r>
                    </a:p>
                    <a:p>
                      <a:pPr algn="ctr"/>
                      <a:r>
                        <a:rPr lang="es-MX" sz="1600" dirty="0" smtClean="0">
                          <a:solidFill>
                            <a:schemeClr val="tx1"/>
                          </a:solidFill>
                          <a:latin typeface="Bahnschrift SemiBold" panose="020B0502040204020203" pitchFamily="34" charset="0"/>
                        </a:rPr>
                        <a:t>-gallina</a:t>
                      </a:r>
                    </a:p>
                    <a:p>
                      <a:pPr algn="ctr"/>
                      <a:r>
                        <a:rPr lang="es-MX" sz="1600" dirty="0" smtClean="0">
                          <a:solidFill>
                            <a:schemeClr val="tx1"/>
                          </a:solidFill>
                          <a:latin typeface="Bahnschrift SemiBold" panose="020B0502040204020203" pitchFamily="34" charset="0"/>
                        </a:rPr>
                        <a:t>-cascarones</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Cuenta cuantos huevos se encuentra en total de la gallina de su equipo, el que equipo que tenga más ganará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-gallina</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7" y="571305"/>
            <a:ext cx="8757633" cy="2158155"/>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CUANTOS MÁS, CUANTOS MENOS </a:t>
            </a:r>
          </a:p>
          <a:p>
            <a:pPr algn="ctr"/>
            <a:r>
              <a:rPr lang="es-MX" sz="1600" b="1" dirty="0" smtClean="0">
                <a:solidFill>
                  <a:schemeClr val="bg1"/>
                </a:solidFill>
                <a:latin typeface="Bahnschrift SemiBold" panose="020B0502040204020203" pitchFamily="34" charset="0"/>
              </a:rPr>
              <a:t>Campo: Pensamiento matemático </a:t>
            </a:r>
          </a:p>
          <a:p>
            <a:pPr algn="ctr"/>
            <a:r>
              <a:rPr lang="es-MX" sz="1600" b="1" dirty="0" smtClean="0">
                <a:solidFill>
                  <a:schemeClr val="bg1"/>
                </a:solidFill>
                <a:latin typeface="Bahnschrift SemiBold" panose="020B0502040204020203" pitchFamily="34" charset="0"/>
              </a:rPr>
              <a:t>Oc1. Número, algebra y variación  Oc2. Número  </a:t>
            </a:r>
          </a:p>
          <a:p>
            <a:pPr algn="ctr"/>
            <a:r>
              <a:rPr lang="es-MX" sz="1600" b="1" dirty="0" smtClean="0">
                <a:solidFill>
                  <a:schemeClr val="bg1"/>
                </a:solidFill>
                <a:latin typeface="Bahnschrift SemiBold" panose="020B0502040204020203" pitchFamily="34" charset="0"/>
              </a:rPr>
              <a:t>Aprendizaje esperado: Resuelve</a:t>
            </a:r>
            <a:r>
              <a:rPr lang="es-MX" sz="1600" dirty="0" smtClean="0">
                <a:solidFill>
                  <a:schemeClr val="bg1"/>
                </a:solidFill>
                <a:latin typeface="Bahnschrift SemiBold" panose="020B0502040204020203" pitchFamily="34" charset="0"/>
              </a:rPr>
              <a:t> </a:t>
            </a:r>
            <a:r>
              <a:rPr lang="es-MX" sz="1600" dirty="0">
                <a:solidFill>
                  <a:schemeClr val="bg1"/>
                </a:solidFill>
                <a:latin typeface="Bahnschrift SemiBold" panose="020B0502040204020203" pitchFamily="34" charset="0"/>
              </a:rPr>
              <a:t>problemas a través del conteo y con acciones sobre las colecciones. </a:t>
            </a: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80384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36111388"/>
              </p:ext>
            </p:extLst>
          </p:nvPr>
        </p:nvGraphicFramePr>
        <p:xfrm>
          <a:off x="246698" y="2255559"/>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lo que es la fábrica de los cuentos y escucha la explicación de como realizara el suyo</a:t>
                      </a: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-Fábrica</a:t>
                      </a:r>
                      <a:r>
                        <a:rPr lang="es-MX" sz="1600" baseline="0" dirty="0" smtClean="0">
                          <a:solidFill>
                            <a:schemeClr val="tx1"/>
                          </a:solidFill>
                          <a:latin typeface="Bahnschrift SemiBold" panose="020B0502040204020203" pitchFamily="34" charset="0"/>
                        </a:rPr>
                        <a:t> de cuentos</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23 de mayo </a:t>
                      </a:r>
                    </a:p>
                    <a:p>
                      <a:pPr algn="ctr"/>
                      <a:r>
                        <a:rPr lang="es-MX" sz="1600" dirty="0" smtClean="0">
                          <a:solidFill>
                            <a:schemeClr val="tx1"/>
                          </a:solidFill>
                          <a:latin typeface="Bahnschrift SemiBold" panose="020B0502040204020203" pitchFamily="34" charset="0"/>
                        </a:rPr>
                        <a:t>Organización equipos</a:t>
                      </a:r>
                      <a:r>
                        <a:rPr lang="es-MX" sz="1600" baseline="0" dirty="0" smtClean="0">
                          <a:solidFill>
                            <a:schemeClr val="tx1"/>
                          </a:solidFill>
                          <a:latin typeface="Bahnschrift SemiBold" panose="020B0502040204020203" pitchFamily="34" charset="0"/>
                        </a:rPr>
                        <a:t> por mesa</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Aproximadamente</a:t>
                      </a:r>
                      <a:r>
                        <a:rPr lang="es-MX" sz="1600" baseline="0" dirty="0" smtClean="0">
                          <a:solidFill>
                            <a:schemeClr val="tx1"/>
                          </a:solidFill>
                          <a:latin typeface="Bahnschrift SemiBold" panose="020B0502040204020203" pitchFamily="34" charset="0"/>
                        </a:rPr>
                        <a:t> 1 hora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Crea un cuento por medio de las tarjetas que le haya salido a su equipo en un libro que se le dará en blanco, ejemplo: </a:t>
                      </a:r>
                    </a:p>
                    <a:p>
                      <a:r>
                        <a:rPr lang="es-MX" sz="1600" baseline="0" dirty="0" smtClean="0">
                          <a:solidFill>
                            <a:schemeClr val="tx1"/>
                          </a:solidFill>
                          <a:latin typeface="Bahnschrift" panose="020B0502040204020203" pitchFamily="34" charset="0"/>
                        </a:rPr>
                        <a:t>-Animal: gato</a:t>
                      </a:r>
                    </a:p>
                    <a:p>
                      <a:r>
                        <a:rPr lang="es-MX" sz="1600" baseline="0" dirty="0" smtClean="0">
                          <a:solidFill>
                            <a:schemeClr val="tx1"/>
                          </a:solidFill>
                          <a:latin typeface="Bahnschrift" panose="020B0502040204020203" pitchFamily="34" charset="0"/>
                        </a:rPr>
                        <a:t>-Final: feliz </a:t>
                      </a:r>
                    </a:p>
                    <a:p>
                      <a:r>
                        <a:rPr lang="es-MX" sz="1600" baseline="0" dirty="0" smtClean="0">
                          <a:solidFill>
                            <a:schemeClr val="tx1"/>
                          </a:solidFill>
                          <a:latin typeface="Bahnschrift" panose="020B0502040204020203" pitchFamily="34" charset="0"/>
                        </a:rPr>
                        <a:t>-Personajes: papá, abuela, etc…. </a:t>
                      </a:r>
                    </a:p>
                    <a:p>
                      <a:r>
                        <a:rPr lang="es-MX" sz="1600" baseline="0" dirty="0" smtClean="0">
                          <a:solidFill>
                            <a:schemeClr val="tx1"/>
                          </a:solidFill>
                          <a:latin typeface="Bahnschrift" panose="020B0502040204020203" pitchFamily="34" charset="0"/>
                        </a:rPr>
                        <a:t>-Emociones: feliz, triste, asustado….. </a:t>
                      </a:r>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-Fábrica</a:t>
                      </a:r>
                      <a:r>
                        <a:rPr lang="es-MX" sz="1600" baseline="0" dirty="0" smtClean="0">
                          <a:solidFill>
                            <a:schemeClr val="tx1"/>
                          </a:solidFill>
                          <a:latin typeface="Bahnschrift SemiBold" panose="020B0502040204020203" pitchFamily="34" charset="0"/>
                        </a:rPr>
                        <a:t> de cuentos</a:t>
                      </a:r>
                    </a:p>
                    <a:p>
                      <a:pPr algn="ctr"/>
                      <a:r>
                        <a:rPr lang="es-MX" sz="1600" baseline="0" dirty="0" smtClean="0">
                          <a:solidFill>
                            <a:schemeClr val="tx1"/>
                          </a:solidFill>
                          <a:latin typeface="Bahnschrift SemiBold" panose="020B0502040204020203" pitchFamily="34" charset="0"/>
                        </a:rPr>
                        <a:t>-Libro en blanco</a:t>
                      </a:r>
                    </a:p>
                    <a:p>
                      <a:pPr algn="ctr"/>
                      <a:r>
                        <a:rPr lang="es-MX" sz="1600" baseline="0" dirty="0" smtClean="0">
                          <a:solidFill>
                            <a:schemeClr val="tx1"/>
                          </a:solidFill>
                          <a:latin typeface="Bahnschrift SemiBold" panose="020B0502040204020203" pitchFamily="34" charset="0"/>
                        </a:rPr>
                        <a:t>-Pinturas</a:t>
                      </a:r>
                    </a:p>
                    <a:p>
                      <a:pPr algn="ctr"/>
                      <a:r>
                        <a:rPr lang="es-MX" sz="1600" baseline="0" dirty="0" smtClean="0">
                          <a:solidFill>
                            <a:schemeClr val="tx1"/>
                          </a:solidFill>
                          <a:latin typeface="Bahnschrift SemiBold" panose="020B0502040204020203" pitchFamily="34" charset="0"/>
                        </a:rPr>
                        <a:t>-Pinceles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Comparte</a:t>
                      </a:r>
                      <a:r>
                        <a:rPr lang="es-MX" sz="1600" baseline="0" dirty="0" smtClean="0">
                          <a:solidFill>
                            <a:schemeClr val="tx1"/>
                          </a:solidFill>
                          <a:latin typeface="Bahnschrift" panose="020B0502040204020203" pitchFamily="34" charset="0"/>
                        </a:rPr>
                        <a:t> con el grupo el cuento que realizo con ayuda de su equipo </a:t>
                      </a:r>
                    </a:p>
                    <a:p>
                      <a:endParaRPr lang="es-MX" sz="1600" baseline="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3" y="558427"/>
            <a:ext cx="8757633" cy="1877437"/>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LA FÁBRICA DE LOS CUENTOS </a:t>
            </a:r>
          </a:p>
          <a:p>
            <a:pPr algn="ctr"/>
            <a:r>
              <a:rPr lang="es-MX" sz="1600" b="1" dirty="0" smtClean="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Oralidad Oc2. Descripción </a:t>
            </a:r>
          </a:p>
          <a:p>
            <a:pPr algn="ctr"/>
            <a:r>
              <a:rPr lang="es-MX" sz="1600" b="1" dirty="0" smtClean="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a:t>
            </a:r>
            <a:r>
              <a:rPr lang="es-MX" sz="1600" dirty="0" smtClean="0">
                <a:solidFill>
                  <a:schemeClr val="bg1"/>
                </a:solidFill>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90762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CC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uadroTexto 5"/>
          <p:cNvSpPr txBox="1"/>
          <p:nvPr/>
        </p:nvSpPr>
        <p:spPr>
          <a:xfrm>
            <a:off x="795130" y="702365"/>
            <a:ext cx="10508974" cy="2246769"/>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3096285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CuadroTexto 4"/>
          <p:cNvSpPr txBox="1"/>
          <p:nvPr/>
        </p:nvSpPr>
        <p:spPr>
          <a:xfrm>
            <a:off x="2234484" y="5701986"/>
            <a:ext cx="7765961" cy="1323439"/>
          </a:xfrm>
          <a:prstGeom prst="rect">
            <a:avLst/>
          </a:prstGeom>
          <a:noFill/>
        </p:spPr>
        <p:txBody>
          <a:bodyPr wrap="square" rtlCol="0">
            <a:spAutoFit/>
          </a:bodyPr>
          <a:lstStyle/>
          <a:p>
            <a:pPr algn="ctr"/>
            <a:r>
              <a:rPr lang="es-MX" sz="8000" dirty="0" smtClean="0">
                <a:solidFill>
                  <a:srgbClr val="FF9966"/>
                </a:solidFill>
                <a:latin typeface="Gill Sans Ultra Bold" panose="020B0A02020104020203" pitchFamily="34" charset="0"/>
              </a:rPr>
              <a:t>LA GRANJA </a:t>
            </a:r>
            <a:endParaRPr lang="es-MX" sz="8000" dirty="0">
              <a:solidFill>
                <a:srgbClr val="FF9966"/>
              </a:solidFill>
              <a:latin typeface="Gill Sans Ultra Bold" panose="020B0A02020104020203" pitchFamily="34" charset="0"/>
            </a:endParaRPr>
          </a:p>
        </p:txBody>
      </p:sp>
    </p:spTree>
    <p:extLst>
      <p:ext uri="{BB962C8B-B14F-4D97-AF65-F5344CB8AC3E}">
        <p14:creationId xmlns:p14="http://schemas.microsoft.com/office/powerpoint/2010/main" val="213403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descr="CUÉNTAME UN CUENTO - Clínica de Fisioterapia en Vallecas - Mad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805" y="1455313"/>
            <a:ext cx="7478841" cy="55314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03981" y="278979"/>
            <a:ext cx="9942490" cy="1323439"/>
          </a:xfrm>
          <a:prstGeom prst="rect">
            <a:avLst/>
          </a:prstGeom>
          <a:noFill/>
        </p:spPr>
        <p:txBody>
          <a:bodyPr wrap="square" rtlCol="0">
            <a:spAutoFit/>
          </a:bodyPr>
          <a:lstStyle/>
          <a:p>
            <a:pPr algn="ctr"/>
            <a:r>
              <a:rPr lang="es-MX" sz="8000" dirty="0" smtClean="0">
                <a:solidFill>
                  <a:srgbClr val="66FFCC"/>
                </a:solidFill>
                <a:latin typeface="Gill Sans Ultra Bold" panose="020B0A02020104020203" pitchFamily="34" charset="0"/>
              </a:rPr>
              <a:t>LOS CUENTOS </a:t>
            </a:r>
            <a:endParaRPr lang="es-MX" sz="8000" dirty="0">
              <a:solidFill>
                <a:srgbClr val="66FFCC"/>
              </a:solidFill>
              <a:latin typeface="Gill Sans Ultra Bold" panose="020B0A02020104020203" pitchFamily="34" charset="0"/>
            </a:endParaRPr>
          </a:p>
        </p:txBody>
      </p:sp>
    </p:spTree>
    <p:extLst>
      <p:ext uri="{BB962C8B-B14F-4D97-AF65-F5344CB8AC3E}">
        <p14:creationId xmlns:p14="http://schemas.microsoft.com/office/powerpoint/2010/main" val="25717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449406081"/>
              </p:ext>
            </p:extLst>
          </p:nvPr>
        </p:nvGraphicFramePr>
        <p:xfrm>
          <a:off x="115910" y="1131573"/>
          <a:ext cx="11948051" cy="5575387"/>
        </p:xfrm>
        <a:graphic>
          <a:graphicData uri="http://schemas.openxmlformats.org/drawingml/2006/table">
            <a:tbl>
              <a:tblPr firstRow="1" bandRow="1">
                <a:tableStyleId>{5C22544A-7EE6-4342-B048-85BDC9FD1C3A}</a:tableStyleId>
              </a:tblPr>
              <a:tblGrid>
                <a:gridCol w="1661373"/>
                <a:gridCol w="1975352"/>
                <a:gridCol w="2061354"/>
                <a:gridCol w="2089904"/>
                <a:gridCol w="2029957"/>
                <a:gridCol w="2130111"/>
              </a:tblGrid>
              <a:tr h="607147">
                <a:tc>
                  <a:txBody>
                    <a:bodyPr/>
                    <a:lstStyle/>
                    <a:p>
                      <a:pPr algn="ctr"/>
                      <a:r>
                        <a:rPr lang="es-MX" sz="1200" b="0" dirty="0" smtClean="0">
                          <a:solidFill>
                            <a:schemeClr val="tx1"/>
                          </a:solidFill>
                          <a:latin typeface="Gill Sans Ultra Bold" panose="020B0A02020104020203" pitchFamily="34" charset="0"/>
                        </a:rPr>
                        <a:t>Hora</a:t>
                      </a:r>
                      <a:r>
                        <a:rPr lang="es-MX" sz="1200" b="0" baseline="0" dirty="0" smtClean="0">
                          <a:solidFill>
                            <a:schemeClr val="tx1"/>
                          </a:solidFill>
                          <a:latin typeface="Gill Sans Ultra Bold" panose="020B0A02020104020203" pitchFamily="34" charset="0"/>
                        </a:rPr>
                        <a:t> </a:t>
                      </a:r>
                      <a:endParaRPr lang="es-MX" sz="1200" b="0" dirty="0">
                        <a:solidFill>
                          <a:schemeClr val="tx1"/>
                        </a:solidFill>
                        <a:latin typeface="Gill Sans Ultra Bold" panose="020B0A02020104020203" pitchFamily="34" charset="0"/>
                      </a:endParaRPr>
                    </a:p>
                  </a:txBody>
                  <a:tcPr anchor="ctr">
                    <a:solidFill>
                      <a:srgbClr val="CC66FF"/>
                    </a:solidFill>
                  </a:tcPr>
                </a:tc>
                <a:tc>
                  <a:txBody>
                    <a:bodyPr/>
                    <a:lstStyle/>
                    <a:p>
                      <a:pPr algn="ctr"/>
                      <a:r>
                        <a:rPr lang="es-MX" sz="1200" b="0" dirty="0" smtClean="0">
                          <a:solidFill>
                            <a:schemeClr val="tx1"/>
                          </a:solidFill>
                          <a:latin typeface="Gill Sans Ultra Bold" panose="020B0A02020104020203" pitchFamily="34" charset="0"/>
                        </a:rPr>
                        <a:t>Lunes</a:t>
                      </a:r>
                      <a:endParaRPr lang="es-MX" sz="1200" b="0" dirty="0">
                        <a:solidFill>
                          <a:schemeClr val="tx1"/>
                        </a:solidFill>
                        <a:latin typeface="Gill Sans Ultra Bold" panose="020B0A02020104020203" pitchFamily="34" charset="0"/>
                      </a:endParaRPr>
                    </a:p>
                  </a:txBody>
                  <a:tcPr anchor="ctr">
                    <a:solidFill>
                      <a:srgbClr val="FFCC99"/>
                    </a:solidFill>
                  </a:tcPr>
                </a:tc>
                <a:tc>
                  <a:txBody>
                    <a:bodyPr/>
                    <a:lstStyle/>
                    <a:p>
                      <a:pPr algn="ctr"/>
                      <a:r>
                        <a:rPr lang="es-MX" sz="1200" b="0" dirty="0" smtClean="0">
                          <a:solidFill>
                            <a:schemeClr val="tx1"/>
                          </a:solidFill>
                          <a:latin typeface="Gill Sans Ultra Bold" panose="020B0A02020104020203" pitchFamily="34" charset="0"/>
                        </a:rPr>
                        <a:t>Martes</a:t>
                      </a:r>
                      <a:endParaRPr lang="es-MX" sz="1200" b="0" dirty="0">
                        <a:solidFill>
                          <a:schemeClr val="tx1"/>
                        </a:solidFill>
                        <a:latin typeface="Gill Sans Ultra Bold" panose="020B0A02020104020203" pitchFamily="34" charset="0"/>
                      </a:endParaRPr>
                    </a:p>
                  </a:txBody>
                  <a:tcPr anchor="ctr">
                    <a:solidFill>
                      <a:srgbClr val="FF6699"/>
                    </a:solidFill>
                  </a:tcPr>
                </a:tc>
                <a:tc>
                  <a:txBody>
                    <a:bodyPr/>
                    <a:lstStyle/>
                    <a:p>
                      <a:pPr algn="ctr"/>
                      <a:r>
                        <a:rPr lang="es-MX" sz="1200" b="0" dirty="0" smtClean="0">
                          <a:solidFill>
                            <a:schemeClr val="tx1"/>
                          </a:solidFill>
                          <a:latin typeface="Gill Sans Ultra Bold" panose="020B0A02020104020203" pitchFamily="34" charset="0"/>
                        </a:rPr>
                        <a:t>Miércoles</a:t>
                      </a:r>
                      <a:r>
                        <a:rPr lang="es-MX" sz="1200" b="0" baseline="0" dirty="0" smtClean="0">
                          <a:solidFill>
                            <a:schemeClr val="tx1"/>
                          </a:solidFill>
                          <a:latin typeface="Gill Sans Ultra Bold" panose="020B0A02020104020203" pitchFamily="34" charset="0"/>
                        </a:rPr>
                        <a:t> </a:t>
                      </a:r>
                      <a:endParaRPr lang="es-MX" sz="1200" b="0" dirty="0">
                        <a:solidFill>
                          <a:schemeClr val="tx1"/>
                        </a:solidFill>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200" b="0" dirty="0" smtClean="0">
                          <a:solidFill>
                            <a:schemeClr val="tx1"/>
                          </a:solidFill>
                          <a:latin typeface="Gill Sans Ultra Bold" panose="020B0A02020104020203" pitchFamily="34" charset="0"/>
                        </a:rPr>
                        <a:t>Jueves </a:t>
                      </a:r>
                      <a:endParaRPr lang="es-MX" sz="1200" b="0" dirty="0">
                        <a:solidFill>
                          <a:schemeClr val="tx1"/>
                        </a:solidFill>
                        <a:latin typeface="Gill Sans Ultra Bold" panose="020B0A02020104020203" pitchFamily="34" charset="0"/>
                      </a:endParaRPr>
                    </a:p>
                  </a:txBody>
                  <a:tcPr anchor="ctr">
                    <a:solidFill>
                      <a:srgbClr val="00FFFF"/>
                    </a:solidFill>
                  </a:tcPr>
                </a:tc>
                <a:tc>
                  <a:txBody>
                    <a:bodyPr/>
                    <a:lstStyle/>
                    <a:p>
                      <a:pPr algn="ctr"/>
                      <a:r>
                        <a:rPr lang="es-MX" sz="1200" b="0" dirty="0" smtClean="0">
                          <a:solidFill>
                            <a:schemeClr val="tx1"/>
                          </a:solidFill>
                          <a:latin typeface="Gill Sans Ultra Bold" panose="020B0A02020104020203" pitchFamily="34" charset="0"/>
                        </a:rPr>
                        <a:t>Viernes</a:t>
                      </a:r>
                      <a:r>
                        <a:rPr lang="es-MX" sz="1200" b="0" baseline="0" dirty="0" smtClean="0">
                          <a:latin typeface="Gill Sans Ultra Bold" panose="020B0A02020104020203" pitchFamily="34" charset="0"/>
                        </a:rPr>
                        <a:t> </a:t>
                      </a:r>
                      <a:endParaRPr lang="es-MX" sz="1200" b="0" dirty="0">
                        <a:latin typeface="Gill Sans Ultra Bold" panose="020B0A02020104020203" pitchFamily="34" charset="0"/>
                      </a:endParaRPr>
                    </a:p>
                  </a:txBody>
                  <a:tcPr anchor="ctr">
                    <a:solidFill>
                      <a:srgbClr val="FFC000"/>
                    </a:solidFill>
                  </a:tcPr>
                </a:tc>
              </a:tr>
              <a:tr h="640080">
                <a:tc>
                  <a:txBody>
                    <a:bodyPr/>
                    <a:lstStyle/>
                    <a:p>
                      <a:pPr algn="ctr"/>
                      <a:r>
                        <a:rPr lang="es-MX" sz="1200" b="0" dirty="0" smtClean="0">
                          <a:latin typeface="Gill Sans Ultra Bold" panose="020B0A02020104020203" pitchFamily="34" charset="0"/>
                        </a:rPr>
                        <a:t>9:00-</a:t>
                      </a:r>
                      <a:r>
                        <a:rPr lang="es-MX" sz="1200" b="0" baseline="0" dirty="0" smtClean="0">
                          <a:latin typeface="Gill Sans Ultra Bold" panose="020B0A02020104020203" pitchFamily="34" charset="0"/>
                        </a:rPr>
                        <a:t>9:30</a:t>
                      </a:r>
                      <a:endParaRPr lang="es-MX" sz="1200" b="0" dirty="0">
                        <a:latin typeface="Gill Sans Ultra Bold" panose="020B0A02020104020203" pitchFamily="34" charset="0"/>
                      </a:endParaRPr>
                    </a:p>
                  </a:txBody>
                  <a:tcPr anchor="ctr">
                    <a:solidFill>
                      <a:srgbClr val="CC66FF"/>
                    </a:solidFill>
                  </a:tcPr>
                </a:tc>
                <a:tc>
                  <a:txBody>
                    <a:bodyPr/>
                    <a:lstStyle/>
                    <a:p>
                      <a:pPr algn="ctr"/>
                      <a:r>
                        <a:rPr lang="es-MX" sz="1600" b="0" smtClean="0">
                          <a:solidFill>
                            <a:schemeClr val="tx1"/>
                          </a:solidFill>
                          <a:latin typeface="Gill Sans Ultra Bold" panose="020B0A02020104020203" pitchFamily="34" charset="0"/>
                        </a:rPr>
                        <a:t>Actividades permanentes-</a:t>
                      </a:r>
                      <a:r>
                        <a:rPr lang="es-MX" sz="1600" b="0" dirty="0" smtClean="0">
                          <a:solidFill>
                            <a:schemeClr val="tx1"/>
                          </a:solidFill>
                          <a:latin typeface="Gill Sans Ultra Bold" panose="020B0A02020104020203" pitchFamily="34" charset="0"/>
                        </a:rPr>
                        <a:t>¿Qué</a:t>
                      </a:r>
                      <a:r>
                        <a:rPr lang="es-MX" sz="1600" b="0" baseline="0" dirty="0" smtClean="0">
                          <a:solidFill>
                            <a:schemeClr val="tx1"/>
                          </a:solidFill>
                          <a:latin typeface="Gill Sans Ultra Bold" panose="020B0A02020104020203" pitchFamily="34" charset="0"/>
                        </a:rPr>
                        <a:t> es la granja?</a:t>
                      </a:r>
                      <a:endParaRPr lang="es-MX" sz="1600" b="0" u="none" dirty="0">
                        <a:solidFill>
                          <a:schemeClr val="tx1"/>
                        </a:solidFill>
                        <a:latin typeface="Gill Sans Ultra Bold" panose="020B0A02020104020203" pitchFamily="34" charset="0"/>
                      </a:endParaRPr>
                    </a:p>
                  </a:txBody>
                  <a:tcPr anchor="ctr">
                    <a:solidFill>
                      <a:srgbClr val="FFCC99"/>
                    </a:solidFill>
                  </a:tcPr>
                </a:tc>
                <a:tc>
                  <a:txBody>
                    <a:bodyPr/>
                    <a:lstStyle/>
                    <a:p>
                      <a:pPr algn="ctr"/>
                      <a:r>
                        <a:rPr lang="es-MX" sz="1600" dirty="0" smtClean="0">
                          <a:solidFill>
                            <a:schemeClr val="tx1"/>
                          </a:solidFill>
                          <a:latin typeface="Gill Sans Ultra Bold" panose="020B0A02020104020203" pitchFamily="34" charset="0"/>
                        </a:rPr>
                        <a:t>Actividades permanentes- La vaca </a:t>
                      </a:r>
                      <a:r>
                        <a:rPr lang="es-MX" sz="1600" baseline="0" dirty="0" smtClean="0">
                          <a:solidFill>
                            <a:schemeClr val="tx1"/>
                          </a:solidFill>
                          <a:latin typeface="Gill Sans Ultra Bold" panose="020B0A02020104020203" pitchFamily="34" charset="0"/>
                        </a:rPr>
                        <a:t> </a:t>
                      </a:r>
                      <a:endParaRPr lang="es-MX" sz="1600" dirty="0">
                        <a:solidFill>
                          <a:schemeClr val="tx1"/>
                        </a:solidFill>
                        <a:latin typeface="Gill Sans Ultra Bold" panose="020B0A02020104020203" pitchFamily="34" charset="0"/>
                      </a:endParaRPr>
                    </a:p>
                  </a:txBody>
                  <a:tcPr anchor="ctr">
                    <a:solidFill>
                      <a:srgbClr val="FF6699"/>
                    </a:solidFill>
                  </a:tcPr>
                </a:tc>
                <a:tc>
                  <a:txBody>
                    <a:bodyPr/>
                    <a:lstStyle/>
                    <a:p>
                      <a:pPr algn="ctr"/>
                      <a:r>
                        <a:rPr lang="es-MX" sz="1600" b="0" dirty="0" smtClean="0">
                          <a:solidFill>
                            <a:schemeClr val="tx1"/>
                          </a:solidFill>
                          <a:latin typeface="Gill Sans Ultra Bold" panose="020B0A02020104020203" pitchFamily="34" charset="0"/>
                        </a:rPr>
                        <a:t>EDUCACIÓN</a:t>
                      </a:r>
                      <a:r>
                        <a:rPr lang="es-MX" sz="1600" b="0" baseline="0" dirty="0" smtClean="0">
                          <a:solidFill>
                            <a:schemeClr val="tx1"/>
                          </a:solidFill>
                          <a:latin typeface="Gill Sans Ultra Bold" panose="020B0A02020104020203" pitchFamily="34" charset="0"/>
                        </a:rPr>
                        <a:t> FÍSICA</a:t>
                      </a:r>
                      <a:endParaRPr lang="es-MX" sz="1600" b="0" dirty="0" smtClean="0">
                        <a:solidFill>
                          <a:schemeClr val="tx1"/>
                        </a:solidFill>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600" b="0" dirty="0" smtClean="0">
                          <a:solidFill>
                            <a:schemeClr val="tx1"/>
                          </a:solidFill>
                          <a:latin typeface="Gill Sans Ultra Bold" panose="020B0A02020104020203" pitchFamily="34" charset="0"/>
                        </a:rPr>
                        <a:t>EDUCACIÓN</a:t>
                      </a:r>
                      <a:r>
                        <a:rPr lang="es-MX" sz="1600" b="0" baseline="0" dirty="0" smtClean="0">
                          <a:solidFill>
                            <a:schemeClr val="tx1"/>
                          </a:solidFill>
                          <a:latin typeface="Gill Sans Ultra Bold" panose="020B0A02020104020203" pitchFamily="34" charset="0"/>
                        </a:rPr>
                        <a:t> FÍSICA </a:t>
                      </a:r>
                      <a:endParaRPr lang="es-MX" sz="1600" b="0" dirty="0">
                        <a:solidFill>
                          <a:schemeClr val="tx1"/>
                        </a:solidFill>
                        <a:latin typeface="Gill Sans Ultra Bold" panose="020B0A02020104020203" pitchFamily="34" charset="0"/>
                      </a:endParaRPr>
                    </a:p>
                  </a:txBody>
                  <a:tcPr anchor="ctr">
                    <a:solidFill>
                      <a:srgbClr val="00FFFF"/>
                    </a:solidFill>
                  </a:tcPr>
                </a:tc>
                <a:tc>
                  <a:txBody>
                    <a:bodyPr/>
                    <a:lstStyle/>
                    <a:p>
                      <a:pPr algn="ctr"/>
                      <a:r>
                        <a:rPr lang="es-MX" sz="1600" dirty="0" smtClean="0">
                          <a:solidFill>
                            <a:schemeClr val="tx1"/>
                          </a:solidFill>
                          <a:latin typeface="Gill Sans Ultra Bold" panose="020B0A02020104020203" pitchFamily="34" charset="0"/>
                        </a:rPr>
                        <a:t>Actividades permanentes- El cerdito </a:t>
                      </a:r>
                      <a:endParaRPr lang="es-MX" sz="1600" b="0" dirty="0">
                        <a:latin typeface="Gill Sans Ultra Bold" panose="020B0A02020104020203" pitchFamily="34" charset="0"/>
                      </a:endParaRPr>
                    </a:p>
                  </a:txBody>
                  <a:tcPr anchor="ctr">
                    <a:solidFill>
                      <a:srgbClr val="FFC000"/>
                    </a:solidFill>
                  </a:tcPr>
                </a:tc>
              </a:tr>
              <a:tr h="655320">
                <a:tc>
                  <a:txBody>
                    <a:bodyPr/>
                    <a:lstStyle/>
                    <a:p>
                      <a:pPr algn="ctr"/>
                      <a:r>
                        <a:rPr lang="es-MX" sz="1200" b="0" dirty="0" smtClean="0">
                          <a:latin typeface="Gill Sans Ultra Bold" panose="020B0A02020104020203" pitchFamily="34" charset="0"/>
                        </a:rPr>
                        <a:t>9:30-10:00</a:t>
                      </a:r>
                      <a:endParaRPr lang="es-MX" sz="1200" b="0" dirty="0">
                        <a:latin typeface="Gill Sans Ultra Bold" panose="020B0A02020104020203" pitchFamily="34" charset="0"/>
                      </a:endParaRPr>
                    </a:p>
                  </a:txBody>
                  <a:tcPr anchor="ctr">
                    <a:solidFill>
                      <a:srgbClr val="CC66FF"/>
                    </a:solidFill>
                  </a:tcPr>
                </a:tc>
                <a:tc>
                  <a:txBody>
                    <a:bodyPr/>
                    <a:lstStyle/>
                    <a:p>
                      <a:pPr algn="ctr"/>
                      <a:r>
                        <a:rPr lang="es-MX" sz="1600" b="0" u="none" dirty="0" smtClean="0">
                          <a:latin typeface="Gill Sans Ultra Bold" panose="020B0A02020104020203" pitchFamily="34" charset="0"/>
                        </a:rPr>
                        <a:t>El</a:t>
                      </a:r>
                      <a:r>
                        <a:rPr lang="es-MX" sz="1600" b="0" u="none" baseline="0" dirty="0" smtClean="0">
                          <a:latin typeface="Gill Sans Ultra Bold" panose="020B0A02020104020203" pitchFamily="34" charset="0"/>
                        </a:rPr>
                        <a:t> granjero</a:t>
                      </a:r>
                      <a:endParaRPr lang="es-MX" sz="1600" b="0" u="none" dirty="0">
                        <a:latin typeface="Gill Sans Ultra Bold" panose="020B0A02020104020203" pitchFamily="34" charset="0"/>
                      </a:endParaRPr>
                    </a:p>
                  </a:txBody>
                  <a:tcPr anchor="ctr">
                    <a:solidFill>
                      <a:srgbClr val="FFCC99"/>
                    </a:solidFill>
                  </a:tcPr>
                </a:tc>
                <a:tc>
                  <a:txBody>
                    <a:bodyPr/>
                    <a:lstStyle/>
                    <a:p>
                      <a:pPr algn="ctr"/>
                      <a:r>
                        <a:rPr lang="es-MX" sz="1600" dirty="0" smtClean="0">
                          <a:latin typeface="Gill Sans Ultra Bold" panose="020B0A02020104020203" pitchFamily="34" charset="0"/>
                        </a:rPr>
                        <a:t>Partes</a:t>
                      </a:r>
                      <a:r>
                        <a:rPr lang="es-MX" sz="1600" baseline="0" dirty="0" smtClean="0">
                          <a:latin typeface="Gill Sans Ultra Bold" panose="020B0A02020104020203" pitchFamily="34" charset="0"/>
                        </a:rPr>
                        <a:t> de la vaca</a:t>
                      </a:r>
                      <a:endParaRPr lang="es-MX" sz="1600" dirty="0">
                        <a:latin typeface="Gill Sans Ultra Bold" panose="020B0A02020104020203" pitchFamily="34" charset="0"/>
                      </a:endParaRPr>
                    </a:p>
                  </a:txBody>
                  <a:tcPr anchor="ctr">
                    <a:solidFill>
                      <a:srgbClr val="FF6699"/>
                    </a:solidFill>
                  </a:tcPr>
                </a:tc>
                <a:tc>
                  <a:txBody>
                    <a:bodyPr/>
                    <a:lstStyle/>
                    <a:p>
                      <a:pPr algn="ctr"/>
                      <a:r>
                        <a:rPr lang="es-MX" sz="1600" dirty="0" smtClean="0">
                          <a:solidFill>
                            <a:schemeClr val="tx1"/>
                          </a:solidFill>
                          <a:latin typeface="Gill Sans Ultra Bold" panose="020B0A02020104020203" pitchFamily="34" charset="0"/>
                        </a:rPr>
                        <a:t>Actividades permanentes-</a:t>
                      </a:r>
                    </a:p>
                    <a:p>
                      <a:pPr algn="ctr"/>
                      <a:r>
                        <a:rPr lang="es-MX" sz="1600" b="0" u="none" dirty="0" smtClean="0">
                          <a:solidFill>
                            <a:schemeClr val="tx1"/>
                          </a:solidFill>
                          <a:latin typeface="Gill Sans Ultra Bold" panose="020B0A02020104020203" pitchFamily="34" charset="0"/>
                        </a:rPr>
                        <a:t>La</a:t>
                      </a:r>
                      <a:r>
                        <a:rPr lang="es-MX" sz="1600" b="0" u="none" baseline="0" dirty="0" smtClean="0">
                          <a:solidFill>
                            <a:schemeClr val="tx1"/>
                          </a:solidFill>
                          <a:latin typeface="Gill Sans Ultra Bold" panose="020B0A02020104020203" pitchFamily="34" charset="0"/>
                        </a:rPr>
                        <a:t> gallina</a:t>
                      </a:r>
                      <a:endParaRPr lang="es-MX" sz="1600" b="0" u="none" dirty="0">
                        <a:solidFill>
                          <a:schemeClr val="tx1"/>
                        </a:solidFill>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600" dirty="0" smtClean="0">
                          <a:solidFill>
                            <a:schemeClr val="tx1"/>
                          </a:solidFill>
                          <a:latin typeface="Gill Sans Ultra Bold" panose="020B0A02020104020203" pitchFamily="34" charset="0"/>
                        </a:rPr>
                        <a:t>Actividades permanentes-</a:t>
                      </a:r>
                    </a:p>
                    <a:p>
                      <a:pPr algn="ctr"/>
                      <a:r>
                        <a:rPr lang="es-MX" sz="1600" baseline="0" dirty="0" smtClean="0">
                          <a:solidFill>
                            <a:schemeClr val="tx1"/>
                          </a:solidFill>
                          <a:latin typeface="Gill Sans Ultra Bold" panose="020B0A02020104020203" pitchFamily="34" charset="0"/>
                        </a:rPr>
                        <a:t> La oveja</a:t>
                      </a:r>
                      <a:endParaRPr lang="es-MX" sz="1600" dirty="0">
                        <a:solidFill>
                          <a:schemeClr val="tx1"/>
                        </a:solidFill>
                        <a:latin typeface="Gill Sans Ultra Bold" panose="020B0A02020104020203" pitchFamily="34" charset="0"/>
                      </a:endParaRPr>
                    </a:p>
                  </a:txBody>
                  <a:tcPr anchor="ctr">
                    <a:solidFill>
                      <a:srgbClr val="00FFFF"/>
                    </a:solidFill>
                  </a:tcPr>
                </a:tc>
                <a:tc>
                  <a:txBody>
                    <a:bodyPr/>
                    <a:lstStyle/>
                    <a:p>
                      <a:pPr algn="ctr"/>
                      <a:r>
                        <a:rPr lang="es-MX" sz="1600" b="0" dirty="0" smtClean="0">
                          <a:latin typeface="Gill Sans Ultra Bold" panose="020B0A02020104020203" pitchFamily="34" charset="0"/>
                        </a:rPr>
                        <a:t>Metiendo los cerditos al corral</a:t>
                      </a:r>
                      <a:endParaRPr lang="es-MX" sz="1600" b="0" dirty="0">
                        <a:latin typeface="Gill Sans Ultra Bold" panose="020B0A02020104020203" pitchFamily="34" charset="0"/>
                      </a:endParaRPr>
                    </a:p>
                  </a:txBody>
                  <a:tcPr anchor="ctr">
                    <a:solidFill>
                      <a:srgbClr val="FFC000"/>
                    </a:solidFill>
                  </a:tcPr>
                </a:tc>
              </a:tr>
              <a:tr h="594360">
                <a:tc>
                  <a:txBody>
                    <a:bodyPr/>
                    <a:lstStyle/>
                    <a:p>
                      <a:pPr algn="ctr"/>
                      <a:r>
                        <a:rPr lang="es-MX" sz="1200" b="0" dirty="0" smtClean="0">
                          <a:latin typeface="Gill Sans Ultra Bold" panose="020B0A02020104020203" pitchFamily="34" charset="0"/>
                        </a:rPr>
                        <a:t>10:00-10:30</a:t>
                      </a:r>
                    </a:p>
                  </a:txBody>
                  <a:tcPr anchor="ctr">
                    <a:solidFill>
                      <a:srgbClr val="CC66FF"/>
                    </a:solidFill>
                  </a:tcPr>
                </a:tc>
                <a:tc>
                  <a:txBody>
                    <a:bodyPr/>
                    <a:lstStyle/>
                    <a:p>
                      <a:pPr algn="ctr"/>
                      <a:r>
                        <a:rPr lang="es-MX" sz="1600" b="0" u="none" dirty="0" smtClean="0">
                          <a:latin typeface="Gill Sans Ultra Bold" panose="020B0A02020104020203" pitchFamily="34" charset="0"/>
                        </a:rPr>
                        <a:t>¿Quién</a:t>
                      </a:r>
                      <a:r>
                        <a:rPr lang="es-MX" sz="1600" b="0" u="none" baseline="0" dirty="0" smtClean="0">
                          <a:latin typeface="Gill Sans Ultra Bold" panose="020B0A02020104020203" pitchFamily="34" charset="0"/>
                        </a:rPr>
                        <a:t> soy?</a:t>
                      </a:r>
                      <a:endParaRPr lang="es-MX" sz="1600" b="0" u="none" dirty="0">
                        <a:latin typeface="Gill Sans Ultra Bold" panose="020B0A02020104020203" pitchFamily="34" charset="0"/>
                      </a:endParaRPr>
                    </a:p>
                  </a:txBody>
                  <a:tcPr anchor="ctr">
                    <a:solidFill>
                      <a:srgbClr val="FFCC99"/>
                    </a:solidFill>
                  </a:tcPr>
                </a:tc>
                <a:tc>
                  <a:txBody>
                    <a:bodyPr/>
                    <a:lstStyle/>
                    <a:p>
                      <a:pPr algn="ctr"/>
                      <a:r>
                        <a:rPr lang="es-MX" sz="1600" dirty="0" smtClean="0">
                          <a:latin typeface="Gill Sans Ultra Bold" panose="020B0A02020104020203" pitchFamily="34" charset="0"/>
                        </a:rPr>
                        <a:t>Las</a:t>
                      </a:r>
                      <a:r>
                        <a:rPr lang="es-MX" sz="1600" baseline="0" dirty="0" smtClean="0">
                          <a:latin typeface="Gill Sans Ultra Bold" panose="020B0A02020104020203" pitchFamily="34" charset="0"/>
                        </a:rPr>
                        <a:t> manchitas</a:t>
                      </a:r>
                      <a:endParaRPr lang="es-MX" sz="1600" dirty="0">
                        <a:latin typeface="Gill Sans Ultra Bold" panose="020B0A02020104020203" pitchFamily="34" charset="0"/>
                      </a:endParaRPr>
                    </a:p>
                  </a:txBody>
                  <a:tcPr anchor="ctr">
                    <a:solidFill>
                      <a:srgbClr val="FF6699"/>
                    </a:solidFill>
                  </a:tcPr>
                </a:tc>
                <a:tc>
                  <a:txBody>
                    <a:bodyPr/>
                    <a:lstStyle/>
                    <a:p>
                      <a:pPr algn="ctr"/>
                      <a:r>
                        <a:rPr lang="es-MX" sz="1600" dirty="0" smtClean="0">
                          <a:latin typeface="Gill Sans Ultra Bold" panose="020B0A02020104020203" pitchFamily="34" charset="0"/>
                        </a:rPr>
                        <a:t>Ciclo</a:t>
                      </a:r>
                      <a:r>
                        <a:rPr lang="es-MX" sz="1600" baseline="0" dirty="0" smtClean="0">
                          <a:latin typeface="Gill Sans Ultra Bold" panose="020B0A02020104020203" pitchFamily="34" charset="0"/>
                        </a:rPr>
                        <a:t> de vida de la gallina</a:t>
                      </a:r>
                      <a:endParaRPr lang="es-MX" sz="1600" dirty="0">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600" dirty="0" smtClean="0">
                          <a:latin typeface="Gill Sans Ultra Bold" panose="020B0A02020104020203" pitchFamily="34" charset="0"/>
                        </a:rPr>
                        <a:t>Contando con la oveja </a:t>
                      </a:r>
                      <a:endParaRPr lang="es-MX" sz="1600" dirty="0">
                        <a:latin typeface="Gill Sans Ultra Bold" panose="020B0A02020104020203" pitchFamily="34" charset="0"/>
                      </a:endParaRPr>
                    </a:p>
                  </a:txBody>
                  <a:tcPr anchor="ctr">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Gill Sans Ultra Bold" panose="020B0A02020104020203" pitchFamily="34" charset="0"/>
                        </a:rPr>
                        <a:t>Libro</a:t>
                      </a:r>
                      <a:r>
                        <a:rPr lang="es-MX" sz="1600" b="0" baseline="0" dirty="0" smtClean="0">
                          <a:latin typeface="Gill Sans Ultra Bold" panose="020B0A02020104020203" pitchFamily="34" charset="0"/>
                        </a:rPr>
                        <a:t> informativo de la granja </a:t>
                      </a:r>
                      <a:endParaRPr lang="es-MX" sz="1600" b="0" dirty="0" smtClean="0">
                        <a:latin typeface="Gill Sans Ultra Bold" panose="020B0A02020104020203" pitchFamily="34" charset="0"/>
                      </a:endParaRPr>
                    </a:p>
                  </a:txBody>
                  <a:tcPr anchor="ctr">
                    <a:solidFill>
                      <a:srgbClr val="FFC000"/>
                    </a:solidFill>
                  </a:tcPr>
                </a:tc>
              </a:tr>
              <a:tr h="609600">
                <a:tc>
                  <a:txBody>
                    <a:bodyPr/>
                    <a:lstStyle/>
                    <a:p>
                      <a:pPr algn="ctr"/>
                      <a:r>
                        <a:rPr lang="es-MX" sz="1200" b="0" dirty="0" smtClean="0">
                          <a:latin typeface="Gill Sans Ultra Bold" panose="020B0A02020104020203" pitchFamily="34" charset="0"/>
                        </a:rPr>
                        <a:t>10:30-11:00</a:t>
                      </a:r>
                      <a:endParaRPr lang="es-MX" sz="1200" b="0" dirty="0">
                        <a:latin typeface="Gill Sans Ultra Bold" panose="020B0A02020104020203" pitchFamily="34" charset="0"/>
                      </a:endParaRPr>
                    </a:p>
                  </a:txBody>
                  <a:tcPr anchor="ctr">
                    <a:solidFill>
                      <a:srgbClr val="CC66FF"/>
                    </a:solidFill>
                  </a:tcPr>
                </a:tc>
                <a:tc gridSpan="5">
                  <a:txBody>
                    <a:bodyPr/>
                    <a:lstStyle/>
                    <a:p>
                      <a:pPr algn="ctr"/>
                      <a:r>
                        <a:rPr lang="es-MX" sz="1600" b="0" dirty="0" smtClean="0">
                          <a:latin typeface="Gill Sans Ultra Bold" panose="020B0A02020104020203" pitchFamily="34" charset="0"/>
                        </a:rPr>
                        <a:t>RECREO</a:t>
                      </a:r>
                      <a:endParaRPr lang="es-MX" sz="1600" b="0" dirty="0">
                        <a:latin typeface="Gill Sans Ultra Bold" panose="020B0A02020104020203" pitchFamily="34" charset="0"/>
                      </a:endParaRPr>
                    </a:p>
                  </a:txBody>
                  <a:tcPr anchor="ctr">
                    <a:solidFill>
                      <a:srgbClr val="00B0F0"/>
                    </a:solidFill>
                  </a:tcPr>
                </a:tc>
                <a:tc hMerge="1">
                  <a:txBody>
                    <a:bodyPr/>
                    <a:lstStyle/>
                    <a:p>
                      <a:endParaRPr lang="es-MX" dirty="0"/>
                    </a:p>
                  </a:txBody>
                  <a:tcPr anchor="ctr">
                    <a:solidFill>
                      <a:schemeClr val="accent6">
                        <a:lumMod val="40000"/>
                        <a:lumOff val="60000"/>
                      </a:schemeClr>
                    </a:solidFill>
                  </a:tcPr>
                </a:tc>
                <a:tc hMerge="1">
                  <a:txBody>
                    <a:bodyPr/>
                    <a:lstStyle/>
                    <a:p>
                      <a:endParaRPr lang="es-MX"/>
                    </a:p>
                  </a:txBody>
                  <a:tcPr/>
                </a:tc>
                <a:tc hMerge="1">
                  <a:txBody>
                    <a:bodyPr/>
                    <a:lstStyle/>
                    <a:p>
                      <a:endParaRPr lang="es-MX" dirty="0"/>
                    </a:p>
                  </a:txBody>
                  <a:tcPr anchor="ctr">
                    <a:solidFill>
                      <a:schemeClr val="accent6">
                        <a:lumMod val="40000"/>
                        <a:lumOff val="60000"/>
                      </a:schemeClr>
                    </a:solidFill>
                  </a:tcPr>
                </a:tc>
                <a:tc hMerge="1">
                  <a:txBody>
                    <a:bodyPr/>
                    <a:lstStyle/>
                    <a:p>
                      <a:endParaRPr lang="es-MX" dirty="0"/>
                    </a:p>
                  </a:txBody>
                  <a:tcPr anchor="ctr">
                    <a:solidFill>
                      <a:srgbClr val="FFFF00"/>
                    </a:solidFill>
                  </a:tcPr>
                </a:tc>
              </a:tr>
              <a:tr h="624840">
                <a:tc>
                  <a:txBody>
                    <a:bodyPr/>
                    <a:lstStyle/>
                    <a:p>
                      <a:pPr algn="ctr"/>
                      <a:r>
                        <a:rPr lang="es-MX" sz="1200" b="0" dirty="0" smtClean="0">
                          <a:latin typeface="Gill Sans Ultra Bold" panose="020B0A02020104020203" pitchFamily="34" charset="0"/>
                        </a:rPr>
                        <a:t>11:00-11:30</a:t>
                      </a:r>
                      <a:endParaRPr lang="es-MX" sz="1200" b="0" dirty="0">
                        <a:latin typeface="Gill Sans Ultra Bold" panose="020B0A02020104020203" pitchFamily="34" charset="0"/>
                      </a:endParaRPr>
                    </a:p>
                  </a:txBody>
                  <a:tcPr anchor="ctr">
                    <a:solidFill>
                      <a:srgbClr val="CC66FF"/>
                    </a:solidFill>
                  </a:tcPr>
                </a:tc>
                <a:tc>
                  <a:txBody>
                    <a:bodyPr/>
                    <a:lstStyle/>
                    <a:p>
                      <a:pPr algn="ctr"/>
                      <a:r>
                        <a:rPr lang="es-MX" sz="1600" b="0" dirty="0" smtClean="0">
                          <a:latin typeface="Gill Sans Ultra Bold" panose="020B0A02020104020203" pitchFamily="34" charset="0"/>
                        </a:rPr>
                        <a:t>ARTES</a:t>
                      </a:r>
                      <a:endParaRPr lang="es-MX" sz="1600" b="0" dirty="0">
                        <a:latin typeface="Gill Sans Ultra Bold" panose="020B0A02020104020203" pitchFamily="34" charset="0"/>
                      </a:endParaRPr>
                    </a:p>
                  </a:txBody>
                  <a:tcPr anchor="ctr">
                    <a:solidFill>
                      <a:srgbClr val="FFCC99"/>
                    </a:solidFill>
                  </a:tcPr>
                </a:tc>
                <a:tc>
                  <a:txBody>
                    <a:bodyPr/>
                    <a:lstStyle/>
                    <a:p>
                      <a:pPr algn="ctr"/>
                      <a:r>
                        <a:rPr lang="es-MX" sz="1600" dirty="0" smtClean="0">
                          <a:latin typeface="Gill Sans Ultra Bold" panose="020B0A02020104020203" pitchFamily="34" charset="0"/>
                        </a:rPr>
                        <a:t>Ordeñando</a:t>
                      </a:r>
                      <a:r>
                        <a:rPr lang="es-MX" sz="1600" baseline="0" dirty="0" smtClean="0">
                          <a:latin typeface="Gill Sans Ultra Bold" panose="020B0A02020104020203" pitchFamily="34" charset="0"/>
                        </a:rPr>
                        <a:t> la señora vaca</a:t>
                      </a:r>
                      <a:endParaRPr lang="es-MX" sz="1600" dirty="0">
                        <a:latin typeface="Gill Sans Ultra Bold" panose="020B0A02020104020203" pitchFamily="34" charset="0"/>
                      </a:endParaRPr>
                    </a:p>
                  </a:txBody>
                  <a:tcPr anchor="ctr">
                    <a:solidFill>
                      <a:srgbClr val="FF6699"/>
                    </a:solidFill>
                  </a:tcPr>
                </a:tc>
                <a:tc>
                  <a:txBody>
                    <a:bodyPr/>
                    <a:lstStyle/>
                    <a:p>
                      <a:pPr algn="ctr"/>
                      <a:r>
                        <a:rPr lang="es-MX" sz="1600" dirty="0" smtClean="0">
                          <a:latin typeface="Gill Sans Ultra Bold" panose="020B0A02020104020203" pitchFamily="34" charset="0"/>
                        </a:rPr>
                        <a:t>Buscando</a:t>
                      </a:r>
                      <a:r>
                        <a:rPr lang="es-MX" sz="1600" baseline="0" dirty="0" smtClean="0">
                          <a:latin typeface="Gill Sans Ultra Bold" panose="020B0A02020104020203" pitchFamily="34" charset="0"/>
                        </a:rPr>
                        <a:t> los huevos de la gallina</a:t>
                      </a:r>
                      <a:endParaRPr lang="es-MX" sz="1600" dirty="0">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600" dirty="0" smtClean="0">
                          <a:latin typeface="Gill Sans Ultra Bold" panose="020B0A02020104020203" pitchFamily="34" charset="0"/>
                        </a:rPr>
                        <a:t>La oveja perdida </a:t>
                      </a:r>
                      <a:endParaRPr lang="es-MX" sz="1600" dirty="0">
                        <a:latin typeface="Gill Sans Ultra Bold" panose="020B0A02020104020203" pitchFamily="34" charset="0"/>
                      </a:endParaRPr>
                    </a:p>
                  </a:txBody>
                  <a:tcPr anchor="ctr">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Gill Sans Ultra Bold" panose="020B0A02020104020203" pitchFamily="34" charset="0"/>
                        </a:rPr>
                        <a:t>Hablando</a:t>
                      </a:r>
                      <a:r>
                        <a:rPr lang="es-MX" sz="1600" b="0" baseline="0" dirty="0" smtClean="0">
                          <a:latin typeface="Gill Sans Ultra Bold" panose="020B0A02020104020203" pitchFamily="34" charset="0"/>
                        </a:rPr>
                        <a:t> de la granja </a:t>
                      </a:r>
                      <a:endParaRPr lang="es-MX" sz="1600" b="0" dirty="0" smtClean="0">
                        <a:latin typeface="Gill Sans Ultra Bold" panose="020B0A02020104020203" pitchFamily="34" charset="0"/>
                      </a:endParaRPr>
                    </a:p>
                  </a:txBody>
                  <a:tcPr anchor="ctr">
                    <a:solidFill>
                      <a:srgbClr val="FFC000"/>
                    </a:solidFill>
                  </a:tcPr>
                </a:tc>
              </a:tr>
              <a:tr h="640080">
                <a:tc>
                  <a:txBody>
                    <a:bodyPr/>
                    <a:lstStyle/>
                    <a:p>
                      <a:pPr algn="ctr"/>
                      <a:r>
                        <a:rPr lang="es-MX" sz="1200" b="0" dirty="0" smtClean="0">
                          <a:latin typeface="Gill Sans Ultra Bold" panose="020B0A02020104020203" pitchFamily="34" charset="0"/>
                        </a:rPr>
                        <a:t>11:30-12:00</a:t>
                      </a:r>
                      <a:endParaRPr lang="es-MX" sz="1200" b="0" dirty="0">
                        <a:latin typeface="Gill Sans Ultra Bold" panose="020B0A02020104020203" pitchFamily="34" charset="0"/>
                      </a:endParaRPr>
                    </a:p>
                  </a:txBody>
                  <a:tcPr anchor="ctr">
                    <a:solidFill>
                      <a:srgbClr val="CC66FF"/>
                    </a:solidFill>
                  </a:tcPr>
                </a:tc>
                <a:tc>
                  <a:txBody>
                    <a:bodyPr/>
                    <a:lstStyle/>
                    <a:p>
                      <a:pPr algn="ctr"/>
                      <a:r>
                        <a:rPr lang="es-MX" sz="1600" b="0" dirty="0" smtClean="0">
                          <a:latin typeface="Gill Sans Ultra Bold" panose="020B0A02020104020203" pitchFamily="34" charset="0"/>
                        </a:rPr>
                        <a:t>Actividades</a:t>
                      </a:r>
                      <a:r>
                        <a:rPr lang="es-MX" sz="1600" b="0" baseline="0" dirty="0" smtClean="0">
                          <a:latin typeface="Gill Sans Ultra Bold" panose="020B0A02020104020203" pitchFamily="34" charset="0"/>
                        </a:rPr>
                        <a:t> del granjero</a:t>
                      </a:r>
                      <a:endParaRPr lang="es-MX" sz="1600" b="0" dirty="0">
                        <a:latin typeface="Gill Sans Ultra Bold" panose="020B0A02020104020203" pitchFamily="34" charset="0"/>
                      </a:endParaRPr>
                    </a:p>
                  </a:txBody>
                  <a:tcPr anchor="ctr">
                    <a:solidFill>
                      <a:srgbClr val="FFCC99"/>
                    </a:solidFill>
                  </a:tcPr>
                </a:tc>
                <a:tc>
                  <a:txBody>
                    <a:bodyPr/>
                    <a:lstStyle/>
                    <a:p>
                      <a:pPr algn="ctr"/>
                      <a:r>
                        <a:rPr lang="es-MX" sz="1600" dirty="0" smtClean="0">
                          <a:latin typeface="Gill Sans Ultra Bold" panose="020B0A02020104020203" pitchFamily="34" charset="0"/>
                        </a:rPr>
                        <a:t>Alimentos</a:t>
                      </a:r>
                      <a:r>
                        <a:rPr lang="es-MX" sz="1600" baseline="0" dirty="0" smtClean="0">
                          <a:latin typeface="Gill Sans Ultra Bold" panose="020B0A02020104020203" pitchFamily="34" charset="0"/>
                        </a:rPr>
                        <a:t> derivados de la vaca </a:t>
                      </a:r>
                      <a:endParaRPr lang="es-MX" sz="1600" dirty="0">
                        <a:latin typeface="Gill Sans Ultra Bold" panose="020B0A02020104020203" pitchFamily="34" charset="0"/>
                      </a:endParaRPr>
                    </a:p>
                  </a:txBody>
                  <a:tcPr anchor="ctr">
                    <a:solidFill>
                      <a:srgbClr val="FF6699"/>
                    </a:solidFill>
                  </a:tcPr>
                </a:tc>
                <a:tc>
                  <a:txBody>
                    <a:bodyPr/>
                    <a:lstStyle/>
                    <a:p>
                      <a:pPr algn="ctr"/>
                      <a:r>
                        <a:rPr lang="es-MX" sz="1600" dirty="0" smtClean="0">
                          <a:latin typeface="Gill Sans Ultra Bold" panose="020B0A02020104020203" pitchFamily="34" charset="0"/>
                        </a:rPr>
                        <a:t>El</a:t>
                      </a:r>
                      <a:r>
                        <a:rPr lang="es-MX" sz="1600" baseline="0" dirty="0" smtClean="0">
                          <a:latin typeface="Gill Sans Ultra Bold" panose="020B0A02020104020203" pitchFamily="34" charset="0"/>
                        </a:rPr>
                        <a:t> gallinero </a:t>
                      </a:r>
                      <a:endParaRPr lang="es-MX" sz="1600" dirty="0">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600" dirty="0" smtClean="0">
                          <a:latin typeface="Gill Sans Ultra Bold" panose="020B0A02020104020203" pitchFamily="34" charset="0"/>
                        </a:rPr>
                        <a:t>Derivados</a:t>
                      </a:r>
                      <a:r>
                        <a:rPr lang="es-MX" sz="1600" baseline="0" dirty="0" smtClean="0">
                          <a:latin typeface="Gill Sans Ultra Bold" panose="020B0A02020104020203" pitchFamily="34" charset="0"/>
                        </a:rPr>
                        <a:t> de la oveja </a:t>
                      </a:r>
                      <a:endParaRPr lang="es-MX" sz="1600" dirty="0">
                        <a:latin typeface="Gill Sans Ultra Bold" panose="020B0A02020104020203" pitchFamily="34" charset="0"/>
                      </a:endParaRPr>
                    </a:p>
                  </a:txBody>
                  <a:tcPr anchor="ctr">
                    <a:solidFill>
                      <a:srgbClr val="00FFFF"/>
                    </a:solidFill>
                  </a:tcPr>
                </a:tc>
                <a:tc>
                  <a:txBody>
                    <a:bodyPr/>
                    <a:lstStyle/>
                    <a:p>
                      <a:pPr algn="ctr"/>
                      <a:r>
                        <a:rPr lang="es-MX" sz="1400" b="0" dirty="0" smtClean="0">
                          <a:latin typeface="Gill Sans Ultra Bold" panose="020B0A02020104020203" pitchFamily="34" charset="0"/>
                        </a:rPr>
                        <a:t>Obra presentada por las maestras practicantes</a:t>
                      </a:r>
                      <a:r>
                        <a:rPr lang="es-MX" sz="1400" b="0" baseline="0" dirty="0" smtClean="0">
                          <a:latin typeface="Gill Sans Ultra Bold" panose="020B0A02020104020203" pitchFamily="34" charset="0"/>
                        </a:rPr>
                        <a:t> </a:t>
                      </a:r>
                      <a:endParaRPr lang="es-MX" sz="1400" b="0" dirty="0">
                        <a:latin typeface="Gill Sans Ultra Bold" panose="020B0A02020104020203" pitchFamily="34" charset="0"/>
                      </a:endParaRPr>
                    </a:p>
                  </a:txBody>
                  <a:tcPr anchor="ctr">
                    <a:solidFill>
                      <a:srgbClr val="FFC000"/>
                    </a:solidFill>
                  </a:tcPr>
                </a:tc>
              </a:tr>
            </a:tbl>
          </a:graphicData>
        </a:graphic>
      </p:graphicFrame>
      <p:sp>
        <p:nvSpPr>
          <p:cNvPr id="10" name="CuadroTexto 9"/>
          <p:cNvSpPr txBox="1"/>
          <p:nvPr/>
        </p:nvSpPr>
        <p:spPr>
          <a:xfrm>
            <a:off x="2387259" y="208243"/>
            <a:ext cx="7405352" cy="923330"/>
          </a:xfrm>
          <a:prstGeom prst="rect">
            <a:avLst/>
          </a:prstGeom>
          <a:noFill/>
        </p:spPr>
        <p:txBody>
          <a:bodyPr wrap="square" rtlCol="0">
            <a:spAutoFit/>
          </a:bodyPr>
          <a:lstStyle/>
          <a:p>
            <a:pPr algn="ctr"/>
            <a:r>
              <a:rPr lang="es-MX" sz="5400" dirty="0" smtClean="0">
                <a:solidFill>
                  <a:schemeClr val="bg1"/>
                </a:solidFill>
                <a:latin typeface="Gill Sans Ultra Bold" panose="020B0A02020104020203" pitchFamily="34" charset="0"/>
              </a:rPr>
              <a:t>CRONOGRAMA</a:t>
            </a:r>
            <a:r>
              <a:rPr lang="es-MX" dirty="0" smtClean="0"/>
              <a:t> </a:t>
            </a:r>
            <a:endParaRPr lang="es-MX" dirty="0"/>
          </a:p>
        </p:txBody>
      </p:sp>
    </p:spTree>
    <p:extLst>
      <p:ext uri="{BB962C8B-B14F-4D97-AF65-F5344CB8AC3E}">
        <p14:creationId xmlns:p14="http://schemas.microsoft.com/office/powerpoint/2010/main" val="664718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34555099"/>
              </p:ext>
            </p:extLst>
          </p:nvPr>
        </p:nvGraphicFramePr>
        <p:xfrm>
          <a:off x="386367" y="1517938"/>
          <a:ext cx="11423780" cy="5124087"/>
        </p:xfrm>
        <a:graphic>
          <a:graphicData uri="http://schemas.openxmlformats.org/drawingml/2006/table">
            <a:tbl>
              <a:tblPr firstRow="1" firstCol="1" bandRow="1">
                <a:tableStyleId>{5C22544A-7EE6-4342-B048-85BDC9FD1C3A}</a:tableStyleId>
              </a:tblPr>
              <a:tblGrid>
                <a:gridCol w="2408348"/>
                <a:gridCol w="2434108"/>
                <a:gridCol w="2421228"/>
                <a:gridCol w="4160096"/>
              </a:tblGrid>
              <a:tr h="372861">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Campo formativo o área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FF6699"/>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Organizador curricular 1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A8FFB"/>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Organizador curricular 2</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Aprendizaje esperado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r>
              <a:tr h="820631">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Lenguaje y comunicación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Oralidad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smtClean="0">
                          <a:effectLst/>
                          <a:latin typeface="Bahnschrift SemiBold" panose="020B0502040204020203" pitchFamily="34" charset="0"/>
                          <a:ea typeface="Calibri" panose="020F0502020204030204" pitchFamily="34" charset="0"/>
                          <a:cs typeface="Times New Roman" panose="02020603050405020304" pitchFamily="18" charset="0"/>
                        </a:rPr>
                        <a:t>Conversación</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smtClean="0">
                          <a:latin typeface="Bahnschrift SemiBold" panose="020B0502040204020203" pitchFamily="34" charset="0"/>
                        </a:rPr>
                        <a:t>• Solicita la palabra para participar y escucha las ideas de sus compañeros</a:t>
                      </a:r>
                      <a:endParaRPr lang="es-MX" sz="1600" dirty="0">
                        <a:effectLst/>
                        <a:latin typeface="Bahnschrift SemiBold" panose="020B0502040204020203" pitchFamily="34" charset="0"/>
                      </a:endParaRPr>
                    </a:p>
                  </a:txBody>
                  <a:tcPr marL="68580" marR="68580" marT="0" marB="0" anchor="ctr">
                    <a:solidFill>
                      <a:schemeClr val="accent1">
                        <a:lumMod val="40000"/>
                        <a:lumOff val="60000"/>
                      </a:schemeClr>
                    </a:solidFill>
                  </a:tcPr>
                </a:tc>
              </a:tr>
              <a:tr h="1118579">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Pensamiento matemático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Número, algebra y variación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Número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smtClean="0">
                          <a:latin typeface="Bahnschrift SemiBold" panose="020B0502040204020203" pitchFamily="34" charset="0"/>
                        </a:rPr>
                        <a:t>• Comunica de manera oral y escrita los números del 1 al 10 en diversas situaciones y de diferentes maneras, incluida la convencional.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r h="1507408">
                <a:tc>
                  <a:txBody>
                    <a:bodyPr/>
                    <a:lstStyle/>
                    <a:p>
                      <a:pPr algn="ctr">
                        <a:lnSpc>
                          <a:spcPct val="107000"/>
                        </a:lnSpc>
                        <a:spcAft>
                          <a:spcPts val="0"/>
                        </a:spcAft>
                      </a:pPr>
                      <a:r>
                        <a:rPr lang="es-MX" sz="16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Exploración</a:t>
                      </a:r>
                      <a:r>
                        <a:rPr lang="es-MX" sz="1600" baseline="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 y comprensión del mundo natural y social</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es-MX" sz="1600" dirty="0" smtClean="0">
                          <a:effectLst/>
                          <a:latin typeface="Bahnschrift SemiBold" panose="020B0502040204020203" pitchFamily="34" charset="0"/>
                          <a:ea typeface="Calibri" panose="020F0502020204030204" pitchFamily="34" charset="0"/>
                          <a:cs typeface="Times New Roman" panose="02020603050405020304" pitchFamily="18" charset="0"/>
                        </a:rPr>
                        <a:t>Mundo natural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es-MX" sz="1600" dirty="0" smtClean="0">
                          <a:effectLst/>
                          <a:latin typeface="Bahnschrift SemiBold" panose="020B0502040204020203" pitchFamily="34" charset="0"/>
                          <a:ea typeface="Calibri" panose="020F0502020204030204" pitchFamily="34" charset="0"/>
                          <a:cs typeface="Times New Roman" panose="02020603050405020304" pitchFamily="18" charset="0"/>
                        </a:rPr>
                        <a:t>Exploración de la naturaleza</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285750" indent="-285750" algn="ctr">
                        <a:lnSpc>
                          <a:spcPct val="107000"/>
                        </a:lnSpc>
                        <a:spcAft>
                          <a:spcPts val="0"/>
                        </a:spcAft>
                        <a:buFont typeface="Arial" panose="020B0604020202020204" pitchFamily="34" charset="0"/>
                        <a:buChar char="•"/>
                      </a:pPr>
                      <a:r>
                        <a:rPr lang="es-MX" sz="1600" dirty="0" smtClean="0">
                          <a:latin typeface="Bahnschrift SemiBold" panose="020B0502040204020203" pitchFamily="34" charset="0"/>
                        </a:rPr>
                        <a:t>Obtiene, registra, representa y describe información para responder dudas y ampliar su conocimiento en relación con plantas, animales y otros elementos naturales.</a:t>
                      </a:r>
                    </a:p>
                  </a:txBody>
                  <a:tcPr marL="68580" marR="68580" marT="0" marB="0" anchor="ctr">
                    <a:solidFill>
                      <a:schemeClr val="accent6">
                        <a:lumMod val="40000"/>
                        <a:lumOff val="60000"/>
                      </a:schemeClr>
                    </a:solidFill>
                  </a:tcPr>
                </a:tc>
              </a:tr>
              <a:tr h="1304608">
                <a:tc>
                  <a:txBody>
                    <a:bodyPr/>
                    <a:lstStyle/>
                    <a:p>
                      <a:pPr algn="ctr">
                        <a:lnSpc>
                          <a:spcPct val="107000"/>
                        </a:lnSpc>
                        <a:spcAft>
                          <a:spcPts val="0"/>
                        </a:spcAft>
                      </a:pPr>
                      <a:r>
                        <a:rPr lang="es-MX" sz="16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Artes</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07000"/>
                        </a:lnSpc>
                        <a:spcAft>
                          <a:spcPts val="0"/>
                        </a:spcAft>
                      </a:pPr>
                      <a:r>
                        <a:rPr lang="es-MX" sz="1600" dirty="0" smtClean="0">
                          <a:effectLst/>
                          <a:latin typeface="Bahnschrift SemiBold" panose="020B0502040204020203" pitchFamily="34" charset="0"/>
                          <a:ea typeface="Calibri" panose="020F0502020204030204" pitchFamily="34" charset="0"/>
                          <a:cs typeface="Times New Roman" panose="02020603050405020304" pitchFamily="18" charset="0"/>
                        </a:rPr>
                        <a:t>Apreciación artística</a:t>
                      </a:r>
                      <a:r>
                        <a:rPr lang="es-MX" sz="16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07000"/>
                        </a:lnSpc>
                        <a:spcAft>
                          <a:spcPts val="0"/>
                        </a:spcAft>
                      </a:pPr>
                      <a:r>
                        <a:rPr lang="es-MX" sz="1600" dirty="0" smtClean="0">
                          <a:latin typeface="Bahnschrift SemiBold" panose="020B0502040204020203" pitchFamily="34" charset="0"/>
                        </a:rPr>
                        <a:t>Sensibilidad, percepción e interpretación de manifestaciones artísticas</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indent="0" algn="ctr">
                        <a:lnSpc>
                          <a:spcPct val="107000"/>
                        </a:lnSpc>
                        <a:spcAft>
                          <a:spcPts val="0"/>
                        </a:spcAft>
                        <a:buFont typeface="Arial" panose="020B0604020202020204" pitchFamily="34" charset="0"/>
                        <a:buNone/>
                      </a:pPr>
                      <a:r>
                        <a:rPr lang="es-MX" sz="1600" dirty="0" smtClean="0">
                          <a:latin typeface="Bahnschrift SemiBold" panose="020B0502040204020203" pitchFamily="34" charset="0"/>
                        </a:rPr>
                        <a:t>• Relaciona los sonidos que escucha con las fuentes sonoras que los emiten.</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r>
            </a:tbl>
          </a:graphicData>
        </a:graphic>
      </p:graphicFrame>
      <p:sp>
        <p:nvSpPr>
          <p:cNvPr id="3" name="CuadroTexto 2"/>
          <p:cNvSpPr txBox="1"/>
          <p:nvPr/>
        </p:nvSpPr>
        <p:spPr>
          <a:xfrm>
            <a:off x="1842557" y="283335"/>
            <a:ext cx="8769634" cy="1015663"/>
          </a:xfrm>
          <a:prstGeom prst="rect">
            <a:avLst/>
          </a:prstGeom>
          <a:noFill/>
        </p:spPr>
        <p:txBody>
          <a:bodyPr wrap="square" rtlCol="0">
            <a:spAutoFit/>
          </a:bodyPr>
          <a:lstStyle/>
          <a:p>
            <a:pPr algn="ctr"/>
            <a:r>
              <a:rPr lang="es-MX" sz="6000" dirty="0" smtClean="0">
                <a:latin typeface="Gill Sans Ultra Bold" panose="020B0A02020104020203" pitchFamily="34" charset="0"/>
              </a:rPr>
              <a:t>CAMPOS Y ÁREAS</a:t>
            </a:r>
            <a:r>
              <a:rPr lang="es-MX" dirty="0" smtClean="0"/>
              <a:t> </a:t>
            </a:r>
            <a:endParaRPr lang="es-MX" dirty="0"/>
          </a:p>
        </p:txBody>
      </p:sp>
    </p:spTree>
    <p:extLst>
      <p:ext uri="{BB962C8B-B14F-4D97-AF65-F5344CB8AC3E}">
        <p14:creationId xmlns:p14="http://schemas.microsoft.com/office/powerpoint/2010/main" val="274670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06541347"/>
              </p:ext>
            </p:extLst>
          </p:nvPr>
        </p:nvGraphicFramePr>
        <p:xfrm>
          <a:off x="246702" y="2361439"/>
          <a:ext cx="11578105" cy="440620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Responde</a:t>
                      </a:r>
                      <a:r>
                        <a:rPr lang="es-MX" sz="1600" baseline="0" dirty="0" smtClean="0">
                          <a:solidFill>
                            <a:schemeClr val="tx1"/>
                          </a:solidFill>
                          <a:latin typeface="Bahnschrift" panose="020B0502040204020203" pitchFamily="34" charset="0"/>
                        </a:rPr>
                        <a:t> cuestionamientos para rescatar y activar saberes previos: </a:t>
                      </a:r>
                    </a:p>
                    <a:p>
                      <a:r>
                        <a:rPr lang="es-MX" sz="1600" baseline="0" dirty="0" smtClean="0">
                          <a:solidFill>
                            <a:schemeClr val="tx1"/>
                          </a:solidFill>
                          <a:latin typeface="Bahnschrift" panose="020B0502040204020203" pitchFamily="34" charset="0"/>
                        </a:rPr>
                        <a:t>-¿Sabes que es la granja?</a:t>
                      </a:r>
                    </a:p>
                    <a:p>
                      <a:r>
                        <a:rPr lang="es-MX" sz="1600" baseline="0" dirty="0" smtClean="0">
                          <a:solidFill>
                            <a:schemeClr val="tx1"/>
                          </a:solidFill>
                          <a:latin typeface="Bahnschrift" panose="020B0502040204020203" pitchFamily="34" charset="0"/>
                        </a:rPr>
                        <a:t>-¿Quién vive en la granja?</a:t>
                      </a:r>
                    </a:p>
                    <a:p>
                      <a:r>
                        <a:rPr lang="es-MX" sz="1600" baseline="0" dirty="0" smtClean="0">
                          <a:solidFill>
                            <a:schemeClr val="tx1"/>
                          </a:solidFill>
                          <a:latin typeface="Bahnschrift" panose="020B0502040204020203" pitchFamily="34" charset="0"/>
                        </a:rPr>
                        <a:t>-¿Quién ha visitado una granja?</a:t>
                      </a:r>
                    </a:p>
                    <a:p>
                      <a:r>
                        <a:rPr lang="es-MX" sz="1600" baseline="0" dirty="0" smtClean="0">
                          <a:solidFill>
                            <a:schemeClr val="tx1"/>
                          </a:solidFill>
                          <a:latin typeface="Bahnschrift" panose="020B0502040204020203" pitchFamily="34" charset="0"/>
                        </a:rPr>
                        <a:t>-¿Cuáles son sus animales preferidos de la granja?</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29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equipos de 4 alumnos (por mesa)</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características de la granja y crea un mural de la granja, en donde tendrá que ponerle un nombre y realizarlo con su mesa con ayuda de lo que conoce, crayolas y un pliego de papel </a:t>
                      </a:r>
                      <a:r>
                        <a:rPr lang="es-MX" sz="1600" baseline="0" dirty="0" err="1" smtClean="0">
                          <a:solidFill>
                            <a:schemeClr val="tx1"/>
                          </a:solidFill>
                          <a:latin typeface="Bahnschrift" panose="020B0502040204020203" pitchFamily="34" charset="0"/>
                        </a:rPr>
                        <a:t>kraft</a:t>
                      </a:r>
                      <a:r>
                        <a:rPr lang="es-MX" sz="1600" baseline="0" dirty="0" smtClean="0">
                          <a:solidFill>
                            <a:schemeClr val="tx1"/>
                          </a:solidFill>
                          <a:latin typeface="Bahnschrift" panose="020B0502040204020203" pitchFamily="34" charset="0"/>
                        </a:rPr>
                        <a:t> </a:t>
                      </a: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-papel </a:t>
                      </a:r>
                      <a:r>
                        <a:rPr lang="es-MX" sz="1600" dirty="0" err="1" smtClean="0">
                          <a:solidFill>
                            <a:schemeClr val="tx1"/>
                          </a:solidFill>
                          <a:latin typeface="Bahnschrift SemiBold" panose="020B0502040204020203" pitchFamily="34" charset="0"/>
                        </a:rPr>
                        <a:t>kraft</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-crayolas  </a:t>
                      </a: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Comparte</a:t>
                      </a:r>
                      <a:r>
                        <a:rPr lang="es-MX" sz="1600" baseline="0" dirty="0" smtClean="0">
                          <a:solidFill>
                            <a:schemeClr val="tx1"/>
                          </a:solidFill>
                          <a:latin typeface="Bahnschrift" panose="020B0502040204020203" pitchFamily="34" charset="0"/>
                        </a:rPr>
                        <a:t> su mural con sus demás compañeros y observa las distintas características de cada granja </a:t>
                      </a:r>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-mural</a:t>
                      </a:r>
                      <a:r>
                        <a:rPr lang="es-MX" sz="1600" baseline="0" dirty="0" smtClean="0">
                          <a:solidFill>
                            <a:schemeClr val="tx1"/>
                          </a:solidFill>
                          <a:latin typeface="Bahnschrift SemiBold" panose="020B0502040204020203" pitchFamily="34" charset="0"/>
                        </a:rPr>
                        <a:t> de la granja </a:t>
                      </a:r>
                    </a:p>
                    <a:p>
                      <a:pPr algn="ctr"/>
                      <a:endParaRPr lang="es-MX" sz="1600" baseline="0" dirty="0" smtClean="0">
                        <a:solidFill>
                          <a:schemeClr val="tx1"/>
                        </a:solidFill>
                        <a:latin typeface="Bahnschrift SemiBold" panose="020B0502040204020203" pitchFamily="34" charset="0"/>
                      </a:endParaRPr>
                    </a:p>
                    <a:p>
                      <a:pPr algn="ct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9" y="120546"/>
            <a:ext cx="8757633" cy="2646878"/>
          </a:xfrm>
          <a:prstGeom prst="rect">
            <a:avLst/>
          </a:prstGeom>
          <a:noFill/>
        </p:spPr>
        <p:txBody>
          <a:bodyPr wrap="square" rtlCol="0">
            <a:spAutoFit/>
          </a:bodyPr>
          <a:lstStyle/>
          <a:p>
            <a:pPr algn="ctr"/>
            <a:r>
              <a:rPr lang="es-MX" sz="3600" b="1" dirty="0" smtClean="0">
                <a:latin typeface="Bahnschrift SemiBold" panose="020B0502040204020203" pitchFamily="34" charset="0"/>
              </a:rPr>
              <a:t>¿QUÉ ES LA GRANJA? </a:t>
            </a:r>
          </a:p>
          <a:p>
            <a:pPr algn="ctr"/>
            <a:r>
              <a:rPr lang="es-MX" sz="1400" b="1" dirty="0" smtClean="0">
                <a:latin typeface="Bahnschrift SemiBold" panose="020B0502040204020203" pitchFamily="34" charset="0"/>
              </a:rPr>
              <a:t>Campo: Lenguaje y comunicación </a:t>
            </a:r>
            <a:endParaRPr lang="es-MX" sz="3200" b="1" dirty="0">
              <a:latin typeface="Bahnschrift SemiBold" panose="020B0502040204020203" pitchFamily="34" charset="0"/>
            </a:endParaRPr>
          </a:p>
          <a:p>
            <a:pPr algn="ctr"/>
            <a:r>
              <a:rPr lang="es-MX" sz="1400" b="1" dirty="0" smtClean="0">
                <a:latin typeface="Bahnschrift SemiBold" panose="020B0502040204020203" pitchFamily="34" charset="0"/>
              </a:rPr>
              <a:t>Oc1. Oralidad Oc2. Descripción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Menciona características de objetos y personas que conoce y </a:t>
            </a:r>
            <a:r>
              <a:rPr lang="es-MX" sz="1400" dirty="0" smtClean="0">
                <a:latin typeface="Bahnschrift SemiBold" panose="020B0502040204020203" pitchFamily="34" charset="0"/>
              </a:rPr>
              <a:t>observa</a:t>
            </a:r>
          </a:p>
          <a:p>
            <a:pPr algn="ctr"/>
            <a:r>
              <a:rPr lang="es-MX" sz="1400" b="1" dirty="0">
                <a:latin typeface="Bahnschrift SemiBold" panose="020B0502040204020203" pitchFamily="34" charset="0"/>
              </a:rPr>
              <a:t>Campo: Exploración y comprensión del mundo natural y social </a:t>
            </a:r>
          </a:p>
          <a:p>
            <a:pPr algn="ctr"/>
            <a:r>
              <a:rPr lang="es-MX" sz="1400" b="1" dirty="0">
                <a:latin typeface="Bahnschrift SemiBold" panose="020B0502040204020203" pitchFamily="34" charset="0"/>
              </a:rPr>
              <a:t>Oc1. Mundo natural Oc2. Exploración de la naturaleza </a:t>
            </a:r>
          </a:p>
          <a:p>
            <a:pPr algn="ctr"/>
            <a:r>
              <a:rPr lang="es-MX" sz="1400" b="1" dirty="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489168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20605652"/>
              </p:ext>
            </p:extLst>
          </p:nvPr>
        </p:nvGraphicFramePr>
        <p:xfrm>
          <a:off x="246702" y="2374318"/>
          <a:ext cx="11578105" cy="35019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Participa en la adivinanza de un animal de la granja, por medio de señas, mímica o movimientos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29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Adivina el personaje de la granja por medio de los acertijos que le dará la maestra (el granjero) y crea su sombrero con ayuda de la hoja de trabajo (anexo 1)</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-hoja</a:t>
                      </a:r>
                      <a:r>
                        <a:rPr lang="es-MX" sz="1600" baseline="0" dirty="0" smtClean="0">
                          <a:solidFill>
                            <a:schemeClr val="tx1"/>
                          </a:solidFill>
                          <a:latin typeface="Bahnschrift SemiBold" panose="020B0502040204020203" pitchFamily="34" charset="0"/>
                        </a:rPr>
                        <a:t> de trabajo</a:t>
                      </a:r>
                    </a:p>
                    <a:p>
                      <a:pPr algn="ctr"/>
                      <a:r>
                        <a:rPr lang="es-MX" sz="1600" baseline="0" dirty="0" smtClean="0">
                          <a:solidFill>
                            <a:schemeClr val="tx1"/>
                          </a:solidFill>
                          <a:latin typeface="Bahnschrift SemiBold" panose="020B0502040204020203" pitchFamily="34" charset="0"/>
                        </a:rPr>
                        <a:t>-tijeras</a:t>
                      </a:r>
                    </a:p>
                    <a:p>
                      <a:pPr algn="ctr"/>
                      <a:r>
                        <a:rPr lang="es-MX" sz="1600" baseline="0" dirty="0" smtClean="0">
                          <a:solidFill>
                            <a:schemeClr val="tx1"/>
                          </a:solidFill>
                          <a:latin typeface="Bahnschrift SemiBold" panose="020B0502040204020203" pitchFamily="34" charset="0"/>
                        </a:rPr>
                        <a:t>-crayolas</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Responde:</a:t>
                      </a:r>
                      <a:r>
                        <a:rPr lang="es-MX" sz="1600" baseline="0" dirty="0" smtClean="0">
                          <a:solidFill>
                            <a:schemeClr val="tx1"/>
                          </a:solidFill>
                          <a:latin typeface="Bahnschrift" panose="020B0502040204020203" pitchFamily="34" charset="0"/>
                        </a:rPr>
                        <a:t> </a:t>
                      </a:r>
                    </a:p>
                    <a:p>
                      <a:r>
                        <a:rPr lang="es-MX" sz="1600" baseline="0" dirty="0" smtClean="0">
                          <a:solidFill>
                            <a:schemeClr val="tx1"/>
                          </a:solidFill>
                          <a:latin typeface="Bahnschrift" panose="020B0502040204020203" pitchFamily="34" charset="0"/>
                        </a:rPr>
                        <a:t>-¿Te gustaría hacer una actividad del granjero?</a:t>
                      </a:r>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-mural</a:t>
                      </a:r>
                      <a:r>
                        <a:rPr lang="es-MX" sz="1600" baseline="0" dirty="0" smtClean="0">
                          <a:solidFill>
                            <a:schemeClr val="tx1"/>
                          </a:solidFill>
                          <a:latin typeface="Bahnschrift SemiBold" panose="020B0502040204020203" pitchFamily="34" charset="0"/>
                        </a:rPr>
                        <a:t> de la granja </a:t>
                      </a:r>
                    </a:p>
                    <a:p>
                      <a:pPr algn="ctr"/>
                      <a:endParaRPr lang="es-MX" sz="1600" baseline="0" dirty="0" smtClean="0">
                        <a:solidFill>
                          <a:schemeClr val="tx1"/>
                        </a:solidFill>
                        <a:latin typeface="Bahnschrift SemiBold" panose="020B0502040204020203" pitchFamily="34" charset="0"/>
                      </a:endParaRPr>
                    </a:p>
                    <a:p>
                      <a:pPr algn="ct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7" y="743102"/>
            <a:ext cx="8757633" cy="1631216"/>
          </a:xfrm>
          <a:prstGeom prst="rect">
            <a:avLst/>
          </a:prstGeom>
          <a:noFill/>
        </p:spPr>
        <p:txBody>
          <a:bodyPr wrap="square" rtlCol="0">
            <a:spAutoFit/>
          </a:bodyPr>
          <a:lstStyle/>
          <a:p>
            <a:pPr algn="ctr"/>
            <a:r>
              <a:rPr lang="es-MX" sz="3600" b="1" dirty="0" smtClean="0">
                <a:latin typeface="Bahnschrift SemiBold" panose="020B0502040204020203" pitchFamily="34" charset="0"/>
              </a:rPr>
              <a:t>¿QUIÉN SOY?</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observa</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5724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540" y="740333"/>
            <a:ext cx="7017108" cy="5059437"/>
          </a:xfrm>
          <a:prstGeom prst="rect">
            <a:avLst/>
          </a:prstGeom>
        </p:spPr>
      </p:pic>
      <p:sp>
        <p:nvSpPr>
          <p:cNvPr id="5" name="CuadroTexto 4"/>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1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86034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628075"/>
              </p:ext>
            </p:extLst>
          </p:nvPr>
        </p:nvGraphicFramePr>
        <p:xfrm>
          <a:off x="246700" y="2863715"/>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el granjero que se encuentra al frente , menciona si había visto uno antes y si es que conoce su función en la granja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-Granjero</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29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las características del granjero:</a:t>
                      </a:r>
                    </a:p>
                    <a:p>
                      <a:r>
                        <a:rPr lang="es-MX" sz="1600" baseline="0" dirty="0" smtClean="0">
                          <a:solidFill>
                            <a:schemeClr val="tx1"/>
                          </a:solidFill>
                          <a:latin typeface="Bahnschrift" panose="020B0502040204020203" pitchFamily="34" charset="0"/>
                        </a:rPr>
                        <a:t>-¿Qué hace?</a:t>
                      </a:r>
                    </a:p>
                    <a:p>
                      <a:r>
                        <a:rPr lang="es-MX" sz="1600" baseline="0" dirty="0" smtClean="0">
                          <a:solidFill>
                            <a:schemeClr val="tx1"/>
                          </a:solidFill>
                          <a:latin typeface="Bahnschrift" panose="020B0502040204020203" pitchFamily="34" charset="0"/>
                        </a:rPr>
                        <a:t>-¿Cómo se viste?, etc… y las escribe en su cuaderno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-cuaderno</a:t>
                      </a: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Responde:</a:t>
                      </a:r>
                    </a:p>
                    <a:p>
                      <a:r>
                        <a:rPr lang="es-MX" sz="1600" dirty="0" smtClean="0">
                          <a:solidFill>
                            <a:schemeClr val="tx1"/>
                          </a:solidFill>
                          <a:latin typeface="Bahnschrift" panose="020B0502040204020203" pitchFamily="34" charset="0"/>
                        </a:rPr>
                        <a:t>-¿Si</a:t>
                      </a:r>
                      <a:r>
                        <a:rPr lang="es-MX" sz="1600" baseline="0" dirty="0" smtClean="0">
                          <a:solidFill>
                            <a:schemeClr val="tx1"/>
                          </a:solidFill>
                          <a:latin typeface="Bahnschrift" panose="020B0502040204020203" pitchFamily="34" charset="0"/>
                        </a:rPr>
                        <a:t> fueras granjero, que animal te gustaría cuidar más y por qué?</a:t>
                      </a:r>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-mural</a:t>
                      </a:r>
                      <a:r>
                        <a:rPr lang="es-MX" sz="1600" baseline="0" dirty="0" smtClean="0">
                          <a:solidFill>
                            <a:schemeClr val="tx1"/>
                          </a:solidFill>
                          <a:latin typeface="Bahnschrift SemiBold" panose="020B0502040204020203" pitchFamily="34" charset="0"/>
                        </a:rPr>
                        <a:t> de la granja </a:t>
                      </a:r>
                    </a:p>
                    <a:p>
                      <a:pPr algn="ctr"/>
                      <a:endParaRPr lang="es-MX" sz="1600" baseline="0" dirty="0" smtClean="0">
                        <a:solidFill>
                          <a:schemeClr val="tx1"/>
                        </a:solidFill>
                        <a:latin typeface="Bahnschrift SemiBold" panose="020B0502040204020203" pitchFamily="34" charset="0"/>
                      </a:endParaRPr>
                    </a:p>
                    <a:p>
                      <a:pPr algn="ct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7" y="253705"/>
            <a:ext cx="8757633" cy="3108543"/>
          </a:xfrm>
          <a:prstGeom prst="rect">
            <a:avLst/>
          </a:prstGeom>
          <a:noFill/>
        </p:spPr>
        <p:txBody>
          <a:bodyPr wrap="square" rtlCol="0">
            <a:spAutoFit/>
          </a:bodyPr>
          <a:lstStyle/>
          <a:p>
            <a:pPr algn="ctr"/>
            <a:r>
              <a:rPr lang="es-MX" sz="3600" b="1" dirty="0" smtClean="0">
                <a:latin typeface="Bahnschrift SemiBold" panose="020B0502040204020203" pitchFamily="34" charset="0"/>
              </a:rPr>
              <a:t>EL GRANJERO</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a:t>
            </a:r>
            <a:r>
              <a:rPr lang="es-MX" sz="1600" dirty="0" smtClean="0">
                <a:latin typeface="Bahnschrift SemiBold" panose="020B0502040204020203" pitchFamily="34" charset="0"/>
              </a:rPr>
              <a:t>observa</a:t>
            </a:r>
          </a:p>
          <a:p>
            <a:pPr algn="ctr"/>
            <a:r>
              <a:rPr lang="es-MX" sz="1600" b="1" dirty="0">
                <a:latin typeface="Bahnschrift SemiBold" panose="020B0502040204020203" pitchFamily="34" charset="0"/>
              </a:rPr>
              <a:t>Campo: Exploración y comprensión del mundo natural y social </a:t>
            </a:r>
          </a:p>
          <a:p>
            <a:pPr algn="ctr"/>
            <a:r>
              <a:rPr lang="es-MX" sz="1600" b="1" dirty="0">
                <a:latin typeface="Bahnschrift SemiBold" panose="020B0502040204020203" pitchFamily="34" charset="0"/>
              </a:rPr>
              <a:t>Oc1. Mundo natural Oc2. Exploración de la naturaleza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66414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2932232"/>
              </p:ext>
            </p:extLst>
          </p:nvPr>
        </p:nvGraphicFramePr>
        <p:xfrm>
          <a:off x="246700" y="2039466"/>
          <a:ext cx="11578105" cy="4706487"/>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317367">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las indicaciones de como plantaremos semillas simulado uno de los trabajos que hace el granjero en su día a día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29 de mayo </a:t>
                      </a:r>
                    </a:p>
                    <a:p>
                      <a:pPr algn="ctr"/>
                      <a:r>
                        <a:rPr lang="es-MX" sz="1600" dirty="0" smtClean="0">
                          <a:solidFill>
                            <a:schemeClr val="tx1"/>
                          </a:solidFill>
                          <a:latin typeface="Bahnschrift SemiBold" panose="020B0502040204020203" pitchFamily="34" charset="0"/>
                        </a:rPr>
                        <a:t>Organización</a:t>
                      </a:r>
                      <a:r>
                        <a:rPr lang="es-MX" sz="1600" baseline="0" dirty="0" smtClean="0">
                          <a:solidFill>
                            <a:schemeClr val="tx1"/>
                          </a:solidFill>
                          <a:latin typeface="Bahnschrift SemiBold" panose="020B0502040204020203" pitchFamily="34" charset="0"/>
                        </a:rPr>
                        <a:t> 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jardín de la institución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como se planta la semilla y cuales son los pasos a seguir: </a:t>
                      </a:r>
                    </a:p>
                    <a:p>
                      <a:pPr marL="342900" indent="-342900">
                        <a:buAutoNum type="arabicPeriod"/>
                      </a:pPr>
                      <a:r>
                        <a:rPr lang="es-MX" sz="1600" baseline="0" dirty="0" smtClean="0">
                          <a:solidFill>
                            <a:schemeClr val="tx1"/>
                          </a:solidFill>
                          <a:latin typeface="Bahnschrift" panose="020B0502040204020203" pitchFamily="34" charset="0"/>
                        </a:rPr>
                        <a:t>Buscar una parte donde haya suficiente tierra</a:t>
                      </a:r>
                    </a:p>
                    <a:p>
                      <a:pPr marL="342900" indent="-342900">
                        <a:buAutoNum type="arabicPeriod"/>
                      </a:pPr>
                      <a:r>
                        <a:rPr lang="es-MX" sz="1600" baseline="0" dirty="0" smtClean="0">
                          <a:solidFill>
                            <a:schemeClr val="tx1"/>
                          </a:solidFill>
                          <a:latin typeface="Bahnschrift" panose="020B0502040204020203" pitchFamily="34" charset="0"/>
                        </a:rPr>
                        <a:t>Hacer un pozo no muy hondo </a:t>
                      </a:r>
                    </a:p>
                    <a:p>
                      <a:pPr marL="342900" indent="-342900">
                        <a:buAutoNum type="arabicPeriod"/>
                      </a:pPr>
                      <a:r>
                        <a:rPr lang="es-MX" sz="1600" baseline="0" dirty="0" smtClean="0">
                          <a:solidFill>
                            <a:schemeClr val="tx1"/>
                          </a:solidFill>
                          <a:latin typeface="Bahnschrift" panose="020B0502040204020203" pitchFamily="34" charset="0"/>
                        </a:rPr>
                        <a:t>Poner máximo 3 semillas en el hoyo</a:t>
                      </a:r>
                    </a:p>
                    <a:p>
                      <a:pPr marL="342900" indent="-342900">
                        <a:buAutoNum type="arabicPeriod"/>
                      </a:pPr>
                      <a:r>
                        <a:rPr lang="es-MX" sz="1600" baseline="0" dirty="0" smtClean="0">
                          <a:solidFill>
                            <a:schemeClr val="tx1"/>
                          </a:solidFill>
                          <a:latin typeface="Bahnschrift" panose="020B0502040204020203" pitchFamily="34" charset="0"/>
                        </a:rPr>
                        <a:t>Cubrir con la tierra, que no sea mucha</a:t>
                      </a:r>
                    </a:p>
                    <a:p>
                      <a:pPr marL="342900" indent="-342900">
                        <a:buAutoNum type="arabicPeriod"/>
                      </a:pPr>
                      <a:r>
                        <a:rPr lang="es-MX" sz="1600" baseline="0" dirty="0" smtClean="0">
                          <a:solidFill>
                            <a:schemeClr val="tx1"/>
                          </a:solidFill>
                          <a:latin typeface="Bahnschrift" panose="020B0502040204020203" pitchFamily="34" charset="0"/>
                        </a:rPr>
                        <a:t>Regar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-semillas</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-agua</a:t>
                      </a:r>
                    </a:p>
                    <a:p>
                      <a:pPr algn="ct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 los</a:t>
                      </a:r>
                      <a:r>
                        <a:rPr lang="es-MX" sz="1600" baseline="0" dirty="0" smtClean="0">
                          <a:solidFill>
                            <a:schemeClr val="tx1"/>
                          </a:solidFill>
                          <a:latin typeface="Bahnschrift" panose="020B0502040204020203" pitchFamily="34" charset="0"/>
                        </a:rPr>
                        <a:t> cuidados que deberán darle a la planta durante todos los días y comenta que fue lo que más le gusto, además de mencionar que otras semillas podría plantar</a:t>
                      </a: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baseline="0" dirty="0" smtClean="0">
                        <a:solidFill>
                          <a:schemeClr val="tx1"/>
                        </a:solidFill>
                        <a:latin typeface="Bahnschrift SemiBold" panose="020B0502040204020203" pitchFamily="34" charset="0"/>
                      </a:endParaRPr>
                    </a:p>
                    <a:p>
                      <a:pPr algn="ct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5" y="459768"/>
            <a:ext cx="8757633" cy="2000548"/>
          </a:xfrm>
          <a:prstGeom prst="rect">
            <a:avLst/>
          </a:prstGeom>
          <a:noFill/>
        </p:spPr>
        <p:txBody>
          <a:bodyPr wrap="square" rtlCol="0">
            <a:spAutoFit/>
          </a:bodyPr>
          <a:lstStyle/>
          <a:p>
            <a:pPr algn="ctr"/>
            <a:r>
              <a:rPr lang="es-MX" sz="3600" b="1" dirty="0" smtClean="0">
                <a:latin typeface="Bahnschrift SemiBold" panose="020B0502040204020203" pitchFamily="34" charset="0"/>
              </a:rPr>
              <a:t>ACTIVIDADES DEL GRANJERO</a:t>
            </a:r>
          </a:p>
          <a:p>
            <a:pPr algn="ctr"/>
            <a:r>
              <a:rPr lang="es-MX" sz="1400" b="1" dirty="0" smtClean="0">
                <a:latin typeface="Bahnschrift SemiBold" panose="020B0502040204020203" pitchFamily="34" charset="0"/>
              </a:rPr>
              <a:t>Campo</a:t>
            </a:r>
            <a:r>
              <a:rPr lang="es-MX" sz="1400" b="1" dirty="0">
                <a:latin typeface="Bahnschrift SemiBold" panose="020B0502040204020203" pitchFamily="34" charset="0"/>
              </a:rPr>
              <a:t>: Exploración y comprensión del mundo natural y social </a:t>
            </a:r>
          </a:p>
          <a:p>
            <a:pPr algn="ctr"/>
            <a:r>
              <a:rPr lang="es-MX" sz="1400" b="1" dirty="0">
                <a:latin typeface="Bahnschrift SemiBold" panose="020B0502040204020203" pitchFamily="34" charset="0"/>
              </a:rPr>
              <a:t>Oc1. Mundo natural Oc2. Exploración de la naturaleza </a:t>
            </a:r>
          </a:p>
          <a:p>
            <a:pPr algn="ctr"/>
            <a:r>
              <a:rPr lang="es-MX" sz="1400" b="1" dirty="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853741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5130" y="702365"/>
            <a:ext cx="10508974" cy="2246769"/>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endParaRPr lang="es-MX" sz="2000" dirty="0">
              <a:latin typeface="Bahnschrift SemiBold" panose="020B0502040204020203" pitchFamily="34" charset="0"/>
            </a:endParaRPr>
          </a:p>
          <a:p>
            <a:pPr marL="342900" indent="-342900">
              <a:buFont typeface="Arial" panose="020B0604020202020204" pitchFamily="34" charset="0"/>
              <a:buChar char="•"/>
            </a:pPr>
            <a:r>
              <a:rPr lang="es-MX" sz="2000" dirty="0" smtClean="0">
                <a:latin typeface="Bahnschrift SemiBold" panose="020B0502040204020203" pitchFamily="34" charset="0"/>
              </a:rPr>
              <a:t>Todas las actividades se realizaron en tiempo y forma</a:t>
            </a:r>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3156575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29067949"/>
              </p:ext>
            </p:extLst>
          </p:nvPr>
        </p:nvGraphicFramePr>
        <p:xfrm>
          <a:off x="246699" y="2437486"/>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adivinanza: </a:t>
                      </a:r>
                    </a:p>
                    <a:p>
                      <a:r>
                        <a:rPr lang="es-MX" sz="1600" baseline="0" dirty="0" smtClean="0">
                          <a:solidFill>
                            <a:schemeClr val="tx1"/>
                          </a:solidFill>
                          <a:latin typeface="Bahnschrift" panose="020B0502040204020203" pitchFamily="34" charset="0"/>
                        </a:rPr>
                        <a:t>“</a:t>
                      </a:r>
                      <a:r>
                        <a:rPr lang="es-MX" sz="1600" baseline="0" dirty="0" err="1" smtClean="0">
                          <a:solidFill>
                            <a:schemeClr val="tx1"/>
                          </a:solidFill>
                          <a:latin typeface="Bahnschrift" panose="020B0502040204020203" pitchFamily="34" charset="0"/>
                        </a:rPr>
                        <a:t>Muucho</a:t>
                      </a:r>
                      <a:r>
                        <a:rPr lang="es-MX" sz="1600" baseline="0" dirty="0" smtClean="0">
                          <a:solidFill>
                            <a:schemeClr val="tx1"/>
                          </a:solidFill>
                          <a:latin typeface="Bahnschrift" panose="020B0502040204020203" pitchFamily="34" charset="0"/>
                        </a:rPr>
                        <a:t> yo camino, </a:t>
                      </a:r>
                      <a:r>
                        <a:rPr lang="es-MX" sz="1600" baseline="0" dirty="0" err="1" smtClean="0">
                          <a:solidFill>
                            <a:schemeClr val="tx1"/>
                          </a:solidFill>
                          <a:latin typeface="Bahnschrift" panose="020B0502040204020203" pitchFamily="34" charset="0"/>
                        </a:rPr>
                        <a:t>muuuuy</a:t>
                      </a:r>
                      <a:r>
                        <a:rPr lang="es-MX" sz="1600" baseline="0" dirty="0" smtClean="0">
                          <a:solidFill>
                            <a:schemeClr val="tx1"/>
                          </a:solidFill>
                          <a:latin typeface="Bahnschrift" panose="020B0502040204020203" pitchFamily="34" charset="0"/>
                        </a:rPr>
                        <a:t> feliz por la granja, leche rica yo te doy, a ver si sabes quien soy”  y o</a:t>
                      </a:r>
                      <a:r>
                        <a:rPr lang="es-MX" sz="1600" dirty="0" smtClean="0">
                          <a:solidFill>
                            <a:schemeClr val="tx1"/>
                          </a:solidFill>
                          <a:latin typeface="Bahnschrift" panose="020B0502040204020203" pitchFamily="34" charset="0"/>
                        </a:rPr>
                        <a:t>bserva</a:t>
                      </a:r>
                      <a:r>
                        <a:rPr lang="es-MX" sz="1600" baseline="0" dirty="0" smtClean="0">
                          <a:solidFill>
                            <a:schemeClr val="tx1"/>
                          </a:solidFill>
                          <a:latin typeface="Bahnschrift" panose="020B0502040204020203" pitchFamily="34" charset="0"/>
                        </a:rPr>
                        <a:t> la vaca que se encuentra pegada al frente en el pizarrón</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-Vaca grande </a:t>
                      </a:r>
                    </a:p>
                    <a:p>
                      <a:pPr algn="ctr"/>
                      <a:r>
                        <a:rPr lang="es-MX" sz="1600" dirty="0" smtClean="0">
                          <a:solidFill>
                            <a:schemeClr val="tx1"/>
                          </a:solidFill>
                          <a:latin typeface="Bahnschrift SemiBold" panose="020B0502040204020203" pitchFamily="34" charset="0"/>
                        </a:rPr>
                        <a:t>-adivinanza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a:t>
                      </a:r>
                      <a:r>
                        <a:rPr lang="es-MX" sz="1600" baseline="0" dirty="0" smtClean="0">
                          <a:solidFill>
                            <a:schemeClr val="tx1"/>
                          </a:solidFill>
                          <a:latin typeface="Bahnschrift SemiBold" panose="020B0502040204020203" pitchFamily="34" charset="0"/>
                        </a:rPr>
                        <a:t> 30</a:t>
                      </a:r>
                      <a:r>
                        <a:rPr lang="es-MX" sz="1600" dirty="0" smtClean="0">
                          <a:solidFill>
                            <a:schemeClr val="tx1"/>
                          </a:solidFill>
                          <a:latin typeface="Bahnschrift SemiBold" panose="020B0502040204020203" pitchFamily="34" charset="0"/>
                        </a:rPr>
                        <a:t> de mayo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las características que observa de la vaca y completa la información en la ficha informativa (anexo2)  </a:t>
                      </a:r>
                    </a:p>
                    <a:p>
                      <a:endParaRPr lang="es-MX" sz="1600" baseline="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-ficha informativa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alguna experiencia relacionada con la vaca o comenta que cosas ya sabia de la vaca</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-Cartulinas</a:t>
                      </a:r>
                      <a:r>
                        <a:rPr lang="es-MX" sz="1600" baseline="0" dirty="0" smtClean="0">
                          <a:solidFill>
                            <a:schemeClr val="tx1"/>
                          </a:solidFill>
                          <a:latin typeface="Bahnschrift SemiBold" panose="020B0502040204020203" pitchFamily="34" charset="0"/>
                        </a:rPr>
                        <a:t> con vacas dibujadas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8" y="622263"/>
            <a:ext cx="10835568" cy="1969770"/>
          </a:xfrm>
          <a:prstGeom prst="rect">
            <a:avLst/>
          </a:prstGeom>
          <a:noFill/>
        </p:spPr>
        <p:txBody>
          <a:bodyPr wrap="square" rtlCol="0">
            <a:spAutoFit/>
          </a:bodyPr>
          <a:lstStyle/>
          <a:p>
            <a:pPr algn="ctr"/>
            <a:r>
              <a:rPr lang="es-MX" sz="3600" b="1" dirty="0" smtClean="0">
                <a:latin typeface="Bahnschrift SemiBold" panose="020B0502040204020203" pitchFamily="34" charset="0"/>
              </a:rPr>
              <a:t>LA </a:t>
            </a:r>
            <a:r>
              <a:rPr lang="es-MX" sz="3600" b="1" dirty="0">
                <a:latin typeface="Bahnschrift SemiBold" panose="020B0502040204020203" pitchFamily="34" charset="0"/>
              </a:rPr>
              <a:t>V</a:t>
            </a:r>
            <a:r>
              <a:rPr lang="es-MX" sz="3600" b="1" dirty="0" smtClean="0">
                <a:latin typeface="Bahnschrift SemiBold" panose="020B0502040204020203" pitchFamily="34" charset="0"/>
              </a:rPr>
              <a:t>ACA </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a:p>
            <a:pPr algn="ctr"/>
            <a:endParaRPr lang="es-MX" sz="14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426776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2" y="714778"/>
            <a:ext cx="7353835" cy="5331853"/>
          </a:xfrm>
          <a:prstGeom prst="rect">
            <a:avLst/>
          </a:prstGeom>
        </p:spPr>
      </p:pic>
      <p:sp>
        <p:nvSpPr>
          <p:cNvPr id="5" name="CuadroTexto 4"/>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2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08165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660928097"/>
              </p:ext>
            </p:extLst>
          </p:nvPr>
        </p:nvGraphicFramePr>
        <p:xfrm>
          <a:off x="115912" y="1505060"/>
          <a:ext cx="11929553" cy="5057227"/>
        </p:xfrm>
        <a:graphic>
          <a:graphicData uri="http://schemas.openxmlformats.org/drawingml/2006/table">
            <a:tbl>
              <a:tblPr firstRow="1" bandRow="1">
                <a:tableStyleId>{5C22544A-7EE6-4342-B048-85BDC9FD1C3A}</a:tableStyleId>
              </a:tblPr>
              <a:tblGrid>
                <a:gridCol w="1772282"/>
                <a:gridCol w="1864443"/>
                <a:gridCol w="1944514"/>
                <a:gridCol w="2188246"/>
                <a:gridCol w="2029957"/>
                <a:gridCol w="2130111"/>
              </a:tblGrid>
              <a:tr h="607147">
                <a:tc>
                  <a:txBody>
                    <a:bodyPr/>
                    <a:lstStyle/>
                    <a:p>
                      <a:pPr algn="ctr"/>
                      <a:r>
                        <a:rPr lang="es-MX" sz="1200" b="0" dirty="0" smtClean="0">
                          <a:solidFill>
                            <a:schemeClr val="tx1"/>
                          </a:solidFill>
                          <a:latin typeface="Gill Sans Ultra Bold" panose="020B0A02020104020203" pitchFamily="34" charset="0"/>
                        </a:rPr>
                        <a:t>Hora</a:t>
                      </a:r>
                      <a:r>
                        <a:rPr lang="es-MX" sz="1200" b="0" baseline="0" dirty="0" smtClean="0">
                          <a:solidFill>
                            <a:schemeClr val="tx1"/>
                          </a:solidFill>
                          <a:latin typeface="Gill Sans Ultra Bold" panose="020B0A02020104020203" pitchFamily="34" charset="0"/>
                        </a:rPr>
                        <a:t> </a:t>
                      </a:r>
                      <a:endParaRPr lang="es-MX" sz="1200" b="0" dirty="0">
                        <a:solidFill>
                          <a:schemeClr val="tx1"/>
                        </a:solidFill>
                        <a:latin typeface="Gill Sans Ultra Bold" panose="020B0A02020104020203" pitchFamily="34" charset="0"/>
                      </a:endParaRPr>
                    </a:p>
                  </a:txBody>
                  <a:tcPr anchor="ctr">
                    <a:solidFill>
                      <a:srgbClr val="00FF00"/>
                    </a:solidFill>
                  </a:tcPr>
                </a:tc>
                <a:tc>
                  <a:txBody>
                    <a:bodyPr/>
                    <a:lstStyle/>
                    <a:p>
                      <a:pPr algn="ctr"/>
                      <a:r>
                        <a:rPr lang="es-MX" sz="1200" b="0" dirty="0" smtClean="0">
                          <a:solidFill>
                            <a:schemeClr val="tx1"/>
                          </a:solidFill>
                          <a:latin typeface="Gill Sans Ultra Bold" panose="020B0A02020104020203" pitchFamily="34" charset="0"/>
                        </a:rPr>
                        <a:t>Lunes</a:t>
                      </a:r>
                      <a:endParaRPr lang="es-MX" sz="1200" b="0" dirty="0">
                        <a:solidFill>
                          <a:schemeClr val="tx1"/>
                        </a:solidFill>
                        <a:latin typeface="Gill Sans Ultra Bold" panose="020B0A02020104020203" pitchFamily="34" charset="0"/>
                      </a:endParaRPr>
                    </a:p>
                  </a:txBody>
                  <a:tcPr anchor="ctr">
                    <a:solidFill>
                      <a:srgbClr val="FFCC99"/>
                    </a:solidFill>
                  </a:tcPr>
                </a:tc>
                <a:tc>
                  <a:txBody>
                    <a:bodyPr/>
                    <a:lstStyle/>
                    <a:p>
                      <a:pPr algn="ctr"/>
                      <a:r>
                        <a:rPr lang="es-MX" sz="1200" b="0" dirty="0" smtClean="0">
                          <a:solidFill>
                            <a:schemeClr val="tx1"/>
                          </a:solidFill>
                          <a:latin typeface="Gill Sans Ultra Bold" panose="020B0A02020104020203" pitchFamily="34" charset="0"/>
                        </a:rPr>
                        <a:t>Martes</a:t>
                      </a:r>
                      <a:endParaRPr lang="es-MX" sz="1200" b="0" dirty="0">
                        <a:solidFill>
                          <a:schemeClr val="tx1"/>
                        </a:solidFill>
                        <a:latin typeface="Gill Sans Ultra Bold" panose="020B0A02020104020203" pitchFamily="34" charset="0"/>
                      </a:endParaRPr>
                    </a:p>
                  </a:txBody>
                  <a:tcPr anchor="ctr">
                    <a:solidFill>
                      <a:srgbClr val="FF6699"/>
                    </a:solidFill>
                  </a:tcPr>
                </a:tc>
                <a:tc>
                  <a:txBody>
                    <a:bodyPr/>
                    <a:lstStyle/>
                    <a:p>
                      <a:pPr algn="ctr"/>
                      <a:r>
                        <a:rPr lang="es-MX" sz="1200" b="0" dirty="0" smtClean="0">
                          <a:solidFill>
                            <a:schemeClr val="tx1"/>
                          </a:solidFill>
                          <a:latin typeface="Gill Sans Ultra Bold" panose="020B0A02020104020203" pitchFamily="34" charset="0"/>
                        </a:rPr>
                        <a:t>Miércoles</a:t>
                      </a:r>
                      <a:r>
                        <a:rPr lang="es-MX" sz="1200" b="0" baseline="0" dirty="0" smtClean="0">
                          <a:solidFill>
                            <a:schemeClr val="tx1"/>
                          </a:solidFill>
                          <a:latin typeface="Gill Sans Ultra Bold" panose="020B0A02020104020203" pitchFamily="34" charset="0"/>
                        </a:rPr>
                        <a:t> </a:t>
                      </a:r>
                      <a:endParaRPr lang="es-MX" sz="1200" b="0" dirty="0">
                        <a:solidFill>
                          <a:schemeClr val="tx1"/>
                        </a:solidFill>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200" b="0" dirty="0" smtClean="0">
                          <a:solidFill>
                            <a:schemeClr val="tx1"/>
                          </a:solidFill>
                          <a:latin typeface="Gill Sans Ultra Bold" panose="020B0A02020104020203" pitchFamily="34" charset="0"/>
                        </a:rPr>
                        <a:t>Jueves </a:t>
                      </a:r>
                      <a:endParaRPr lang="es-MX" sz="1200" b="0" dirty="0">
                        <a:solidFill>
                          <a:schemeClr val="tx1"/>
                        </a:solidFill>
                        <a:latin typeface="Gill Sans Ultra Bold" panose="020B0A02020104020203" pitchFamily="34" charset="0"/>
                      </a:endParaRPr>
                    </a:p>
                  </a:txBody>
                  <a:tcPr anchor="ctr">
                    <a:solidFill>
                      <a:srgbClr val="00FFFF"/>
                    </a:solidFill>
                  </a:tcPr>
                </a:tc>
                <a:tc>
                  <a:txBody>
                    <a:bodyPr/>
                    <a:lstStyle/>
                    <a:p>
                      <a:pPr algn="ctr"/>
                      <a:r>
                        <a:rPr lang="es-MX" sz="1200" b="0" dirty="0" smtClean="0">
                          <a:solidFill>
                            <a:schemeClr val="tx1"/>
                          </a:solidFill>
                          <a:latin typeface="Gill Sans Ultra Bold" panose="020B0A02020104020203" pitchFamily="34" charset="0"/>
                        </a:rPr>
                        <a:t>Viernes</a:t>
                      </a:r>
                      <a:r>
                        <a:rPr lang="es-MX" sz="1200" b="0" baseline="0" dirty="0" smtClean="0">
                          <a:latin typeface="Gill Sans Ultra Bold" panose="020B0A02020104020203" pitchFamily="34" charset="0"/>
                        </a:rPr>
                        <a:t> </a:t>
                      </a:r>
                      <a:endParaRPr lang="es-MX" sz="1200" b="0" dirty="0">
                        <a:latin typeface="Gill Sans Ultra Bold" panose="020B0A02020104020203" pitchFamily="34" charset="0"/>
                      </a:endParaRPr>
                    </a:p>
                  </a:txBody>
                  <a:tcPr anchor="ctr">
                    <a:solidFill>
                      <a:srgbClr val="FFFF00"/>
                    </a:solidFill>
                  </a:tcPr>
                </a:tc>
              </a:tr>
              <a:tr h="640080">
                <a:tc>
                  <a:txBody>
                    <a:bodyPr/>
                    <a:lstStyle/>
                    <a:p>
                      <a:pPr algn="ctr"/>
                      <a:r>
                        <a:rPr lang="es-MX" sz="1200" b="0" dirty="0" smtClean="0">
                          <a:latin typeface="Gill Sans Ultra Bold" panose="020B0A02020104020203" pitchFamily="34" charset="0"/>
                        </a:rPr>
                        <a:t>9:00-</a:t>
                      </a:r>
                      <a:r>
                        <a:rPr lang="es-MX" sz="1200" b="0" baseline="0" dirty="0" smtClean="0">
                          <a:latin typeface="Gill Sans Ultra Bold" panose="020B0A02020104020203" pitchFamily="34" charset="0"/>
                        </a:rPr>
                        <a:t>9:30</a:t>
                      </a:r>
                      <a:endParaRPr lang="es-MX" sz="1200" b="0" dirty="0">
                        <a:latin typeface="Gill Sans Ultra Bold" panose="020B0A02020104020203" pitchFamily="34" charset="0"/>
                      </a:endParaRPr>
                    </a:p>
                  </a:txBody>
                  <a:tcPr anchor="ctr">
                    <a:solidFill>
                      <a:srgbClr val="00FF00"/>
                    </a:solidFill>
                  </a:tcPr>
                </a:tc>
                <a:tc>
                  <a:txBody>
                    <a:bodyPr/>
                    <a:lstStyle/>
                    <a:p>
                      <a:pPr algn="ctr"/>
                      <a:r>
                        <a:rPr lang="es-MX" sz="1400" b="0" dirty="0" smtClean="0">
                          <a:solidFill>
                            <a:srgbClr val="FF0000"/>
                          </a:solidFill>
                          <a:latin typeface="Gill Sans Ultra Bold" panose="020B0A02020104020203" pitchFamily="34" charset="0"/>
                        </a:rPr>
                        <a:t>Actividades permanentes- </a:t>
                      </a:r>
                      <a:r>
                        <a:rPr lang="es-MX" sz="1400" b="0" u="none" dirty="0" smtClean="0">
                          <a:latin typeface="Gill Sans Ultra Bold" panose="020B0A02020104020203" pitchFamily="34" charset="0"/>
                        </a:rPr>
                        <a:t>Conociendo</a:t>
                      </a:r>
                      <a:r>
                        <a:rPr lang="es-MX" sz="1400" b="0" u="none" baseline="0" dirty="0" smtClean="0">
                          <a:latin typeface="Gill Sans Ultra Bold" panose="020B0A02020104020203" pitchFamily="34" charset="0"/>
                        </a:rPr>
                        <a:t> los cuentos </a:t>
                      </a:r>
                      <a:endParaRPr lang="es-MX" sz="1400" b="0" u="none" dirty="0">
                        <a:latin typeface="Gill Sans Ultra Bold" panose="020B0A02020104020203" pitchFamily="34" charset="0"/>
                      </a:endParaRPr>
                    </a:p>
                  </a:txBody>
                  <a:tcPr anchor="ctr">
                    <a:solidFill>
                      <a:srgbClr val="FFCC99"/>
                    </a:solidFill>
                  </a:tcPr>
                </a:tc>
                <a:tc>
                  <a:txBody>
                    <a:bodyPr/>
                    <a:lstStyle/>
                    <a:p>
                      <a:pPr algn="ctr"/>
                      <a:r>
                        <a:rPr lang="es-MX" sz="1400" dirty="0" smtClean="0">
                          <a:solidFill>
                            <a:srgbClr val="FF0000"/>
                          </a:solidFill>
                          <a:latin typeface="Gill Sans Ultra Bold" panose="020B0A02020104020203" pitchFamily="34" charset="0"/>
                        </a:rPr>
                        <a:t>Actividades permanentes-</a:t>
                      </a:r>
                      <a:r>
                        <a:rPr lang="es-MX" sz="1400" dirty="0" smtClean="0">
                          <a:latin typeface="Gill Sans Ultra Bold" panose="020B0A02020104020203" pitchFamily="34" charset="0"/>
                        </a:rPr>
                        <a:t>Mi</a:t>
                      </a:r>
                      <a:r>
                        <a:rPr lang="es-MX" sz="1400" baseline="0" dirty="0" smtClean="0">
                          <a:latin typeface="Gill Sans Ultra Bold" panose="020B0A02020104020203" pitchFamily="34" charset="0"/>
                        </a:rPr>
                        <a:t> personaje </a:t>
                      </a:r>
                      <a:endParaRPr lang="es-MX" sz="1400" dirty="0">
                        <a:latin typeface="Gill Sans Ultra Bold" panose="020B0A02020104020203" pitchFamily="34" charset="0"/>
                      </a:endParaRPr>
                    </a:p>
                  </a:txBody>
                  <a:tcPr anchor="ctr">
                    <a:solidFill>
                      <a:srgbClr val="FF6699"/>
                    </a:solidFill>
                  </a:tcPr>
                </a:tc>
                <a:tc>
                  <a:txBody>
                    <a:bodyPr/>
                    <a:lstStyle/>
                    <a:p>
                      <a:pPr algn="ctr"/>
                      <a:r>
                        <a:rPr lang="es-MX" sz="1200" b="0" dirty="0" smtClean="0">
                          <a:solidFill>
                            <a:srgbClr val="FF0000"/>
                          </a:solidFill>
                          <a:latin typeface="Gill Sans Ultra Bold" panose="020B0A02020104020203" pitchFamily="34" charset="0"/>
                        </a:rPr>
                        <a:t>EDUCACIÓN</a:t>
                      </a:r>
                      <a:r>
                        <a:rPr lang="es-MX" sz="1200" b="0" baseline="0" dirty="0" smtClean="0">
                          <a:solidFill>
                            <a:srgbClr val="FF0000"/>
                          </a:solidFill>
                          <a:latin typeface="Gill Sans Ultra Bold" panose="020B0A02020104020203" pitchFamily="34" charset="0"/>
                        </a:rPr>
                        <a:t> FÍSICA</a:t>
                      </a:r>
                      <a:endParaRPr lang="es-MX" sz="1200" b="0" dirty="0" smtClean="0">
                        <a:solidFill>
                          <a:srgbClr val="FF0000"/>
                        </a:solidFill>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200" b="0" dirty="0" smtClean="0">
                          <a:solidFill>
                            <a:srgbClr val="FF0000"/>
                          </a:solidFill>
                          <a:latin typeface="Gill Sans Ultra Bold" panose="020B0A02020104020203" pitchFamily="34" charset="0"/>
                        </a:rPr>
                        <a:t>EDUCACIÓN</a:t>
                      </a:r>
                      <a:r>
                        <a:rPr lang="es-MX" sz="1200" b="0" baseline="0" dirty="0" smtClean="0">
                          <a:solidFill>
                            <a:srgbClr val="FF0000"/>
                          </a:solidFill>
                          <a:latin typeface="Gill Sans Ultra Bold" panose="020B0A02020104020203" pitchFamily="34" charset="0"/>
                        </a:rPr>
                        <a:t> FÍSICA </a:t>
                      </a:r>
                      <a:endParaRPr lang="es-MX" sz="1200" b="0" dirty="0">
                        <a:solidFill>
                          <a:srgbClr val="FF0000"/>
                        </a:solidFill>
                        <a:latin typeface="Gill Sans Ultra Bold" panose="020B0A02020104020203" pitchFamily="34" charset="0"/>
                      </a:endParaRPr>
                    </a:p>
                  </a:txBody>
                  <a:tcPr anchor="ctr">
                    <a:solidFill>
                      <a:srgbClr val="00FFFF"/>
                    </a:solidFill>
                  </a:tcPr>
                </a:tc>
                <a:tc rowSpan="6">
                  <a:txBody>
                    <a:bodyPr/>
                    <a:lstStyle/>
                    <a:p>
                      <a:pPr algn="ctr"/>
                      <a:r>
                        <a:rPr lang="es-MX" sz="2800" b="0" dirty="0" smtClean="0">
                          <a:latin typeface="Gill Sans Ultra Bold" panose="020B0A02020104020203" pitchFamily="34" charset="0"/>
                        </a:rPr>
                        <a:t>CONSEJO</a:t>
                      </a:r>
                      <a:r>
                        <a:rPr lang="es-MX" sz="2800" b="0" baseline="0" dirty="0" smtClean="0">
                          <a:latin typeface="Gill Sans Ultra Bold" panose="020B0A02020104020203" pitchFamily="34" charset="0"/>
                        </a:rPr>
                        <a:t> TÉCNICO </a:t>
                      </a:r>
                      <a:endParaRPr lang="es-MX" sz="2800" b="0" dirty="0">
                        <a:latin typeface="Gill Sans Ultra Bold" panose="020B0A02020104020203" pitchFamily="34" charset="0"/>
                      </a:endParaRPr>
                    </a:p>
                  </a:txBody>
                  <a:tcPr vert="vert270" anchor="ctr">
                    <a:solidFill>
                      <a:srgbClr val="FFFF00"/>
                    </a:solidFill>
                  </a:tcPr>
                </a:tc>
              </a:tr>
              <a:tr h="640080">
                <a:tc>
                  <a:txBody>
                    <a:bodyPr/>
                    <a:lstStyle/>
                    <a:p>
                      <a:pPr algn="ctr"/>
                      <a:r>
                        <a:rPr lang="es-MX" sz="1200" b="0" dirty="0" smtClean="0">
                          <a:latin typeface="Gill Sans Ultra Bold" panose="020B0A02020104020203" pitchFamily="34" charset="0"/>
                        </a:rPr>
                        <a:t>9:30-10:00</a:t>
                      </a:r>
                      <a:endParaRPr lang="es-MX" sz="1200" b="0" dirty="0">
                        <a:latin typeface="Gill Sans Ultra Bold" panose="020B0A02020104020203" pitchFamily="34" charset="0"/>
                      </a:endParaRPr>
                    </a:p>
                  </a:txBody>
                  <a:tcPr anchor="ctr">
                    <a:solidFill>
                      <a:srgbClr val="00FF00"/>
                    </a:solidFill>
                  </a:tcPr>
                </a:tc>
                <a:tc>
                  <a:txBody>
                    <a:bodyPr/>
                    <a:lstStyle/>
                    <a:p>
                      <a:pPr algn="ctr"/>
                      <a:r>
                        <a:rPr lang="es-MX" sz="1400" b="0" u="sng" dirty="0" smtClean="0">
                          <a:latin typeface="Gill Sans Ultra Bold" panose="020B0A02020104020203" pitchFamily="34" charset="0"/>
                        </a:rPr>
                        <a:t>Tipos</a:t>
                      </a:r>
                      <a:r>
                        <a:rPr lang="es-MX" sz="1400" b="0" u="sng" baseline="0" dirty="0" smtClean="0">
                          <a:latin typeface="Gill Sans Ultra Bold" panose="020B0A02020104020203" pitchFamily="34" charset="0"/>
                        </a:rPr>
                        <a:t> de cuentos </a:t>
                      </a:r>
                      <a:endParaRPr lang="es-MX" sz="1400" b="0" u="sng" dirty="0">
                        <a:latin typeface="Gill Sans Ultra Bold" panose="020B0A02020104020203" pitchFamily="34" charset="0"/>
                      </a:endParaRPr>
                    </a:p>
                  </a:txBody>
                  <a:tcPr anchor="ctr">
                    <a:solidFill>
                      <a:srgbClr val="FFCC99"/>
                    </a:solidFill>
                  </a:tcPr>
                </a:tc>
                <a:tc>
                  <a:txBody>
                    <a:bodyPr/>
                    <a:lstStyle/>
                    <a:p>
                      <a:pPr algn="ctr"/>
                      <a:r>
                        <a:rPr lang="es-MX" sz="1400" dirty="0" smtClean="0">
                          <a:latin typeface="Gill Sans Ultra Bold" panose="020B0A02020104020203" pitchFamily="34" charset="0"/>
                        </a:rPr>
                        <a:t>Tira</a:t>
                      </a:r>
                      <a:r>
                        <a:rPr lang="es-MX" sz="1400" baseline="0" dirty="0" smtClean="0">
                          <a:latin typeface="Gill Sans Ultra Bold" panose="020B0A02020104020203" pitchFamily="34" charset="0"/>
                        </a:rPr>
                        <a:t> un cuento </a:t>
                      </a:r>
                      <a:endParaRPr lang="es-MX" sz="1400" dirty="0">
                        <a:latin typeface="Gill Sans Ultra Bold" panose="020B0A02020104020203" pitchFamily="34" charset="0"/>
                      </a:endParaRPr>
                    </a:p>
                  </a:txBody>
                  <a:tcPr anchor="ctr">
                    <a:solidFill>
                      <a:srgbClr val="FF6699"/>
                    </a:solidFill>
                  </a:tcPr>
                </a:tc>
                <a:tc>
                  <a:txBody>
                    <a:bodyPr/>
                    <a:lstStyle/>
                    <a:p>
                      <a:pPr algn="ctr"/>
                      <a:r>
                        <a:rPr lang="es-MX" sz="1400" dirty="0" smtClean="0">
                          <a:solidFill>
                            <a:srgbClr val="FF0000"/>
                          </a:solidFill>
                          <a:latin typeface="Gill Sans Ultra Bold" panose="020B0A02020104020203" pitchFamily="34" charset="0"/>
                        </a:rPr>
                        <a:t>Actividades permanentes-</a:t>
                      </a:r>
                      <a:r>
                        <a:rPr lang="es-MX" sz="1400" b="0" u="sng" dirty="0" smtClean="0">
                          <a:latin typeface="Gill Sans Ultra Bold" panose="020B0A02020104020203" pitchFamily="34" charset="0"/>
                        </a:rPr>
                        <a:t>Había una vez…..</a:t>
                      </a:r>
                      <a:endParaRPr lang="es-MX" sz="1400" b="0" u="sng" dirty="0">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400" dirty="0" smtClean="0">
                          <a:solidFill>
                            <a:srgbClr val="FF0000"/>
                          </a:solidFill>
                          <a:latin typeface="Gill Sans Ultra Bold" panose="020B0A02020104020203" pitchFamily="34" charset="0"/>
                        </a:rPr>
                        <a:t>Actividades permanentes-</a:t>
                      </a:r>
                    </a:p>
                    <a:p>
                      <a:pPr algn="ctr"/>
                      <a:r>
                        <a:rPr lang="es-MX" sz="1400" dirty="0" smtClean="0">
                          <a:solidFill>
                            <a:schemeClr val="tx1"/>
                          </a:solidFill>
                          <a:latin typeface="Gill Sans Ultra Bold" panose="020B0A02020104020203" pitchFamily="34" charset="0"/>
                        </a:rPr>
                        <a:t>La</a:t>
                      </a:r>
                      <a:r>
                        <a:rPr lang="es-MX" sz="1400" baseline="0" dirty="0" smtClean="0">
                          <a:solidFill>
                            <a:schemeClr val="tx1"/>
                          </a:solidFill>
                          <a:latin typeface="Gill Sans Ultra Bold" panose="020B0A02020104020203" pitchFamily="34" charset="0"/>
                        </a:rPr>
                        <a:t> gallina turuleca </a:t>
                      </a:r>
                      <a:endParaRPr lang="es-MX" sz="1400" dirty="0">
                        <a:solidFill>
                          <a:schemeClr val="tx1"/>
                        </a:solidFill>
                        <a:latin typeface="Gill Sans Ultra Bold" panose="020B0A02020104020203" pitchFamily="34" charset="0"/>
                      </a:endParaRPr>
                    </a:p>
                  </a:txBody>
                  <a:tcPr anchor="ctr">
                    <a:solidFill>
                      <a:srgbClr val="00FFFF"/>
                    </a:solidFill>
                  </a:tcPr>
                </a:tc>
                <a:tc vMerge="1">
                  <a:txBody>
                    <a:bodyPr/>
                    <a:lstStyle/>
                    <a:p>
                      <a:pPr algn="ctr"/>
                      <a:endParaRPr lang="es-MX" sz="1200" b="0" dirty="0">
                        <a:latin typeface="Gill Sans Ultra Bold" panose="020B0A02020104020203" pitchFamily="34" charset="0"/>
                      </a:endParaRPr>
                    </a:p>
                  </a:txBody>
                  <a:tcPr anchor="ctr">
                    <a:solidFill>
                      <a:srgbClr val="FFFF00"/>
                    </a:solidFill>
                  </a:tcPr>
                </a:tc>
              </a:tr>
              <a:tr h="640080">
                <a:tc>
                  <a:txBody>
                    <a:bodyPr/>
                    <a:lstStyle/>
                    <a:p>
                      <a:pPr algn="ctr"/>
                      <a:r>
                        <a:rPr lang="es-MX" sz="1200" b="0" dirty="0" smtClean="0">
                          <a:latin typeface="Gill Sans Ultra Bold" panose="020B0A02020104020203" pitchFamily="34" charset="0"/>
                        </a:rPr>
                        <a:t>10:00-10:30</a:t>
                      </a:r>
                    </a:p>
                  </a:txBody>
                  <a:tcPr anchor="ctr">
                    <a:solidFill>
                      <a:srgbClr val="00FF00"/>
                    </a:solidFill>
                  </a:tcPr>
                </a:tc>
                <a:tc>
                  <a:txBody>
                    <a:bodyPr/>
                    <a:lstStyle/>
                    <a:p>
                      <a:pPr algn="ctr"/>
                      <a:r>
                        <a:rPr lang="es-MX" sz="1400" b="0" u="sng" dirty="0" smtClean="0">
                          <a:latin typeface="Gill Sans Ultra Bold" panose="020B0A02020104020203" pitchFamily="34" charset="0"/>
                        </a:rPr>
                        <a:t>Clasificando</a:t>
                      </a:r>
                      <a:r>
                        <a:rPr lang="es-MX" sz="1400" b="0" u="sng" baseline="0" dirty="0" smtClean="0">
                          <a:latin typeface="Gill Sans Ultra Bold" panose="020B0A02020104020203" pitchFamily="34" charset="0"/>
                        </a:rPr>
                        <a:t> cuentos </a:t>
                      </a:r>
                      <a:endParaRPr lang="es-MX" sz="1400" b="0" u="sng" dirty="0">
                        <a:latin typeface="Gill Sans Ultra Bold" panose="020B0A02020104020203" pitchFamily="34" charset="0"/>
                      </a:endParaRPr>
                    </a:p>
                  </a:txBody>
                  <a:tcPr anchor="ctr">
                    <a:solidFill>
                      <a:srgbClr val="FFCC99"/>
                    </a:solidFill>
                  </a:tcPr>
                </a:tc>
                <a:tc>
                  <a:txBody>
                    <a:bodyPr/>
                    <a:lstStyle/>
                    <a:p>
                      <a:pPr algn="ctr"/>
                      <a:r>
                        <a:rPr lang="es-MX" sz="1400" dirty="0" smtClean="0">
                          <a:latin typeface="Gill Sans Ultra Bold" panose="020B0A02020104020203" pitchFamily="34" charset="0"/>
                        </a:rPr>
                        <a:t>Mímica</a:t>
                      </a:r>
                      <a:r>
                        <a:rPr lang="es-MX" dirty="0" smtClean="0">
                          <a:latin typeface="Gill Sans Ultra Bold" panose="020B0A02020104020203" pitchFamily="34" charset="0"/>
                        </a:rPr>
                        <a:t> </a:t>
                      </a:r>
                      <a:endParaRPr lang="es-MX" dirty="0">
                        <a:latin typeface="Gill Sans Ultra Bold" panose="020B0A02020104020203" pitchFamily="34" charset="0"/>
                      </a:endParaRPr>
                    </a:p>
                  </a:txBody>
                  <a:tcPr anchor="ctr">
                    <a:solidFill>
                      <a:srgbClr val="FF6699"/>
                    </a:solidFill>
                  </a:tcPr>
                </a:tc>
                <a:tc>
                  <a:txBody>
                    <a:bodyPr/>
                    <a:lstStyle/>
                    <a:p>
                      <a:pPr algn="ctr"/>
                      <a:r>
                        <a:rPr lang="es-MX" sz="1400" dirty="0" smtClean="0">
                          <a:latin typeface="Gill Sans Ultra Bold" panose="020B0A02020104020203" pitchFamily="34" charset="0"/>
                        </a:rPr>
                        <a:t>¿Qué paso</a:t>
                      </a:r>
                      <a:r>
                        <a:rPr lang="es-MX" sz="1400" baseline="0" dirty="0" smtClean="0">
                          <a:latin typeface="Gill Sans Ultra Bold" panose="020B0A02020104020203" pitchFamily="34" charset="0"/>
                        </a:rPr>
                        <a:t> primero?</a:t>
                      </a:r>
                      <a:endParaRPr lang="es-MX" sz="1400" dirty="0">
                        <a:latin typeface="Gill Sans Ultra Bold" panose="020B0A02020104020203" pitchFamily="34" charset="0"/>
                      </a:endParaRPr>
                    </a:p>
                  </a:txBody>
                  <a:tcPr anchor="ctr">
                    <a:solidFill>
                      <a:schemeClr val="accent2">
                        <a:lumMod val="60000"/>
                        <a:lumOff val="40000"/>
                      </a:schemeClr>
                    </a:solidFill>
                  </a:tcPr>
                </a:tc>
                <a:tc>
                  <a:txBody>
                    <a:bodyPr/>
                    <a:lstStyle/>
                    <a:p>
                      <a:pPr algn="ctr"/>
                      <a:r>
                        <a:rPr lang="es-MX" sz="1400" dirty="0" smtClean="0">
                          <a:latin typeface="Gill Sans Ultra Bold" panose="020B0A02020104020203" pitchFamily="34" charset="0"/>
                        </a:rPr>
                        <a:t>Cuantos</a:t>
                      </a:r>
                      <a:r>
                        <a:rPr lang="es-MX" sz="1400" baseline="0" dirty="0" smtClean="0">
                          <a:latin typeface="Gill Sans Ultra Bold" panose="020B0A02020104020203" pitchFamily="34" charset="0"/>
                        </a:rPr>
                        <a:t> más cuantos menos </a:t>
                      </a:r>
                      <a:endParaRPr lang="es-MX" sz="1400" dirty="0">
                        <a:latin typeface="Gill Sans Ultra Bold" panose="020B0A02020104020203" pitchFamily="34" charset="0"/>
                      </a:endParaRPr>
                    </a:p>
                  </a:txBody>
                  <a:tcPr anchor="ctr">
                    <a:solidFill>
                      <a:srgbClr val="00FFFF"/>
                    </a:solidFill>
                  </a:tcPr>
                </a:tc>
                <a:tc vMerge="1">
                  <a:txBody>
                    <a:bodyPr/>
                    <a:lstStyle/>
                    <a:p>
                      <a:pPr algn="ctr"/>
                      <a:endParaRPr lang="es-MX" sz="1200" b="0" dirty="0">
                        <a:latin typeface="Gill Sans Ultra Bold" panose="020B0A02020104020203" pitchFamily="34" charset="0"/>
                      </a:endParaRPr>
                    </a:p>
                  </a:txBody>
                  <a:tcPr anchor="ctr">
                    <a:solidFill>
                      <a:srgbClr val="FFFF00"/>
                    </a:solidFill>
                  </a:tcPr>
                </a:tc>
              </a:tr>
              <a:tr h="640080">
                <a:tc>
                  <a:txBody>
                    <a:bodyPr/>
                    <a:lstStyle/>
                    <a:p>
                      <a:pPr algn="ctr"/>
                      <a:r>
                        <a:rPr lang="es-MX" sz="1200" b="0" dirty="0" smtClean="0">
                          <a:latin typeface="Gill Sans Ultra Bold" panose="020B0A02020104020203" pitchFamily="34" charset="0"/>
                        </a:rPr>
                        <a:t>10:30-11:00</a:t>
                      </a:r>
                      <a:endParaRPr lang="es-MX" sz="1200" b="0" dirty="0">
                        <a:latin typeface="Gill Sans Ultra Bold" panose="020B0A02020104020203" pitchFamily="34" charset="0"/>
                      </a:endParaRPr>
                    </a:p>
                  </a:txBody>
                  <a:tcPr anchor="ctr">
                    <a:solidFill>
                      <a:srgbClr val="00FF00"/>
                    </a:solidFill>
                  </a:tcPr>
                </a:tc>
                <a:tc gridSpan="4">
                  <a:txBody>
                    <a:bodyPr/>
                    <a:lstStyle/>
                    <a:p>
                      <a:pPr algn="ctr"/>
                      <a:r>
                        <a:rPr lang="es-MX" sz="2400" b="0" dirty="0" smtClean="0">
                          <a:latin typeface="Gill Sans Ultra Bold" panose="020B0A02020104020203" pitchFamily="34" charset="0"/>
                        </a:rPr>
                        <a:t>RECREO</a:t>
                      </a:r>
                      <a:endParaRPr lang="es-MX" sz="2400" b="0" dirty="0">
                        <a:latin typeface="Gill Sans Ultra Bold" panose="020B0A02020104020203" pitchFamily="34" charset="0"/>
                      </a:endParaRPr>
                    </a:p>
                  </a:txBody>
                  <a:tcPr anchor="ctr">
                    <a:solidFill>
                      <a:srgbClr val="00B0F0"/>
                    </a:solidFill>
                  </a:tcPr>
                </a:tc>
                <a:tc hMerge="1">
                  <a:txBody>
                    <a:bodyPr/>
                    <a:lstStyle/>
                    <a:p>
                      <a:endParaRPr lang="es-MX" dirty="0"/>
                    </a:p>
                  </a:txBody>
                  <a:tcPr anchor="ctr">
                    <a:solidFill>
                      <a:schemeClr val="accent6">
                        <a:lumMod val="40000"/>
                        <a:lumOff val="60000"/>
                      </a:schemeClr>
                    </a:solidFill>
                  </a:tcPr>
                </a:tc>
                <a:tc hMerge="1">
                  <a:txBody>
                    <a:bodyPr/>
                    <a:lstStyle/>
                    <a:p>
                      <a:endParaRPr lang="es-MX"/>
                    </a:p>
                  </a:txBody>
                  <a:tcPr/>
                </a:tc>
                <a:tc hMerge="1">
                  <a:txBody>
                    <a:bodyPr/>
                    <a:lstStyle/>
                    <a:p>
                      <a:endParaRPr lang="es-MX" dirty="0"/>
                    </a:p>
                  </a:txBody>
                  <a:tcPr anchor="ctr">
                    <a:solidFill>
                      <a:schemeClr val="accent6">
                        <a:lumMod val="40000"/>
                        <a:lumOff val="60000"/>
                      </a:schemeClr>
                    </a:solidFill>
                  </a:tcPr>
                </a:tc>
                <a:tc vMerge="1">
                  <a:txBody>
                    <a:bodyPr/>
                    <a:lstStyle/>
                    <a:p>
                      <a:endParaRPr lang="es-MX" dirty="0"/>
                    </a:p>
                  </a:txBody>
                  <a:tcPr anchor="ctr">
                    <a:solidFill>
                      <a:schemeClr val="accent6">
                        <a:lumMod val="40000"/>
                        <a:lumOff val="60000"/>
                      </a:schemeClr>
                    </a:solidFill>
                  </a:tcPr>
                </a:tc>
              </a:tr>
              <a:tr h="640080">
                <a:tc>
                  <a:txBody>
                    <a:bodyPr/>
                    <a:lstStyle/>
                    <a:p>
                      <a:pPr algn="ctr"/>
                      <a:r>
                        <a:rPr lang="es-MX" sz="1200" b="0" dirty="0" smtClean="0">
                          <a:latin typeface="Gill Sans Ultra Bold" panose="020B0A02020104020203" pitchFamily="34" charset="0"/>
                        </a:rPr>
                        <a:t>11:00-11:30</a:t>
                      </a:r>
                      <a:endParaRPr lang="es-MX" sz="1200" b="0" dirty="0">
                        <a:latin typeface="Gill Sans Ultra Bold" panose="020B0A02020104020203" pitchFamily="34" charset="0"/>
                      </a:endParaRPr>
                    </a:p>
                  </a:txBody>
                  <a:tcPr anchor="ctr">
                    <a:solidFill>
                      <a:srgbClr val="00FF00"/>
                    </a:solidFill>
                  </a:tcPr>
                </a:tc>
                <a:tc>
                  <a:txBody>
                    <a:bodyPr/>
                    <a:lstStyle/>
                    <a:p>
                      <a:pPr algn="ctr"/>
                      <a:r>
                        <a:rPr lang="es-MX" sz="1600" b="0" dirty="0" smtClean="0">
                          <a:latin typeface="Gill Sans Ultra Bold" panose="020B0A02020104020203" pitchFamily="34" charset="0"/>
                        </a:rPr>
                        <a:t>ARTES</a:t>
                      </a:r>
                      <a:endParaRPr lang="es-MX" sz="1600" b="0" dirty="0">
                        <a:latin typeface="Gill Sans Ultra Bold" panose="020B0A02020104020203" pitchFamily="34" charset="0"/>
                      </a:endParaRPr>
                    </a:p>
                  </a:txBody>
                  <a:tcPr anchor="ctr">
                    <a:solidFill>
                      <a:srgbClr val="FFCC99"/>
                    </a:solidFill>
                  </a:tcPr>
                </a:tc>
                <a:tc>
                  <a:txBody>
                    <a:bodyPr/>
                    <a:lstStyle/>
                    <a:p>
                      <a:pPr algn="ctr"/>
                      <a:r>
                        <a:rPr lang="es-MX" sz="1400" dirty="0" smtClean="0">
                          <a:latin typeface="Gill Sans Ultra Bold" panose="020B0A02020104020203" pitchFamily="34" charset="0"/>
                        </a:rPr>
                        <a:t>¿Quién soy?</a:t>
                      </a:r>
                      <a:endParaRPr lang="es-MX" sz="1400" dirty="0">
                        <a:latin typeface="Gill Sans Ultra Bold" panose="020B0A02020104020203" pitchFamily="34" charset="0"/>
                      </a:endParaRPr>
                    </a:p>
                  </a:txBody>
                  <a:tcPr anchor="ctr">
                    <a:solidFill>
                      <a:srgbClr val="FF6699"/>
                    </a:solidFill>
                  </a:tcPr>
                </a:tc>
                <a:tc>
                  <a:txBody>
                    <a:bodyPr/>
                    <a:lstStyle/>
                    <a:p>
                      <a:pPr algn="ctr"/>
                      <a:r>
                        <a:rPr lang="es-MX" sz="1400" dirty="0" smtClean="0">
                          <a:latin typeface="Gill Sans Ultra Bold" panose="020B0A02020104020203" pitchFamily="34" charset="0"/>
                        </a:rPr>
                        <a:t>Las manzanas de caperucita roja </a:t>
                      </a:r>
                      <a:endParaRPr lang="es-MX" sz="1400" dirty="0">
                        <a:latin typeface="Gill Sans Ultra Bold" panose="020B0A02020104020203" pitchFamily="34" charset="0"/>
                      </a:endParaRPr>
                    </a:p>
                  </a:txBody>
                  <a:tcPr anchor="ctr">
                    <a:solidFill>
                      <a:schemeClr val="accent2">
                        <a:lumMod val="60000"/>
                        <a:lumOff val="40000"/>
                      </a:schemeClr>
                    </a:solidFill>
                  </a:tcPr>
                </a:tc>
                <a:tc rowSpan="2">
                  <a:txBody>
                    <a:bodyPr/>
                    <a:lstStyle/>
                    <a:p>
                      <a:pPr algn="ctr"/>
                      <a:r>
                        <a:rPr lang="es-MX" sz="1800" dirty="0" smtClean="0">
                          <a:latin typeface="Gill Sans Ultra Bold" panose="020B0A02020104020203" pitchFamily="34" charset="0"/>
                        </a:rPr>
                        <a:t>La</a:t>
                      </a:r>
                      <a:r>
                        <a:rPr lang="es-MX" sz="1800" baseline="0" dirty="0" smtClean="0">
                          <a:latin typeface="Gill Sans Ultra Bold" panose="020B0A02020104020203" pitchFamily="34" charset="0"/>
                        </a:rPr>
                        <a:t> fábrica de cuentos </a:t>
                      </a:r>
                      <a:endParaRPr lang="es-MX" sz="1800" dirty="0">
                        <a:latin typeface="Gill Sans Ultra Bold" panose="020B0A02020104020203" pitchFamily="34" charset="0"/>
                      </a:endParaRPr>
                    </a:p>
                  </a:txBody>
                  <a:tcPr anchor="ctr">
                    <a:solidFill>
                      <a:srgbClr val="00FFFF"/>
                    </a:solidFill>
                  </a:tcPr>
                </a:tc>
                <a:tc vMerge="1">
                  <a:txBody>
                    <a:bodyPr/>
                    <a:lstStyle/>
                    <a:p>
                      <a:pPr algn="ctr"/>
                      <a:endParaRPr lang="es-MX" sz="1200" b="0" dirty="0">
                        <a:latin typeface="Gill Sans Ultra Bold" panose="020B0A02020104020203" pitchFamily="34" charset="0"/>
                      </a:endParaRPr>
                    </a:p>
                  </a:txBody>
                  <a:tcPr anchor="ctr">
                    <a:solidFill>
                      <a:srgbClr val="FFFF00"/>
                    </a:solidFill>
                  </a:tcPr>
                </a:tc>
              </a:tr>
              <a:tr h="640080">
                <a:tc>
                  <a:txBody>
                    <a:bodyPr/>
                    <a:lstStyle/>
                    <a:p>
                      <a:pPr algn="ctr"/>
                      <a:r>
                        <a:rPr lang="es-MX" sz="1200" b="0" dirty="0" smtClean="0">
                          <a:latin typeface="Gill Sans Ultra Bold" panose="020B0A02020104020203" pitchFamily="34" charset="0"/>
                        </a:rPr>
                        <a:t>11:30-12:00</a:t>
                      </a:r>
                      <a:endParaRPr lang="es-MX" sz="1200" b="0" dirty="0">
                        <a:latin typeface="Gill Sans Ultra Bold" panose="020B0A02020104020203" pitchFamily="34" charset="0"/>
                      </a:endParaRPr>
                    </a:p>
                  </a:txBody>
                  <a:tcPr anchor="ctr">
                    <a:solidFill>
                      <a:srgbClr val="00FF00"/>
                    </a:solidFill>
                  </a:tcPr>
                </a:tc>
                <a:tc>
                  <a:txBody>
                    <a:bodyPr/>
                    <a:lstStyle/>
                    <a:p>
                      <a:pPr algn="ctr"/>
                      <a:r>
                        <a:rPr lang="es-MX" sz="1400" b="0" dirty="0" err="1" smtClean="0">
                          <a:latin typeface="Gill Sans Ultra Bold" panose="020B0A02020104020203" pitchFamily="34" charset="0"/>
                        </a:rPr>
                        <a:t>Hansel</a:t>
                      </a:r>
                      <a:r>
                        <a:rPr lang="es-MX" sz="1400" b="0" dirty="0" smtClean="0">
                          <a:latin typeface="Gill Sans Ultra Bold" panose="020B0A02020104020203" pitchFamily="34" charset="0"/>
                        </a:rPr>
                        <a:t> y </a:t>
                      </a:r>
                      <a:r>
                        <a:rPr lang="es-MX" sz="1400" b="0" dirty="0" err="1" smtClean="0">
                          <a:latin typeface="Gill Sans Ultra Bold" panose="020B0A02020104020203" pitchFamily="34" charset="0"/>
                        </a:rPr>
                        <a:t>Gretel</a:t>
                      </a:r>
                      <a:r>
                        <a:rPr lang="es-MX" sz="1400" b="0" baseline="0" dirty="0" smtClean="0">
                          <a:latin typeface="Gill Sans Ultra Bold" panose="020B0A02020104020203" pitchFamily="34" charset="0"/>
                        </a:rPr>
                        <a:t> </a:t>
                      </a:r>
                      <a:endParaRPr lang="es-MX" sz="1400" b="0" dirty="0">
                        <a:latin typeface="Gill Sans Ultra Bold" panose="020B0A02020104020203" pitchFamily="34" charset="0"/>
                      </a:endParaRPr>
                    </a:p>
                  </a:txBody>
                  <a:tcPr anchor="ctr">
                    <a:solidFill>
                      <a:srgbClr val="FFCC99"/>
                    </a:solidFill>
                  </a:tcPr>
                </a:tc>
                <a:tc>
                  <a:txBody>
                    <a:bodyPr/>
                    <a:lstStyle/>
                    <a:p>
                      <a:pPr algn="ctr"/>
                      <a:r>
                        <a:rPr lang="es-MX" sz="1400" dirty="0" smtClean="0">
                          <a:latin typeface="Gill Sans Ultra Bold" panose="020B0A02020104020203" pitchFamily="34" charset="0"/>
                        </a:rPr>
                        <a:t>Los dulces de </a:t>
                      </a:r>
                      <a:r>
                        <a:rPr lang="es-MX" sz="1400" dirty="0" err="1" smtClean="0">
                          <a:latin typeface="Gill Sans Ultra Bold" panose="020B0A02020104020203" pitchFamily="34" charset="0"/>
                        </a:rPr>
                        <a:t>Hansel</a:t>
                      </a:r>
                      <a:r>
                        <a:rPr lang="es-MX" sz="1400" dirty="0" smtClean="0">
                          <a:latin typeface="Gill Sans Ultra Bold" panose="020B0A02020104020203" pitchFamily="34" charset="0"/>
                        </a:rPr>
                        <a:t> y </a:t>
                      </a:r>
                      <a:r>
                        <a:rPr lang="es-MX" sz="1400" dirty="0" err="1" smtClean="0">
                          <a:latin typeface="Gill Sans Ultra Bold" panose="020B0A02020104020203" pitchFamily="34" charset="0"/>
                        </a:rPr>
                        <a:t>Gretel</a:t>
                      </a:r>
                      <a:endParaRPr lang="es-MX" sz="1400" dirty="0">
                        <a:latin typeface="Gill Sans Ultra Bold" panose="020B0A02020104020203" pitchFamily="34" charset="0"/>
                      </a:endParaRPr>
                    </a:p>
                  </a:txBody>
                  <a:tcPr anchor="ctr">
                    <a:solidFill>
                      <a:srgbClr val="FF6699"/>
                    </a:solidFill>
                  </a:tcPr>
                </a:tc>
                <a:tc>
                  <a:txBody>
                    <a:bodyPr/>
                    <a:lstStyle/>
                    <a:p>
                      <a:pPr algn="ctr"/>
                      <a:r>
                        <a:rPr lang="es-MX" sz="1400" dirty="0" smtClean="0">
                          <a:latin typeface="Gill Sans Ultra Bold" panose="020B0A02020104020203" pitchFamily="34" charset="0"/>
                        </a:rPr>
                        <a:t>Tira</a:t>
                      </a:r>
                      <a:r>
                        <a:rPr lang="es-MX" sz="1400" baseline="0" dirty="0" smtClean="0">
                          <a:latin typeface="Gill Sans Ultra Bold" panose="020B0A02020104020203" pitchFamily="34" charset="0"/>
                        </a:rPr>
                        <a:t> el dado</a:t>
                      </a:r>
                      <a:endParaRPr lang="es-MX" sz="1400" dirty="0">
                        <a:latin typeface="Gill Sans Ultra Bold" panose="020B0A02020104020203" pitchFamily="34" charset="0"/>
                      </a:endParaRPr>
                    </a:p>
                  </a:txBody>
                  <a:tcPr anchor="ctr">
                    <a:solidFill>
                      <a:schemeClr val="accent2">
                        <a:lumMod val="60000"/>
                        <a:lumOff val="40000"/>
                      </a:schemeClr>
                    </a:solidFill>
                  </a:tcPr>
                </a:tc>
                <a:tc vMerge="1">
                  <a:txBody>
                    <a:bodyPr/>
                    <a:lstStyle/>
                    <a:p>
                      <a:pPr algn="ctr"/>
                      <a:endParaRPr lang="es-MX" sz="1200" dirty="0">
                        <a:latin typeface="Gill Sans Ultra Bold" panose="020B0A02020104020203" pitchFamily="34" charset="0"/>
                      </a:endParaRPr>
                    </a:p>
                  </a:txBody>
                  <a:tcPr anchor="ctr">
                    <a:solidFill>
                      <a:srgbClr val="00FFFF"/>
                    </a:solidFill>
                  </a:tcPr>
                </a:tc>
                <a:tc vMerge="1">
                  <a:txBody>
                    <a:bodyPr/>
                    <a:lstStyle/>
                    <a:p>
                      <a:pPr algn="ctr"/>
                      <a:endParaRPr lang="es-MX" sz="1200" b="0" dirty="0">
                        <a:latin typeface="Gill Sans Ultra Bold" panose="020B0A02020104020203" pitchFamily="34" charset="0"/>
                      </a:endParaRPr>
                    </a:p>
                  </a:txBody>
                  <a:tcPr anchor="ctr">
                    <a:solidFill>
                      <a:srgbClr val="FFFF00"/>
                    </a:solidFill>
                  </a:tcPr>
                </a:tc>
              </a:tr>
            </a:tbl>
          </a:graphicData>
        </a:graphic>
      </p:graphicFrame>
      <p:sp>
        <p:nvSpPr>
          <p:cNvPr id="10" name="CuadroTexto 9"/>
          <p:cNvSpPr txBox="1"/>
          <p:nvPr/>
        </p:nvSpPr>
        <p:spPr>
          <a:xfrm>
            <a:off x="2473622" y="489397"/>
            <a:ext cx="7405352" cy="1015663"/>
          </a:xfrm>
          <a:prstGeom prst="rect">
            <a:avLst/>
          </a:prstGeom>
          <a:noFill/>
        </p:spPr>
        <p:txBody>
          <a:bodyPr wrap="square" rtlCol="0">
            <a:spAutoFit/>
          </a:bodyPr>
          <a:lstStyle/>
          <a:p>
            <a:pPr algn="ctr"/>
            <a:r>
              <a:rPr lang="es-MX" sz="6000" dirty="0" smtClean="0">
                <a:solidFill>
                  <a:schemeClr val="bg1"/>
                </a:solidFill>
                <a:latin typeface="Gill Sans Ultra Bold" panose="020B0A02020104020203" pitchFamily="34" charset="0"/>
              </a:rPr>
              <a:t>CRONOGRAMA</a:t>
            </a:r>
            <a:r>
              <a:rPr lang="es-MX" dirty="0" smtClean="0"/>
              <a:t> </a:t>
            </a:r>
            <a:endParaRPr lang="es-MX" dirty="0"/>
          </a:p>
        </p:txBody>
      </p:sp>
    </p:spTree>
    <p:extLst>
      <p:ext uri="{BB962C8B-B14F-4D97-AF65-F5344CB8AC3E}">
        <p14:creationId xmlns:p14="http://schemas.microsoft.com/office/powerpoint/2010/main" val="808011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61312398"/>
              </p:ext>
            </p:extLst>
          </p:nvPr>
        </p:nvGraphicFramePr>
        <p:xfrm>
          <a:off x="246698" y="2489000"/>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Canta y baila la canción “La vaca lola” y responde: </a:t>
                      </a:r>
                    </a:p>
                    <a:p>
                      <a:r>
                        <a:rPr lang="es-MX" sz="1600" baseline="0" dirty="0" smtClean="0">
                          <a:solidFill>
                            <a:schemeClr val="tx1"/>
                          </a:solidFill>
                          <a:latin typeface="Bahnschrift" panose="020B0502040204020203" pitchFamily="34" charset="0"/>
                        </a:rPr>
                        <a:t>-¿Conocen las demás partes de la vaca?</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-bocina</a:t>
                      </a:r>
                      <a:r>
                        <a:rPr lang="es-MX" sz="1600" baseline="0" dirty="0" smtClean="0">
                          <a:solidFill>
                            <a:schemeClr val="tx1"/>
                          </a:solidFill>
                          <a:latin typeface="Bahnschrift SemiBold" panose="020B0502040204020203" pitchFamily="34" charset="0"/>
                        </a:rPr>
                        <a:t> </a:t>
                      </a:r>
                    </a:p>
                    <a:p>
                      <a:pPr algn="ct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30 de mayo </a:t>
                      </a:r>
                    </a:p>
                    <a:p>
                      <a:pPr algn="ctr"/>
                      <a:r>
                        <a:rPr lang="es-MX" sz="1600" dirty="0" smtClean="0">
                          <a:solidFill>
                            <a:schemeClr val="tx1"/>
                          </a:solidFill>
                          <a:latin typeface="Bahnschrift SemiBold" panose="020B0502040204020203" pitchFamily="34" charset="0"/>
                        </a:rPr>
                        <a:t>Organización</a:t>
                      </a:r>
                    </a:p>
                    <a:p>
                      <a:pPr algn="ctr"/>
                      <a:r>
                        <a:rPr lang="es-MX" sz="1600" dirty="0" smtClean="0">
                          <a:solidFill>
                            <a:schemeClr val="tx1"/>
                          </a:solidFill>
                          <a:latin typeface="Bahnschrift SemiBold" panose="020B0502040204020203" pitchFamily="34" charset="0"/>
                        </a:rPr>
                        <a:t>Grupal</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las palabras de las partes de la vaca y comenta donde cree que va cada uno </a:t>
                      </a:r>
                    </a:p>
                    <a:p>
                      <a:pPr marL="342900" indent="-342900">
                        <a:buFont typeface="+mj-lt"/>
                        <a:buAutoNum type="arabicPeriod"/>
                      </a:pPr>
                      <a:r>
                        <a:rPr lang="es-MX" sz="1600" baseline="0" dirty="0" smtClean="0">
                          <a:solidFill>
                            <a:schemeClr val="tx1"/>
                          </a:solidFill>
                          <a:latin typeface="Bahnschrift" panose="020B0502040204020203" pitchFamily="34" charset="0"/>
                        </a:rPr>
                        <a:t>Rabo </a:t>
                      </a:r>
                    </a:p>
                    <a:p>
                      <a:pPr marL="342900" indent="-342900">
                        <a:buFont typeface="+mj-lt"/>
                        <a:buAutoNum type="arabicPeriod"/>
                      </a:pPr>
                      <a:r>
                        <a:rPr lang="es-MX" sz="1600" baseline="0" dirty="0" smtClean="0">
                          <a:solidFill>
                            <a:schemeClr val="tx1"/>
                          </a:solidFill>
                          <a:latin typeface="Bahnschrift" panose="020B0502040204020203" pitchFamily="34" charset="0"/>
                        </a:rPr>
                        <a:t>Cuernos </a:t>
                      </a:r>
                    </a:p>
                    <a:p>
                      <a:pPr marL="342900" indent="-342900">
                        <a:buFont typeface="+mj-lt"/>
                        <a:buAutoNum type="arabicPeriod"/>
                      </a:pPr>
                      <a:r>
                        <a:rPr lang="es-MX" sz="1600" baseline="0" dirty="0" smtClean="0">
                          <a:solidFill>
                            <a:schemeClr val="tx1"/>
                          </a:solidFill>
                          <a:latin typeface="Bahnschrift" panose="020B0502040204020203" pitchFamily="34" charset="0"/>
                        </a:rPr>
                        <a:t>Hocico </a:t>
                      </a:r>
                    </a:p>
                    <a:p>
                      <a:pPr marL="342900" indent="-342900">
                        <a:buFont typeface="+mj-lt"/>
                        <a:buAutoNum type="arabicPeriod"/>
                      </a:pPr>
                      <a:r>
                        <a:rPr lang="es-MX" sz="1600" baseline="0" dirty="0" smtClean="0">
                          <a:solidFill>
                            <a:schemeClr val="tx1"/>
                          </a:solidFill>
                          <a:latin typeface="Bahnschrift" panose="020B0502040204020203" pitchFamily="34" charset="0"/>
                        </a:rPr>
                        <a:t>Ubres </a:t>
                      </a:r>
                    </a:p>
                    <a:p>
                      <a:pPr marL="342900" indent="-342900">
                        <a:buFont typeface="+mj-lt"/>
                        <a:buAutoNum type="arabicPeriod"/>
                      </a:pPr>
                      <a:r>
                        <a:rPr lang="es-MX" sz="1600" baseline="0" dirty="0" smtClean="0">
                          <a:solidFill>
                            <a:schemeClr val="tx1"/>
                          </a:solidFill>
                          <a:latin typeface="Bahnschrift" panose="020B0502040204020203" pitchFamily="34" charset="0"/>
                        </a:rPr>
                        <a:t>Pezuña </a:t>
                      </a:r>
                    </a:p>
                  </a:txBody>
                  <a:tcPr marL="68580" marR="68580" marT="0" marB="0">
                    <a:solidFill>
                      <a:srgbClr val="F6A4EC"/>
                    </a:solidFill>
                  </a:tcPr>
                </a:tc>
                <a:tc>
                  <a:txBody>
                    <a:bodyPr/>
                    <a:lstStyle/>
                    <a:p>
                      <a:pPr marL="285750" indent="-285750" algn="ctr">
                        <a:buFontTx/>
                        <a:buChar char="-"/>
                      </a:pPr>
                      <a:r>
                        <a:rPr lang="es-MX" sz="1600" baseline="0" dirty="0" smtClean="0">
                          <a:solidFill>
                            <a:schemeClr val="tx1"/>
                          </a:solidFill>
                          <a:latin typeface="Bahnschrift SemiBold" panose="020B0502040204020203" pitchFamily="34" charset="0"/>
                        </a:rPr>
                        <a:t>Vaca</a:t>
                      </a:r>
                    </a:p>
                    <a:p>
                      <a:pPr marL="285750" indent="-285750" algn="ctr">
                        <a:buFontTx/>
                        <a:buChar char="-"/>
                      </a:pPr>
                      <a:r>
                        <a:rPr lang="es-MX" sz="1600" baseline="0" dirty="0" smtClean="0">
                          <a:solidFill>
                            <a:schemeClr val="tx1"/>
                          </a:solidFill>
                          <a:latin typeface="Bahnschrift SemiBold" panose="020B0502040204020203" pitchFamily="34" charset="0"/>
                        </a:rPr>
                        <a:t>Partes de la vaca</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Ubica las partes de la vaca y cometa como cree </a:t>
                      </a:r>
                    </a:p>
                    <a:p>
                      <a:r>
                        <a:rPr lang="es-MX" sz="1600" baseline="0" dirty="0" smtClean="0">
                          <a:solidFill>
                            <a:schemeClr val="tx1"/>
                          </a:solidFill>
                          <a:latin typeface="Bahnschrift" panose="020B0502040204020203" pitchFamily="34" charset="0"/>
                        </a:rPr>
                        <a:t>que es la textura de cada una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754326"/>
          </a:xfrm>
          <a:prstGeom prst="rect">
            <a:avLst/>
          </a:prstGeom>
          <a:noFill/>
        </p:spPr>
        <p:txBody>
          <a:bodyPr wrap="square" rtlCol="0">
            <a:spAutoFit/>
          </a:bodyPr>
          <a:lstStyle/>
          <a:p>
            <a:pPr algn="ctr"/>
            <a:r>
              <a:rPr lang="es-MX" sz="3600" b="1" dirty="0" smtClean="0">
                <a:latin typeface="Bahnschrift SemiBold" panose="020B0502040204020203" pitchFamily="34" charset="0"/>
              </a:rPr>
              <a:t>PARTES DE LA VACA</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575442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90256458"/>
              </p:ext>
            </p:extLst>
          </p:nvPr>
        </p:nvGraphicFramePr>
        <p:xfrm>
          <a:off x="246701" y="2553396"/>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Participa en la suma de las manchas de la vaca dibujada en el pizarrón según el numero que corresponda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-Vaca dibujada</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30 de mayo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Pinta el total de manchas en la vaca que se encuentra en la cartulina por medio de un globo inflado sumergiéndolo en pintura negra, el total de manchas a pintar será de acuerdo al numero que caiga en el dado</a:t>
                      </a:r>
                    </a:p>
                    <a:p>
                      <a:endParaRPr lang="es-MX" sz="1600" baseline="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-Globos</a:t>
                      </a:r>
                    </a:p>
                    <a:p>
                      <a:pPr algn="ctr"/>
                      <a:r>
                        <a:rPr lang="es-MX" sz="1600" baseline="0" dirty="0" smtClean="0">
                          <a:solidFill>
                            <a:schemeClr val="tx1"/>
                          </a:solidFill>
                          <a:latin typeface="Bahnschrift SemiBold" panose="020B0502040204020203" pitchFamily="34" charset="0"/>
                        </a:rPr>
                        <a:t>-pintura negra</a:t>
                      </a:r>
                    </a:p>
                    <a:p>
                      <a:pPr algn="ctr"/>
                      <a:r>
                        <a:rPr lang="es-MX" sz="1600" baseline="0" dirty="0" smtClean="0">
                          <a:solidFill>
                            <a:schemeClr val="tx1"/>
                          </a:solidFill>
                          <a:latin typeface="Bahnschrift SemiBold" panose="020B0502040204020203" pitchFamily="34" charset="0"/>
                        </a:rPr>
                        <a:t>-cartulinas con vacas dibujadas</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1"/>
                          </a:solidFill>
                          <a:latin typeface="Bahnschrift" panose="020B0502040204020203" pitchFamily="34" charset="0"/>
                        </a:rPr>
                        <a:t>Cuenta</a:t>
                      </a:r>
                      <a:r>
                        <a:rPr lang="es-MX" sz="1600" baseline="0" dirty="0" smtClean="0">
                          <a:solidFill>
                            <a:schemeClr val="tx1"/>
                          </a:solidFill>
                          <a:latin typeface="Bahnschrift" panose="020B0502040204020203" pitchFamily="34" charset="0"/>
                        </a:rPr>
                        <a:t> el total de las manchas negras de la baca y lo registra en un lado de la misma con el numero que corresponda</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-Cartulinas</a:t>
                      </a:r>
                      <a:r>
                        <a:rPr lang="es-MX" sz="1600" baseline="0" dirty="0" smtClean="0">
                          <a:solidFill>
                            <a:schemeClr val="tx1"/>
                          </a:solidFill>
                          <a:latin typeface="Bahnschrift SemiBold" panose="020B0502040204020203" pitchFamily="34" charset="0"/>
                        </a:rPr>
                        <a:t> con vacas dibujadas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9" y="103031"/>
            <a:ext cx="10835568" cy="2616101"/>
          </a:xfrm>
          <a:prstGeom prst="rect">
            <a:avLst/>
          </a:prstGeom>
          <a:noFill/>
        </p:spPr>
        <p:txBody>
          <a:bodyPr wrap="square" rtlCol="0">
            <a:spAutoFit/>
          </a:bodyPr>
          <a:lstStyle/>
          <a:p>
            <a:pPr algn="ctr"/>
            <a:r>
              <a:rPr lang="es-MX" sz="3600" b="1" dirty="0" smtClean="0">
                <a:latin typeface="Bahnschrift SemiBold" panose="020B0502040204020203" pitchFamily="34" charset="0"/>
              </a:rPr>
              <a:t>LAS MANCHITAS </a:t>
            </a:r>
          </a:p>
          <a:p>
            <a:pPr algn="ctr"/>
            <a:r>
              <a:rPr lang="es-MX" sz="1400" b="1" dirty="0" smtClean="0">
                <a:latin typeface="Bahnschrift SemiBold" panose="020B0502040204020203" pitchFamily="34" charset="0"/>
              </a:rPr>
              <a:t>Campo: Pensamiento matemático </a:t>
            </a:r>
            <a:endParaRPr lang="es-MX" sz="3200" b="1" dirty="0">
              <a:latin typeface="Bahnschrift SemiBold" panose="020B0502040204020203" pitchFamily="34" charset="0"/>
            </a:endParaRPr>
          </a:p>
          <a:p>
            <a:pPr algn="ctr"/>
            <a:r>
              <a:rPr lang="es-MX" sz="1400" b="1" dirty="0" smtClean="0">
                <a:latin typeface="Bahnschrift SemiBold" panose="020B0502040204020203" pitchFamily="34" charset="0"/>
              </a:rPr>
              <a:t>Oc1. Número, algebra y variación Oc2. Número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Comunica de manera oral y escrita los números del 1 al 10 en diversas situaciones y de diferentes maneras, incluida la convencional. </a:t>
            </a:r>
            <a:endParaRPr lang="es-MX" sz="14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683206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38496512"/>
              </p:ext>
            </p:extLst>
          </p:nvPr>
        </p:nvGraphicFramePr>
        <p:xfrm>
          <a:off x="246700" y="2411728"/>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y observa los pasos a seguir para ordeñar la señora vaca por medio de las imágenes presentadas.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-Pasos</a:t>
                      </a:r>
                      <a:r>
                        <a:rPr lang="es-MX" sz="1600" baseline="0" dirty="0" smtClean="0">
                          <a:solidFill>
                            <a:schemeClr val="tx1"/>
                          </a:solidFill>
                          <a:latin typeface="Bahnschrift SemiBold" panose="020B0502040204020203" pitchFamily="34" charset="0"/>
                        </a:rPr>
                        <a:t> para ordeñar la señora vaca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30 de mayo </a:t>
                      </a:r>
                    </a:p>
                    <a:p>
                      <a:pPr algn="ctr"/>
                      <a:r>
                        <a:rPr lang="es-MX" sz="1600" dirty="0" smtClean="0">
                          <a:solidFill>
                            <a:schemeClr val="tx1"/>
                          </a:solidFill>
                          <a:latin typeface="Bahnschrift SemiBold" panose="020B0502040204020203" pitchFamily="34" charset="0"/>
                        </a:rPr>
                        <a:t>Organización equipos</a:t>
                      </a:r>
                      <a:r>
                        <a:rPr lang="es-MX" sz="1600" baseline="0" dirty="0" smtClean="0">
                          <a:solidFill>
                            <a:schemeClr val="tx1"/>
                          </a:solidFill>
                          <a:latin typeface="Bahnschrift SemiBold" panose="020B0502040204020203" pitchFamily="34" charset="0"/>
                        </a:rPr>
                        <a:t> de 8 alumnos</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Ordeña la vaca que se encuentra en la silla, por medio de un guante de látex que estará lleno con agua de horchata que simulara la leche de la vaca, cada dedo del guante tendrá un orificio muy pequeño que permitirá sacar el agua al momento de jalar el dedo del guante, misma que caerá en un vaso que se encontrará en el piso.</a:t>
                      </a: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-guantes de látex</a:t>
                      </a:r>
                    </a:p>
                    <a:p>
                      <a:pPr algn="ctr"/>
                      <a:r>
                        <a:rPr lang="es-MX" sz="1600" baseline="0" dirty="0" smtClean="0">
                          <a:solidFill>
                            <a:schemeClr val="tx1"/>
                          </a:solidFill>
                          <a:latin typeface="Bahnschrift SemiBold" panose="020B0502040204020203" pitchFamily="34" charset="0"/>
                        </a:rPr>
                        <a:t>-agua de horchata</a:t>
                      </a:r>
                    </a:p>
                    <a:p>
                      <a:pPr algn="ctr"/>
                      <a:r>
                        <a:rPr lang="es-MX" sz="1600" baseline="0" dirty="0" smtClean="0">
                          <a:solidFill>
                            <a:schemeClr val="tx1"/>
                          </a:solidFill>
                          <a:latin typeface="Bahnschrift SemiBold" panose="020B0502040204020203" pitchFamily="34" charset="0"/>
                        </a:rPr>
                        <a:t>-vasos de plástico</a:t>
                      </a:r>
                    </a:p>
                    <a:p>
                      <a:pPr algn="ctr"/>
                      <a:r>
                        <a:rPr lang="es-MX" sz="1600" baseline="0" dirty="0" smtClean="0">
                          <a:solidFill>
                            <a:schemeClr val="tx1"/>
                          </a:solidFill>
                          <a:latin typeface="Bahnschrift SemiBold" panose="020B0502040204020203" pitchFamily="34" charset="0"/>
                        </a:rPr>
                        <a:t>-vaca de papel o cartón </a:t>
                      </a:r>
                    </a:p>
                    <a:p>
                      <a:pPr algn="ct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con sus compañeros y maestra que fue lo que más les gusto y si les gustaría realizarlo con una vaca de verdad, además de retroalimentar que fue lo que aprendieron.</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8" y="657402"/>
            <a:ext cx="10835568" cy="1754326"/>
          </a:xfrm>
          <a:prstGeom prst="rect">
            <a:avLst/>
          </a:prstGeom>
          <a:noFill/>
        </p:spPr>
        <p:txBody>
          <a:bodyPr wrap="square" rtlCol="0">
            <a:spAutoFit/>
          </a:bodyPr>
          <a:lstStyle/>
          <a:p>
            <a:pPr algn="ctr"/>
            <a:r>
              <a:rPr lang="es-MX" sz="3600" b="1" dirty="0" smtClean="0">
                <a:latin typeface="Bahnschrift SemiBold" panose="020B0502040204020203" pitchFamily="34" charset="0"/>
              </a:rPr>
              <a:t>ORDEÑANDO LA SEÑORA VACA </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285147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547426"/>
              </p:ext>
            </p:extLst>
          </p:nvPr>
        </p:nvGraphicFramePr>
        <p:xfrm>
          <a:off x="246699" y="2669306"/>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Dibuja la comida correcta en la tabla de la señora vaca (imágenes con comida de vaca y comida normal)</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-mural</a:t>
                      </a:r>
                      <a:r>
                        <a:rPr lang="es-MX" sz="1600" baseline="0" dirty="0" smtClean="0">
                          <a:solidFill>
                            <a:schemeClr val="tx1"/>
                          </a:solidFill>
                          <a:latin typeface="Bahnschrift SemiBold" panose="020B0502040204020203" pitchFamily="34" charset="0"/>
                        </a:rPr>
                        <a:t> de la vaca</a:t>
                      </a:r>
                    </a:p>
                    <a:p>
                      <a:pPr algn="ctr"/>
                      <a:r>
                        <a:rPr lang="es-MX" sz="1600" baseline="0" dirty="0" smtClean="0">
                          <a:solidFill>
                            <a:schemeClr val="tx1"/>
                          </a:solidFill>
                          <a:latin typeface="Bahnschrift SemiBold" panose="020B0502040204020203" pitchFamily="34" charset="0"/>
                        </a:rPr>
                        <a:t>-imágenes de comida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Martes 30 de mayo </a:t>
                      </a:r>
                    </a:p>
                    <a:p>
                      <a:pPr algn="ctr"/>
                      <a:r>
                        <a:rPr lang="es-MX" sz="1600" dirty="0" smtClean="0">
                          <a:solidFill>
                            <a:schemeClr val="tx1"/>
                          </a:solidFill>
                          <a:latin typeface="Bahnschrift SemiBold" panose="020B0502040204020203" pitchFamily="34" charset="0"/>
                        </a:rPr>
                        <a:t>Organización</a:t>
                      </a:r>
                    </a:p>
                    <a:p>
                      <a:pPr algn="ctr"/>
                      <a:r>
                        <a:rPr lang="es-MX" sz="1600" dirty="0" smtClean="0">
                          <a:solidFill>
                            <a:schemeClr val="tx1"/>
                          </a:solidFill>
                          <a:latin typeface="Bahnschrift SemiBold" panose="020B0502040204020203" pitchFamily="34" charset="0"/>
                        </a:rPr>
                        <a:t>equipos</a:t>
                      </a:r>
                      <a:r>
                        <a:rPr lang="es-MX" sz="1600" baseline="0" dirty="0" smtClean="0">
                          <a:solidFill>
                            <a:schemeClr val="tx1"/>
                          </a:solidFill>
                          <a:latin typeface="Bahnschrift SemiBold" panose="020B0502040204020203" pitchFamily="34" charset="0"/>
                        </a:rPr>
                        <a:t> de mesa e 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Enumera cinco alimentos que consume regularmente derivados de la vaca con ayuda de la maestra que los escribirá en el pizarrón</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Escribe en su cuaderno la lista de alimentos que consume regularmente a modo de lista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-cuaderno</a:t>
                      </a:r>
                    </a:p>
                    <a:p>
                      <a:pPr algn="ctr"/>
                      <a:r>
                        <a:rPr lang="es-MX" sz="1600" dirty="0" smtClean="0">
                          <a:solidFill>
                            <a:schemeClr val="tx1"/>
                          </a:solidFill>
                          <a:latin typeface="Bahnschrift SemiBold" panose="020B0502040204020203" pitchFamily="34" charset="0"/>
                        </a:rPr>
                        <a:t>-lápiz</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7" y="734674"/>
            <a:ext cx="10835568" cy="1754326"/>
          </a:xfrm>
          <a:prstGeom prst="rect">
            <a:avLst/>
          </a:prstGeom>
          <a:noFill/>
        </p:spPr>
        <p:txBody>
          <a:bodyPr wrap="square" rtlCol="0">
            <a:spAutoFit/>
          </a:bodyPr>
          <a:lstStyle/>
          <a:p>
            <a:pPr algn="ctr"/>
            <a:r>
              <a:rPr lang="es-MX" sz="3600" b="1" dirty="0" smtClean="0">
                <a:latin typeface="Bahnschrift SemiBold" panose="020B0502040204020203" pitchFamily="34" charset="0"/>
              </a:rPr>
              <a:t>ALIMENTOS DERIVADOS DE LA VACA </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2658243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5130" y="702365"/>
            <a:ext cx="10508974" cy="1938992"/>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pPr marL="342900" indent="-342900">
              <a:buFont typeface="Arial" panose="020B0604020202020204" pitchFamily="34" charset="0"/>
              <a:buChar char="•"/>
            </a:pPr>
            <a:r>
              <a:rPr lang="es-MX" sz="2000" dirty="0" smtClean="0">
                <a:latin typeface="Bahnschrift SemiBold" panose="020B0502040204020203" pitchFamily="34" charset="0"/>
              </a:rPr>
              <a:t>La actividad las manchitas de la vaca no alcanzo a realizarse, ya que el tiempo de la actividad “Ordeñando la señora vaca” llevo un poco más de tiempo</a:t>
            </a:r>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3003081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23104294"/>
              </p:ext>
            </p:extLst>
          </p:nvPr>
        </p:nvGraphicFramePr>
        <p:xfrm>
          <a:off x="246698" y="2489000"/>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adivinanza: </a:t>
                      </a:r>
                    </a:p>
                    <a:p>
                      <a:r>
                        <a:rPr lang="es-MX" sz="1600" baseline="0" dirty="0" smtClean="0">
                          <a:solidFill>
                            <a:schemeClr val="tx1"/>
                          </a:solidFill>
                          <a:latin typeface="Bahnschrift" panose="020B0502040204020203" pitchFamily="34" charset="0"/>
                        </a:rPr>
                        <a:t>“Soy una hermosa señora con cresta, plumas y pico, y he puesto un balón enorme que te puedes comer frito”  y o</a:t>
                      </a:r>
                      <a:r>
                        <a:rPr lang="es-MX" sz="1600" dirty="0" smtClean="0">
                          <a:solidFill>
                            <a:schemeClr val="tx1"/>
                          </a:solidFill>
                          <a:latin typeface="Bahnschrift" panose="020B0502040204020203" pitchFamily="34" charset="0"/>
                        </a:rPr>
                        <a:t>bserva</a:t>
                      </a:r>
                      <a:r>
                        <a:rPr lang="es-MX" sz="1600" baseline="0" dirty="0" smtClean="0">
                          <a:solidFill>
                            <a:schemeClr val="tx1"/>
                          </a:solidFill>
                          <a:latin typeface="Bahnschrift" panose="020B0502040204020203" pitchFamily="34" charset="0"/>
                        </a:rPr>
                        <a:t> la gallina que se encuentra al frente.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-adivinanza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31 de mayo </a:t>
                      </a:r>
                    </a:p>
                    <a:p>
                      <a:pPr algn="ctr"/>
                      <a:r>
                        <a:rPr lang="es-MX" sz="1600" dirty="0" smtClean="0">
                          <a:solidFill>
                            <a:schemeClr val="tx1"/>
                          </a:solidFill>
                          <a:latin typeface="Bahnschrift SemiBold" panose="020B0502040204020203" pitchFamily="34" charset="0"/>
                        </a:rPr>
                        <a:t>Organización</a:t>
                      </a:r>
                    </a:p>
                    <a:p>
                      <a:pPr algn="ctr"/>
                      <a:r>
                        <a:rPr lang="es-MX" sz="1600" baseline="0" dirty="0" smtClean="0">
                          <a:solidFill>
                            <a:schemeClr val="tx1"/>
                          </a:solidFill>
                          <a:latin typeface="Bahnschrift SemiBold" panose="020B0502040204020203" pitchFamily="34" charset="0"/>
                        </a:rPr>
                        <a:t>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Describe las características de la gallina que se encuentra al frente y completa la información faltante de la ficha informativa de la gallina (anexo 3)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-gallina</a:t>
                      </a:r>
                    </a:p>
                    <a:p>
                      <a:pPr algn="ctr"/>
                      <a:r>
                        <a:rPr lang="es-MX" sz="1600" baseline="0" dirty="0" smtClean="0">
                          <a:solidFill>
                            <a:schemeClr val="tx1"/>
                          </a:solidFill>
                          <a:latin typeface="Bahnschrift SemiBold" panose="020B0502040204020203" pitchFamily="34" charset="0"/>
                        </a:rPr>
                        <a:t>-ficha informativa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las características de la gallina que ya sabia o conocía y describe como es el lugar en donde viven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754326"/>
          </a:xfrm>
          <a:prstGeom prst="rect">
            <a:avLst/>
          </a:prstGeom>
          <a:noFill/>
        </p:spPr>
        <p:txBody>
          <a:bodyPr wrap="square" rtlCol="0">
            <a:spAutoFit/>
          </a:bodyPr>
          <a:lstStyle/>
          <a:p>
            <a:pPr algn="ctr"/>
            <a:r>
              <a:rPr lang="es-MX" sz="3600" b="1" dirty="0" smtClean="0">
                <a:latin typeface="Bahnschrift SemiBold" panose="020B0502040204020203" pitchFamily="34" charset="0"/>
              </a:rPr>
              <a:t> LA GALLINA</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64646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934" y="676140"/>
            <a:ext cx="7152069" cy="5364052"/>
          </a:xfrm>
          <a:prstGeom prst="rect">
            <a:avLst/>
          </a:prstGeom>
        </p:spPr>
      </p:pic>
      <p:sp>
        <p:nvSpPr>
          <p:cNvPr id="5" name="CuadroTexto 4"/>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a:t>
            </a:r>
            <a:r>
              <a:rPr lang="es-MX" sz="3600" b="1" dirty="0">
                <a:latin typeface="Bahnschrift SemiBold" panose="020B0502040204020203" pitchFamily="34" charset="0"/>
              </a:rPr>
              <a:t>3</a:t>
            </a:r>
            <a:r>
              <a:rPr lang="es-MX" sz="3600" b="1" dirty="0" smtClean="0">
                <a:latin typeface="Bahnschrift SemiBold" panose="020B0502040204020203" pitchFamily="34" charset="0"/>
              </a:rPr>
              <a:t>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287801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2005573"/>
              </p:ext>
            </p:extLst>
          </p:nvPr>
        </p:nvGraphicFramePr>
        <p:xfrm>
          <a:off x="246698" y="2489000"/>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y escucha el ciclo de vida de la gallina que se muestra al frente pegado en el pizarrón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-ciclo</a:t>
                      </a:r>
                      <a:r>
                        <a:rPr lang="es-MX" sz="1600" baseline="0" dirty="0" smtClean="0">
                          <a:solidFill>
                            <a:schemeClr val="tx1"/>
                          </a:solidFill>
                          <a:latin typeface="Bahnschrift SemiBold" panose="020B0502040204020203" pitchFamily="34" charset="0"/>
                        </a:rPr>
                        <a:t> de vida de la gallina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 31 de mayo </a:t>
                      </a:r>
                    </a:p>
                    <a:p>
                      <a:pPr algn="ctr"/>
                      <a:r>
                        <a:rPr lang="es-MX" sz="1600" dirty="0" smtClean="0">
                          <a:solidFill>
                            <a:schemeClr val="tx1"/>
                          </a:solidFill>
                          <a:latin typeface="Bahnschrift SemiBold" panose="020B0502040204020203" pitchFamily="34" charset="0"/>
                        </a:rPr>
                        <a:t>Organización</a:t>
                      </a:r>
                    </a:p>
                    <a:p>
                      <a:pPr algn="ctr"/>
                      <a:r>
                        <a:rPr lang="es-MX" sz="1600" baseline="0" dirty="0" smtClean="0">
                          <a:solidFill>
                            <a:schemeClr val="tx1"/>
                          </a:solidFill>
                          <a:latin typeface="Bahnschrift SemiBold" panose="020B0502040204020203" pitchFamily="34" charset="0"/>
                        </a:rPr>
                        <a:t>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Describe el ciclo de vida de la gallina y realiza el mismo con ayuda del que se muestra al frente, ejemplo (anexo 4)</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-huevos grandes de cartulina </a:t>
                      </a:r>
                    </a:p>
                    <a:p>
                      <a:pPr algn="ctr"/>
                      <a:r>
                        <a:rPr lang="es-MX" sz="1600" baseline="0" dirty="0" smtClean="0">
                          <a:solidFill>
                            <a:schemeClr val="tx1"/>
                          </a:solidFill>
                          <a:latin typeface="Bahnschrift SemiBold" panose="020B0502040204020203" pitchFamily="34" charset="0"/>
                        </a:rPr>
                        <a:t>-crayolas</a:t>
                      </a:r>
                    </a:p>
                    <a:p>
                      <a:pPr algn="ctr"/>
                      <a:r>
                        <a:rPr lang="es-MX" sz="1600" baseline="0" dirty="0" smtClean="0">
                          <a:solidFill>
                            <a:schemeClr val="tx1"/>
                          </a:solidFill>
                          <a:latin typeface="Bahnschrift SemiBold" panose="020B0502040204020203" pitchFamily="34" charset="0"/>
                        </a:rPr>
                        <a:t>-pintura </a:t>
                      </a:r>
                    </a:p>
                    <a:p>
                      <a:pPr algn="ctr"/>
                      <a:r>
                        <a:rPr lang="es-MX" sz="1600" baseline="0" dirty="0" smtClean="0">
                          <a:solidFill>
                            <a:schemeClr val="tx1"/>
                          </a:solidFill>
                          <a:latin typeface="Bahnschrift SemiBold" panose="020B0502040204020203" pitchFamily="34" charset="0"/>
                        </a:rPr>
                        <a:t>-lápiz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Explica el ciclo de vida de la gallina y lo pega en el mural de la gallina.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-ciclo</a:t>
                      </a:r>
                      <a:r>
                        <a:rPr lang="es-MX" sz="1600" baseline="0" dirty="0" smtClean="0">
                          <a:solidFill>
                            <a:schemeClr val="tx1"/>
                          </a:solidFill>
                          <a:latin typeface="Bahnschrift SemiBold" panose="020B0502040204020203" pitchFamily="34" charset="0"/>
                        </a:rPr>
                        <a:t> de vida de la gallina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 CICLO DE VIDA DE LA GALLINA</a:t>
            </a:r>
          </a:p>
          <a:p>
            <a:pPr algn="ctr"/>
            <a:r>
              <a:rPr lang="es-MX" sz="1600" b="1" dirty="0" smtClean="0">
                <a:latin typeface="Bahnschrift SemiBold" panose="020B0502040204020203" pitchFamily="34" charset="0"/>
              </a:rPr>
              <a:t>Campo: Exploración y comprensión del mundo natural y social </a:t>
            </a:r>
          </a:p>
          <a:p>
            <a:pPr algn="ctr"/>
            <a:r>
              <a:rPr lang="es-MX" sz="1600" b="1" dirty="0" smtClean="0">
                <a:latin typeface="Bahnschrift SemiBold" panose="020B0502040204020203" pitchFamily="34" charset="0"/>
              </a:rPr>
              <a:t>Oc1. Mundo natural Oc2. Exploración de la naturaleza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600" dirty="0" smtClean="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754434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797" y="291385"/>
            <a:ext cx="4629150" cy="6172200"/>
          </a:xfrm>
          <a:prstGeom prst="rect">
            <a:avLst/>
          </a:prstGeom>
        </p:spPr>
      </p:pic>
      <p:sp>
        <p:nvSpPr>
          <p:cNvPr id="5" name="CuadroTexto 4"/>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4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501116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32603404"/>
              </p:ext>
            </p:extLst>
          </p:nvPr>
        </p:nvGraphicFramePr>
        <p:xfrm>
          <a:off x="246698" y="2489000"/>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los huevos que tendrá que buscar y escucha indicaciones de como se realizara la búsqueda de los huevos de la gallina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-huevos</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a:t>
                      </a:r>
                      <a:r>
                        <a:rPr lang="es-MX" sz="1600" baseline="0" dirty="0" smtClean="0">
                          <a:solidFill>
                            <a:schemeClr val="tx1"/>
                          </a:solidFill>
                          <a:latin typeface="Bahnschrift SemiBold" panose="020B0502040204020203" pitchFamily="34" charset="0"/>
                        </a:rPr>
                        <a:t> 30</a:t>
                      </a:r>
                      <a:r>
                        <a:rPr lang="es-MX" sz="1600" dirty="0" smtClean="0">
                          <a:solidFill>
                            <a:schemeClr val="tx1"/>
                          </a:solidFill>
                          <a:latin typeface="Bahnschrift SemiBold" panose="020B0502040204020203" pitchFamily="34" charset="0"/>
                        </a:rPr>
                        <a:t> de mayo </a:t>
                      </a:r>
                    </a:p>
                    <a:p>
                      <a:pPr algn="ctr"/>
                      <a:r>
                        <a:rPr lang="es-MX" sz="1600" dirty="0" smtClean="0">
                          <a:solidFill>
                            <a:schemeClr val="tx1"/>
                          </a:solidFill>
                          <a:latin typeface="Bahnschrift SemiBold" panose="020B0502040204020203" pitchFamily="34" charset="0"/>
                        </a:rPr>
                        <a:t>Organización</a:t>
                      </a:r>
                    </a:p>
                    <a:p>
                      <a:pPr algn="ctr"/>
                      <a:r>
                        <a:rPr lang="es-MX" sz="1600" dirty="0" smtClean="0">
                          <a:solidFill>
                            <a:schemeClr val="tx1"/>
                          </a:solidFill>
                          <a:latin typeface="Bahnschrift SemiBold" panose="020B0502040204020203" pitchFamily="34" charset="0"/>
                        </a:rPr>
                        <a:t>equipos</a:t>
                      </a:r>
                      <a:r>
                        <a:rPr lang="es-MX" sz="1600" baseline="0" dirty="0" smtClean="0">
                          <a:solidFill>
                            <a:schemeClr val="tx1"/>
                          </a:solidFill>
                          <a:latin typeface="Bahnschrift SemiBold" panose="020B0502040204020203" pitchFamily="34" charset="0"/>
                        </a:rPr>
                        <a:t> de 8 alumnos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Busca los huevos de la gallina que se encontraran escondidos en el patio del jardín, donde habrá 3 equipos de 8 alumnos, cada equipo con una pulsera de un color (azul, naranja, blanca) de ese mismo color será la gallina en donde tendrán que ir a depositar de uno en uno el huevo encontrado </a:t>
                      </a: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-cascarones de huevos </a:t>
                      </a:r>
                    </a:p>
                    <a:p>
                      <a:pPr algn="ctr"/>
                      <a:r>
                        <a:rPr lang="es-MX" sz="1600" baseline="0" dirty="0" smtClean="0">
                          <a:solidFill>
                            <a:schemeClr val="tx1"/>
                          </a:solidFill>
                          <a:latin typeface="Bahnschrift SemiBold" panose="020B0502040204020203" pitchFamily="34" charset="0"/>
                        </a:rPr>
                        <a:t>-pulseras de colores</a:t>
                      </a:r>
                    </a:p>
                    <a:p>
                      <a:pPr algn="ctr"/>
                      <a:r>
                        <a:rPr lang="es-MX" sz="1600" baseline="0" dirty="0" smtClean="0">
                          <a:solidFill>
                            <a:schemeClr val="tx1"/>
                          </a:solidFill>
                          <a:latin typeface="Bahnschrift SemiBold" panose="020B0502040204020203" pitchFamily="34" charset="0"/>
                        </a:rPr>
                        <a:t>-gallina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Comunica con su equipo cuanto huevos tienen en total, una vez terminado y registrado en un papelito el total de huevos, el equipo que tenga mayor número de huevos será el ganador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-huevos</a:t>
                      </a:r>
                      <a:r>
                        <a:rPr lang="es-MX" sz="1600" baseline="0" dirty="0" smtClean="0">
                          <a:solidFill>
                            <a:schemeClr val="tx1"/>
                          </a:solidFill>
                          <a:latin typeface="Bahnschrift SemiBold" panose="020B0502040204020203" pitchFamily="34" charset="0"/>
                        </a:rPr>
                        <a:t> y gallina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 BUSCANDO LOS HUEVOS DE LA GALLINA </a:t>
            </a:r>
          </a:p>
          <a:p>
            <a:pPr algn="ctr"/>
            <a:r>
              <a:rPr lang="es-MX" sz="1600" b="1" dirty="0">
                <a:latin typeface="Bahnschrift SemiBold" panose="020B0502040204020203" pitchFamily="34" charset="0"/>
              </a:rPr>
              <a:t>Campo: Pensamiento matemático </a:t>
            </a:r>
            <a:endParaRPr lang="es-MX" sz="3600" b="1" dirty="0">
              <a:latin typeface="Bahnschrift SemiBold" panose="020B0502040204020203" pitchFamily="34" charset="0"/>
            </a:endParaRPr>
          </a:p>
          <a:p>
            <a:pPr algn="ctr"/>
            <a:r>
              <a:rPr lang="es-MX" sz="1600" b="1" dirty="0">
                <a:latin typeface="Bahnschrift SemiBold" panose="020B0502040204020203" pitchFamily="34" charset="0"/>
              </a:rPr>
              <a:t>Oc1. Número, algebra y variación Oc2. Número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Comunica de manera oral y escrita los números del 1 al 10 en diversas situaciones y de diferentes maneras, incluida la convencional. </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15155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40394816"/>
              </p:ext>
            </p:extLst>
          </p:nvPr>
        </p:nvGraphicFramePr>
        <p:xfrm>
          <a:off x="412125" y="1944711"/>
          <a:ext cx="11320530" cy="4138522"/>
        </p:xfrm>
        <a:graphic>
          <a:graphicData uri="http://schemas.openxmlformats.org/drawingml/2006/table">
            <a:tbl>
              <a:tblPr firstRow="1" firstCol="1" bandRow="1">
                <a:tableStyleId>{5C22544A-7EE6-4342-B048-85BDC9FD1C3A}</a:tableStyleId>
              </a:tblPr>
              <a:tblGrid>
                <a:gridCol w="2844408"/>
                <a:gridCol w="2844408"/>
                <a:gridCol w="2844408"/>
                <a:gridCol w="2787306"/>
              </a:tblGrid>
              <a:tr h="372861">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Campo formativo o área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FF6699"/>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Organizador curricular 1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A8FFB"/>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Organizador curricular 2</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Aprendizaje esperado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r>
              <a:tr h="820631">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Lenguaje y comunicación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Oralidad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Descripción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600" dirty="0" smtClean="0">
                          <a:latin typeface="Bahnschrift SemiBold" panose="020B0502040204020203" pitchFamily="34" charset="0"/>
                        </a:rPr>
                        <a:t>• Menciona características de objetos y personas que conoce y observa</a:t>
                      </a:r>
                      <a:endParaRPr lang="es-MX" sz="1600" dirty="0">
                        <a:effectLst/>
                        <a:latin typeface="Bahnschrift SemiBold" panose="020B0502040204020203" pitchFamily="34" charset="0"/>
                      </a:endParaRPr>
                    </a:p>
                  </a:txBody>
                  <a:tcPr marL="68580" marR="68580" marT="0" marB="0" anchor="ctr">
                    <a:solidFill>
                      <a:schemeClr val="accent1">
                        <a:lumMod val="40000"/>
                        <a:lumOff val="60000"/>
                      </a:schemeClr>
                    </a:solidFill>
                  </a:tcPr>
                </a:tc>
              </a:tr>
              <a:tr h="1118579">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Pensamiento matemático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Número, algebra y variación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Número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1600" dirty="0" smtClean="0">
                          <a:latin typeface="Bahnschrift SemiBold" panose="020B0502040204020203" pitchFamily="34" charset="0"/>
                        </a:rPr>
                        <a:t>• Resuelve problemas a través del conteo y con acciones sobre las colecciones.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r h="820631">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Artes </a:t>
                      </a:r>
                      <a:endParaRPr lang="es-MX" sz="16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es-MX" sz="1600" dirty="0">
                          <a:effectLst/>
                          <a:latin typeface="Bahnschrift SemiBold" panose="020B0502040204020203" pitchFamily="34" charset="0"/>
                        </a:rPr>
                        <a:t>Expresión artística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es-MX" sz="1600" dirty="0" smtClean="0">
                          <a:effectLst/>
                          <a:latin typeface="Bahnschrift SemiBold" panose="020B0502040204020203" pitchFamily="34" charset="0"/>
                        </a:rPr>
                        <a:t>Familiarización con los elementos básicos de las artes</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285750" indent="-285750" algn="ctr">
                        <a:lnSpc>
                          <a:spcPct val="107000"/>
                        </a:lnSpc>
                        <a:spcAft>
                          <a:spcPts val="0"/>
                        </a:spcAft>
                        <a:buFont typeface="Arial" panose="020B0604020202020204" pitchFamily="34" charset="0"/>
                        <a:buChar char="•"/>
                      </a:pPr>
                      <a:r>
                        <a:rPr lang="es-MX" sz="1600" dirty="0" smtClean="0">
                          <a:effectLst/>
                          <a:latin typeface="Bahnschrift SemiBold" panose="020B0502040204020203" pitchFamily="34" charset="0"/>
                          <a:ea typeface="Calibri" panose="020F0502020204030204" pitchFamily="34" charset="0"/>
                          <a:cs typeface="Times New Roman" panose="02020603050405020304" pitchFamily="18" charset="0"/>
                        </a:rPr>
                        <a:t>Representa historias y</a:t>
                      </a:r>
                      <a:r>
                        <a:rPr lang="es-MX" sz="16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personajes reales con mímica, marionetas en el juego simbólico en dramatizaciones y con recursos de las artes visuales. </a:t>
                      </a:r>
                      <a:endParaRPr lang="es-MX" sz="16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r>
            </a:tbl>
          </a:graphicData>
        </a:graphic>
      </p:graphicFrame>
      <p:sp>
        <p:nvSpPr>
          <p:cNvPr id="3" name="CuadroTexto 2"/>
          <p:cNvSpPr txBox="1"/>
          <p:nvPr/>
        </p:nvSpPr>
        <p:spPr>
          <a:xfrm>
            <a:off x="1855436" y="592428"/>
            <a:ext cx="8769634" cy="1015663"/>
          </a:xfrm>
          <a:prstGeom prst="rect">
            <a:avLst/>
          </a:prstGeom>
          <a:noFill/>
        </p:spPr>
        <p:txBody>
          <a:bodyPr wrap="square" rtlCol="0">
            <a:spAutoFit/>
          </a:bodyPr>
          <a:lstStyle/>
          <a:p>
            <a:pPr algn="ctr"/>
            <a:r>
              <a:rPr lang="es-MX" sz="6000" dirty="0" smtClean="0">
                <a:solidFill>
                  <a:schemeClr val="bg1"/>
                </a:solidFill>
                <a:latin typeface="Gill Sans Ultra Bold" panose="020B0A02020104020203" pitchFamily="34" charset="0"/>
              </a:rPr>
              <a:t>CAMPOS Y ÁREAS</a:t>
            </a:r>
            <a:r>
              <a:rPr lang="es-MX" dirty="0" smtClean="0"/>
              <a:t> </a:t>
            </a:r>
            <a:endParaRPr lang="es-MX" dirty="0"/>
          </a:p>
        </p:txBody>
      </p:sp>
    </p:spTree>
    <p:extLst>
      <p:ext uri="{BB962C8B-B14F-4D97-AF65-F5344CB8AC3E}">
        <p14:creationId xmlns:p14="http://schemas.microsoft.com/office/powerpoint/2010/main" val="141092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07061018"/>
              </p:ext>
            </p:extLst>
          </p:nvPr>
        </p:nvGraphicFramePr>
        <p:xfrm>
          <a:off x="246698" y="2489000"/>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explicación acerca de lo que comen las gallinas y observa el alimento que comen las gallinas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-maíz</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Miércoles</a:t>
                      </a:r>
                      <a:r>
                        <a:rPr lang="es-MX" sz="1600" baseline="0" dirty="0" smtClean="0">
                          <a:solidFill>
                            <a:schemeClr val="tx1"/>
                          </a:solidFill>
                          <a:latin typeface="Bahnschrift SemiBold" panose="020B0502040204020203" pitchFamily="34" charset="0"/>
                        </a:rPr>
                        <a:t> 30</a:t>
                      </a:r>
                      <a:r>
                        <a:rPr lang="es-MX" sz="1600" dirty="0" smtClean="0">
                          <a:solidFill>
                            <a:schemeClr val="tx1"/>
                          </a:solidFill>
                          <a:latin typeface="Bahnschrift SemiBold" panose="020B0502040204020203" pitchFamily="34" charset="0"/>
                        </a:rPr>
                        <a:t> de mayo </a:t>
                      </a:r>
                    </a:p>
                    <a:p>
                      <a:pPr algn="ctr"/>
                      <a:r>
                        <a:rPr lang="es-MX" sz="1600" dirty="0" smtClean="0">
                          <a:solidFill>
                            <a:schemeClr val="tx1"/>
                          </a:solidFill>
                          <a:latin typeface="Bahnschrift SemiBold" panose="020B0502040204020203" pitchFamily="34" charset="0"/>
                        </a:rPr>
                        <a:t>Organización</a:t>
                      </a:r>
                    </a:p>
                    <a:p>
                      <a:pPr algn="ctr"/>
                      <a:r>
                        <a:rPr lang="es-MX" sz="1600" dirty="0" smtClean="0">
                          <a:solidFill>
                            <a:schemeClr val="tx1"/>
                          </a:solidFill>
                          <a:latin typeface="Bahnschrift SemiBold" panose="020B0502040204020203" pitchFamily="34" charset="0"/>
                        </a:rPr>
                        <a:t>Individual</a:t>
                      </a:r>
                      <a:r>
                        <a:rPr lang="es-MX" sz="1600" baseline="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el gallinero: </a:t>
                      </a:r>
                    </a:p>
                    <a:p>
                      <a:r>
                        <a:rPr lang="es-MX" sz="1600" baseline="0" dirty="0" smtClean="0">
                          <a:solidFill>
                            <a:schemeClr val="tx1"/>
                          </a:solidFill>
                          <a:latin typeface="Bahnschrift" panose="020B0502040204020203" pitchFamily="34" charset="0"/>
                        </a:rPr>
                        <a:t>-Como es </a:t>
                      </a:r>
                    </a:p>
                    <a:p>
                      <a:r>
                        <a:rPr lang="es-MX" sz="1600" baseline="0" dirty="0" smtClean="0">
                          <a:solidFill>
                            <a:schemeClr val="tx1"/>
                          </a:solidFill>
                          <a:latin typeface="Bahnschrift" panose="020B0502040204020203" pitchFamily="34" charset="0"/>
                        </a:rPr>
                        <a:t>-Que tiene</a:t>
                      </a:r>
                    </a:p>
                    <a:p>
                      <a:r>
                        <a:rPr lang="es-MX" sz="1600" baseline="0" dirty="0" smtClean="0">
                          <a:solidFill>
                            <a:schemeClr val="tx1"/>
                          </a:solidFill>
                          <a:latin typeface="Bahnschrift" panose="020B0502040204020203" pitchFamily="34" charset="0"/>
                        </a:rPr>
                        <a:t>Crea su gallina con ayuda de la hoja de trabajo (anexo 5)</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-gallinero </a:t>
                      </a:r>
                    </a:p>
                    <a:p>
                      <a:pPr algn="ctr"/>
                      <a:r>
                        <a:rPr lang="es-MX" sz="1600" baseline="0" dirty="0" smtClean="0">
                          <a:solidFill>
                            <a:schemeClr val="tx1"/>
                          </a:solidFill>
                          <a:latin typeface="Bahnschrift SemiBold" panose="020B0502040204020203" pitchFamily="34" charset="0"/>
                        </a:rPr>
                        <a:t>- Hoja de trabajo</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Pone su gallina en el gallinero y deja el alimento, observa las distintas gallinas y comenta si le gusto realizar su propio gallinero.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-gallinero</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-gallina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 EL GALLINERO </a:t>
            </a:r>
          </a:p>
          <a:p>
            <a:pPr algn="ctr"/>
            <a:r>
              <a:rPr lang="es-MX" sz="1600" b="1" dirty="0">
                <a:latin typeface="Bahnschrift SemiBold" panose="020B0502040204020203" pitchFamily="34" charset="0"/>
              </a:rPr>
              <a:t>Campo: Exploración y comprensión del mundo natural y social </a:t>
            </a:r>
          </a:p>
          <a:p>
            <a:pPr algn="ctr"/>
            <a:r>
              <a:rPr lang="es-MX" sz="1600" b="1" dirty="0">
                <a:latin typeface="Bahnschrift SemiBold" panose="020B0502040204020203" pitchFamily="34" charset="0"/>
              </a:rPr>
              <a:t>Oc1. Mundo natural Oc2. Exploración de la naturaleza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552671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822" y="542175"/>
            <a:ext cx="5192869" cy="6032892"/>
          </a:xfrm>
          <a:prstGeom prst="rect">
            <a:avLst/>
          </a:prstGeom>
        </p:spPr>
      </p:pic>
      <p:sp>
        <p:nvSpPr>
          <p:cNvPr id="5" name="CuadroTexto 4"/>
          <p:cNvSpPr txBox="1"/>
          <p:nvPr/>
        </p:nvSpPr>
        <p:spPr>
          <a:xfrm>
            <a:off x="729648" y="996309"/>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a:t>
            </a:r>
            <a:r>
              <a:rPr lang="es-MX" sz="3600" b="1" dirty="0">
                <a:latin typeface="Bahnschrift SemiBold" panose="020B0502040204020203" pitchFamily="34" charset="0"/>
              </a:rPr>
              <a:t>5</a:t>
            </a:r>
            <a:r>
              <a:rPr lang="es-MX" sz="3600" b="1" dirty="0" smtClean="0">
                <a:latin typeface="Bahnschrift SemiBold" panose="020B0502040204020203" pitchFamily="34" charset="0"/>
              </a:rPr>
              <a:t>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808168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5130" y="702365"/>
            <a:ext cx="10508974" cy="2554545"/>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pPr marL="342900" indent="-342900">
              <a:buFont typeface="Arial" panose="020B0604020202020204" pitchFamily="34" charset="0"/>
              <a:buChar char="•"/>
            </a:pPr>
            <a:r>
              <a:rPr lang="es-MX" sz="2000" dirty="0" smtClean="0">
                <a:latin typeface="Bahnschrift SemiBold" panose="020B0502040204020203" pitchFamily="34" charset="0"/>
              </a:rPr>
              <a:t>La actividad buscando los huevos de la gallina y el gallinero no alcanzo a realizarse por falta de tiempo, por lo que se aplicaran el día de mañana </a:t>
            </a:r>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2197914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7FDFC"/>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02242480"/>
              </p:ext>
            </p:extLst>
          </p:nvPr>
        </p:nvGraphicFramePr>
        <p:xfrm>
          <a:off x="246698" y="2489000"/>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adivinanza: </a:t>
                      </a:r>
                    </a:p>
                    <a:p>
                      <a:r>
                        <a:rPr lang="es-MX" sz="1600" baseline="0" dirty="0" smtClean="0">
                          <a:solidFill>
                            <a:schemeClr val="tx1"/>
                          </a:solidFill>
                          <a:latin typeface="Bahnschrift" panose="020B0502040204020203" pitchFamily="34" charset="0"/>
                        </a:rPr>
                        <a:t>“Te doy mi lana y para hablar digo </a:t>
                      </a:r>
                      <a:r>
                        <a:rPr lang="es-MX" sz="1600" baseline="0" dirty="0" err="1" smtClean="0">
                          <a:solidFill>
                            <a:schemeClr val="tx1"/>
                          </a:solidFill>
                          <a:latin typeface="Bahnschrift" panose="020B0502040204020203" pitchFamily="34" charset="0"/>
                        </a:rPr>
                        <a:t>beee</a:t>
                      </a:r>
                      <a:r>
                        <a:rPr lang="es-MX" sz="1600" baseline="0" dirty="0" smtClean="0">
                          <a:solidFill>
                            <a:schemeClr val="tx1"/>
                          </a:solidFill>
                          <a:latin typeface="Bahnschrift" panose="020B0502040204020203" pitchFamily="34" charset="0"/>
                        </a:rPr>
                        <a:t>… sino adivinas mi nombre nunca te lo diré, quién soy?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-adivinanza</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baseline="0" dirty="0" smtClean="0">
                          <a:solidFill>
                            <a:schemeClr val="tx1"/>
                          </a:solidFill>
                          <a:latin typeface="Bahnschrift SemiBold" panose="020B0502040204020203" pitchFamily="34" charset="0"/>
                        </a:rPr>
                        <a:t>Jueves 1</a:t>
                      </a:r>
                      <a:r>
                        <a:rPr lang="es-MX" sz="1600" dirty="0" smtClean="0">
                          <a:solidFill>
                            <a:schemeClr val="tx1"/>
                          </a:solidFill>
                          <a:latin typeface="Bahnschrift SemiBold" panose="020B0502040204020203" pitchFamily="34" charset="0"/>
                        </a:rPr>
                        <a:t> de</a:t>
                      </a:r>
                      <a:r>
                        <a:rPr lang="es-MX" sz="1600" baseline="0" dirty="0" smtClean="0">
                          <a:solidFill>
                            <a:schemeClr val="tx1"/>
                          </a:solidFill>
                          <a:latin typeface="Bahnschrift SemiBold" panose="020B0502040204020203" pitchFamily="34" charset="0"/>
                        </a:rPr>
                        <a:t> Junio</a:t>
                      </a:r>
                      <a:r>
                        <a:rPr lang="es-MX" sz="160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Organización</a:t>
                      </a:r>
                    </a:p>
                    <a:p>
                      <a:pPr algn="ctr"/>
                      <a:r>
                        <a:rPr lang="es-MX" sz="1600" dirty="0" smtClean="0">
                          <a:solidFill>
                            <a:schemeClr val="tx1"/>
                          </a:solidFill>
                          <a:latin typeface="Bahnschrift SemiBold" panose="020B0502040204020203" pitchFamily="34" charset="0"/>
                        </a:rPr>
                        <a:t>Individual</a:t>
                      </a:r>
                      <a:r>
                        <a:rPr lang="es-MX" sz="1600" baseline="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y menciona las características de la oveja que se encuentra pegada en el pizarrón y completa la ficha informativa (anexo 6)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-ficha informativa</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Responde: </a:t>
                      </a:r>
                    </a:p>
                    <a:p>
                      <a:r>
                        <a:rPr lang="es-MX" sz="1600" baseline="0" dirty="0" smtClean="0">
                          <a:solidFill>
                            <a:schemeClr val="tx1"/>
                          </a:solidFill>
                          <a:latin typeface="Bahnschrift" panose="020B0502040204020203" pitchFamily="34" charset="0"/>
                        </a:rPr>
                        <a:t>-¿Conoces que se hace con la lana de la oveja?</a:t>
                      </a:r>
                    </a:p>
                    <a:p>
                      <a:r>
                        <a:rPr lang="es-MX" sz="1600" baseline="0" dirty="0" smtClean="0">
                          <a:solidFill>
                            <a:schemeClr val="tx1"/>
                          </a:solidFill>
                          <a:latin typeface="Bahnschrift" panose="020B0502040204020203" pitchFamily="34" charset="0"/>
                        </a:rPr>
                        <a:t>-¿Sabes como le quitan la lana a la oveja?</a:t>
                      </a:r>
                    </a:p>
                    <a:p>
                      <a:r>
                        <a:rPr lang="es-MX" sz="1600" baseline="0" dirty="0" smtClean="0">
                          <a:solidFill>
                            <a:schemeClr val="tx1"/>
                          </a:solidFill>
                          <a:latin typeface="Bahnschrift" panose="020B0502040204020203" pitchFamily="34" charset="0"/>
                        </a:rPr>
                        <a:t>-¿Te gustaría aprender?</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-gallinero</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-gallina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1877437"/>
          </a:xfrm>
          <a:prstGeom prst="rect">
            <a:avLst/>
          </a:prstGeom>
          <a:noFill/>
        </p:spPr>
        <p:txBody>
          <a:bodyPr wrap="square" rtlCol="0">
            <a:spAutoFit/>
          </a:bodyPr>
          <a:lstStyle/>
          <a:p>
            <a:pPr algn="ctr"/>
            <a:r>
              <a:rPr lang="es-MX" sz="3600" b="1" dirty="0" smtClean="0">
                <a:latin typeface="Bahnschrift SemiBold" panose="020B0502040204020203" pitchFamily="34" charset="0"/>
              </a:rPr>
              <a:t> LA OVEJA </a:t>
            </a:r>
          </a:p>
          <a:p>
            <a:pPr algn="ctr"/>
            <a:r>
              <a:rPr lang="es-MX" sz="1600" b="1" dirty="0">
                <a:latin typeface="Bahnschrift SemiBold" panose="020B0502040204020203" pitchFamily="34" charset="0"/>
              </a:rPr>
              <a:t>Campo: Exploración y comprensión del mundo natural y social </a:t>
            </a:r>
          </a:p>
          <a:p>
            <a:pPr algn="ctr"/>
            <a:r>
              <a:rPr lang="es-MX" sz="1600" b="1" dirty="0">
                <a:latin typeface="Bahnschrift SemiBold" panose="020B0502040204020203" pitchFamily="34" charset="0"/>
              </a:rPr>
              <a:t>Oc1. Mundo natural Oc2. Exploración de la naturaleza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851258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7FDFC"/>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845" y="777367"/>
            <a:ext cx="7216459" cy="5412345"/>
          </a:xfrm>
          <a:prstGeom prst="rect">
            <a:avLst/>
          </a:prstGeom>
        </p:spPr>
      </p:pic>
      <p:sp>
        <p:nvSpPr>
          <p:cNvPr id="5" name="CuadroTexto 4"/>
          <p:cNvSpPr txBox="1"/>
          <p:nvPr/>
        </p:nvSpPr>
        <p:spPr>
          <a:xfrm>
            <a:off x="819800" y="1073583"/>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6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443770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7FDFC"/>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22490271"/>
              </p:ext>
            </p:extLst>
          </p:nvPr>
        </p:nvGraphicFramePr>
        <p:xfrm>
          <a:off x="246698" y="2489000"/>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Observa la oveja que se le dará en una hoja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-Oveja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Jueves 1</a:t>
                      </a:r>
                      <a:r>
                        <a:rPr lang="es-MX" sz="1600" baseline="0" dirty="0" smtClean="0">
                          <a:solidFill>
                            <a:schemeClr val="tx1"/>
                          </a:solidFill>
                          <a:latin typeface="Bahnschrift SemiBold" panose="020B0502040204020203" pitchFamily="34" charset="0"/>
                        </a:rPr>
                        <a:t> de Junio</a:t>
                      </a:r>
                      <a:r>
                        <a:rPr lang="es-MX" sz="160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Organización</a:t>
                      </a:r>
                    </a:p>
                    <a:p>
                      <a:pPr algn="ctr"/>
                      <a:r>
                        <a:rPr lang="es-MX" sz="1600" baseline="0" dirty="0" smtClean="0">
                          <a:solidFill>
                            <a:schemeClr val="tx1"/>
                          </a:solidFill>
                          <a:latin typeface="Bahnschrift SemiBold" panose="020B0502040204020203" pitchFamily="34" charset="0"/>
                        </a:rPr>
                        <a:t>equipos por mesa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Gira el dado y conforme salga el numero, es el total de palomitas que pegara su mesa simulado que es la lana de la oveja, cada mesa irá girando por turnos el dado.</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-dado</a:t>
                      </a:r>
                    </a:p>
                    <a:p>
                      <a:pPr algn="ctr"/>
                      <a:r>
                        <a:rPr lang="es-MX" sz="1600" baseline="0" dirty="0" smtClean="0">
                          <a:solidFill>
                            <a:schemeClr val="tx1"/>
                          </a:solidFill>
                          <a:latin typeface="Bahnschrift SemiBold" panose="020B0502040204020203" pitchFamily="34" charset="0"/>
                        </a:rPr>
                        <a:t>-palomitas</a:t>
                      </a:r>
                    </a:p>
                    <a:p>
                      <a:pPr algn="ctr"/>
                      <a:r>
                        <a:rPr lang="es-MX" sz="1600" baseline="0" dirty="0" smtClean="0">
                          <a:solidFill>
                            <a:schemeClr val="tx1"/>
                          </a:solidFill>
                          <a:latin typeface="Bahnschrift SemiBold" panose="020B0502040204020203" pitchFamily="34" charset="0"/>
                        </a:rPr>
                        <a:t>-</a:t>
                      </a:r>
                      <a:r>
                        <a:rPr lang="es-MX" sz="1600" baseline="0" dirty="0" err="1" smtClean="0">
                          <a:solidFill>
                            <a:schemeClr val="tx1"/>
                          </a:solidFill>
                          <a:latin typeface="Bahnschrift SemiBold" panose="020B0502040204020203" pitchFamily="34" charset="0"/>
                        </a:rPr>
                        <a:t>resistol</a:t>
                      </a:r>
                      <a:r>
                        <a:rPr lang="es-MX" sz="1600" baseline="0" dirty="0" smtClean="0">
                          <a:solidFill>
                            <a:schemeClr val="tx1"/>
                          </a:solidFill>
                          <a:latin typeface="Bahnschrift SemiBold" panose="020B0502040204020203" pitchFamily="34" charset="0"/>
                        </a:rPr>
                        <a:t>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Cuenta el total de palomitas pegadas en su equipo y comparte los resultados, el equipo con mas palomitas pegadas será el ganador.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6" y="734674"/>
            <a:ext cx="10835568" cy="2123658"/>
          </a:xfrm>
          <a:prstGeom prst="rect">
            <a:avLst/>
          </a:prstGeom>
          <a:noFill/>
        </p:spPr>
        <p:txBody>
          <a:bodyPr wrap="square" rtlCol="0">
            <a:spAutoFit/>
          </a:bodyPr>
          <a:lstStyle/>
          <a:p>
            <a:pPr algn="ctr"/>
            <a:r>
              <a:rPr lang="es-MX" sz="3600" b="1" dirty="0" smtClean="0">
                <a:latin typeface="Bahnschrift SemiBold" panose="020B0502040204020203" pitchFamily="34" charset="0"/>
              </a:rPr>
              <a:t> CONTANDO CON LA OVEJA  </a:t>
            </a:r>
          </a:p>
          <a:p>
            <a:pPr algn="ctr"/>
            <a:r>
              <a:rPr lang="es-MX" sz="1600" b="1" dirty="0">
                <a:latin typeface="Bahnschrift SemiBold" panose="020B0502040204020203" pitchFamily="34" charset="0"/>
              </a:rPr>
              <a:t>Campo: Pensamiento matemático </a:t>
            </a:r>
            <a:endParaRPr lang="es-MX" sz="3600" b="1" dirty="0">
              <a:latin typeface="Bahnschrift SemiBold" panose="020B0502040204020203" pitchFamily="34" charset="0"/>
            </a:endParaRPr>
          </a:p>
          <a:p>
            <a:pPr algn="ctr"/>
            <a:r>
              <a:rPr lang="es-MX" sz="1600" b="1" dirty="0">
                <a:latin typeface="Bahnschrift SemiBold" panose="020B0502040204020203" pitchFamily="34" charset="0"/>
              </a:rPr>
              <a:t>Oc1. Número, algebra y variación Oc2. Número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Comunica de manera oral y escrita los números del 1 al 10 en diversas situaciones y de diferentes maneras, incluida la convencional. </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dirty="0" smtClean="0">
                <a:latin typeface="Bahnschrift SemiBold" panose="020B0502040204020203" pitchFamily="34" charset="0"/>
              </a:rPr>
              <a:t> </a:t>
            </a:r>
            <a:endParaRPr lang="es-MX" sz="1600" dirty="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068799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7FDFC"/>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68599112"/>
              </p:ext>
            </p:extLst>
          </p:nvPr>
        </p:nvGraphicFramePr>
        <p:xfrm>
          <a:off x="246696" y="2665148"/>
          <a:ext cx="11578105" cy="343084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249654">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indicaciones de como será el juego de la oveja perdida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Jueves 1</a:t>
                      </a:r>
                      <a:r>
                        <a:rPr lang="es-MX" sz="1600" baseline="0" dirty="0" smtClean="0">
                          <a:solidFill>
                            <a:schemeClr val="tx1"/>
                          </a:solidFill>
                          <a:latin typeface="Bahnschrift SemiBold" panose="020B0502040204020203" pitchFamily="34" charset="0"/>
                        </a:rPr>
                        <a:t> de Junio</a:t>
                      </a:r>
                      <a:r>
                        <a:rPr lang="es-MX" sz="160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Organización</a:t>
                      </a:r>
                    </a:p>
                    <a:p>
                      <a:pPr algn="ctr"/>
                      <a:r>
                        <a:rPr lang="es-MX" sz="1600" baseline="0" dirty="0" smtClean="0">
                          <a:solidFill>
                            <a:schemeClr val="tx1"/>
                          </a:solidFill>
                          <a:latin typeface="Bahnschrift SemiBold" panose="020B0502040204020203" pitchFamily="34" charset="0"/>
                        </a:rPr>
                        <a:t>equipos por mesa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Busca la oveja perdida, </a:t>
                      </a:r>
                      <a:r>
                        <a:rPr lang="es-MX" sz="1600" b="0" i="0" kern="1200" baseline="0" dirty="0" smtClean="0">
                          <a:solidFill>
                            <a:schemeClr val="dk1"/>
                          </a:solidFill>
                          <a:effectLst/>
                          <a:latin typeface="Bahnschrift" panose="020B0502040204020203" pitchFamily="34" charset="0"/>
                          <a:ea typeface="+mn-ea"/>
                          <a:cs typeface="+mn-cs"/>
                        </a:rPr>
                        <a:t>l</a:t>
                      </a:r>
                      <a:r>
                        <a:rPr lang="es-MX" sz="1600" b="0" i="0" kern="1200" dirty="0" smtClean="0">
                          <a:solidFill>
                            <a:schemeClr val="dk1"/>
                          </a:solidFill>
                          <a:effectLst/>
                          <a:latin typeface="Bahnschrift" panose="020B0502040204020203" pitchFamily="34" charset="0"/>
                          <a:ea typeface="+mn-ea"/>
                          <a:cs typeface="+mn-cs"/>
                        </a:rPr>
                        <a:t>a única pista que tendrá es que la oveja tiene un cascabel colgado al cuello</a:t>
                      </a:r>
                      <a:r>
                        <a:rPr lang="es-MX" sz="1600" b="0" i="0" kern="1200" baseline="0" dirty="0" smtClean="0">
                          <a:solidFill>
                            <a:schemeClr val="dk1"/>
                          </a:solidFill>
                          <a:effectLst/>
                          <a:latin typeface="Bahnschrift" panose="020B0502040204020203" pitchFamily="34" charset="0"/>
                          <a:ea typeface="+mn-ea"/>
                          <a:cs typeface="+mn-cs"/>
                        </a:rPr>
                        <a:t> que la tendrá alguno de sus compañeros, tendrá que tener los ojos vendados y solo por medio del ruido llegará a ella </a:t>
                      </a:r>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-paliacate </a:t>
                      </a:r>
                    </a:p>
                    <a:p>
                      <a:pPr algn="ctr"/>
                      <a:r>
                        <a:rPr lang="es-MX" sz="1600" baseline="0" dirty="0" smtClean="0">
                          <a:solidFill>
                            <a:schemeClr val="tx1"/>
                          </a:solidFill>
                          <a:latin typeface="Bahnschrift SemiBold" panose="020B0502040204020203" pitchFamily="34" charset="0"/>
                        </a:rPr>
                        <a:t>-cascabel</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Encuentra a su compañero que tiene la campana y cambiamos de participantes</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4" y="925008"/>
            <a:ext cx="10835568" cy="1894686"/>
          </a:xfrm>
          <a:prstGeom prst="rect">
            <a:avLst/>
          </a:prstGeom>
          <a:noFill/>
        </p:spPr>
        <p:txBody>
          <a:bodyPr wrap="square" rtlCol="0">
            <a:spAutoFit/>
          </a:bodyPr>
          <a:lstStyle/>
          <a:p>
            <a:pPr algn="ctr"/>
            <a:r>
              <a:rPr lang="es-MX" sz="3600" b="1" dirty="0" smtClean="0">
                <a:latin typeface="Bahnschrift SemiBold" panose="020B0502040204020203" pitchFamily="34" charset="0"/>
              </a:rPr>
              <a:t> LA OVEJA PERDIDA  </a:t>
            </a:r>
          </a:p>
          <a:p>
            <a:pPr algn="ctr"/>
            <a:r>
              <a:rPr lang="es-MX" sz="1600" b="1" dirty="0" smtClean="0">
                <a:latin typeface="Bahnschrift SemiBold" panose="020B0502040204020203" pitchFamily="34" charset="0"/>
              </a:rPr>
              <a:t>Área: Artes </a:t>
            </a:r>
            <a:endParaRPr lang="es-MX" sz="3600" b="1" dirty="0">
              <a:latin typeface="Bahnschrift SemiBold" panose="020B0502040204020203" pitchFamily="34" charset="0"/>
            </a:endParaRPr>
          </a:p>
          <a:p>
            <a:pPr algn="ctr"/>
            <a:r>
              <a:rPr lang="es-MX" sz="1600" b="1" dirty="0">
                <a:latin typeface="Bahnschrift SemiBold" panose="020B0502040204020203" pitchFamily="34" charset="0"/>
              </a:rPr>
              <a:t>Oc1. </a:t>
            </a:r>
            <a:r>
              <a:rPr lang="es-MX" sz="1600" b="1" dirty="0" smtClean="0">
                <a:latin typeface="Bahnschrift SemiBold" panose="020B0502040204020203" pitchFamily="34" charset="0"/>
              </a:rPr>
              <a:t>Apreciación artística Oc2</a:t>
            </a:r>
            <a:r>
              <a:rPr lang="es-MX" sz="1600" b="1" dirty="0">
                <a:latin typeface="Bahnschrift SemiBold" panose="020B0502040204020203" pitchFamily="34" charset="0"/>
              </a:rPr>
              <a:t>. </a:t>
            </a:r>
            <a:r>
              <a:rPr lang="es-MX" sz="1600" dirty="0">
                <a:latin typeface="Bahnschrift SemiBold" panose="020B0502040204020203" pitchFamily="34" charset="0"/>
              </a:rPr>
              <a:t>Sensibilidad, percepción e interpretación de manifestaciones artísticas</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b="1" dirty="0" smtClean="0">
                <a:latin typeface="Bahnschrift SemiBold" panose="020B0502040204020203" pitchFamily="34" charset="0"/>
              </a:rPr>
              <a:t>Aprendizaje esperado: </a:t>
            </a:r>
            <a:r>
              <a:rPr lang="es-MX" sz="1600" dirty="0" smtClean="0">
                <a:latin typeface="Bahnschrift SemiBold" panose="020B0502040204020203" pitchFamily="34" charset="0"/>
              </a:rPr>
              <a:t>Relaciona </a:t>
            </a:r>
            <a:r>
              <a:rPr lang="es-MX" sz="1600" dirty="0">
                <a:latin typeface="Bahnschrift SemiBold" panose="020B0502040204020203" pitchFamily="34" charset="0"/>
              </a:rPr>
              <a:t>los sonidos que escucha con las fuentes sonoras que los emiten.</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600" dirty="0" smtClean="0">
                <a:latin typeface="Bahnschrift SemiBold" panose="020B0502040204020203" pitchFamily="34" charset="0"/>
              </a:rPr>
              <a:t> </a:t>
            </a:r>
            <a:endParaRPr lang="es-MX" sz="1600" dirty="0">
              <a:latin typeface="Bahnschrift SemiBold" panose="020B0502040204020203" pitchFamily="34"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794985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7FDFC"/>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09007889"/>
              </p:ext>
            </p:extLst>
          </p:nvPr>
        </p:nvGraphicFramePr>
        <p:xfrm>
          <a:off x="246695" y="2536359"/>
          <a:ext cx="11578105" cy="367468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249654">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Clasifica los derivados de la oveja del lado correcto en la tabla de la oveja que se encuentra pegada en el pizarrón</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-tabla</a:t>
                      </a:r>
                      <a:r>
                        <a:rPr lang="es-MX" sz="1600" baseline="0" dirty="0" smtClean="0">
                          <a:solidFill>
                            <a:schemeClr val="tx1"/>
                          </a:solidFill>
                          <a:latin typeface="Bahnschrift SemiBold" panose="020B0502040204020203" pitchFamily="34" charset="0"/>
                        </a:rPr>
                        <a:t> de la oveja </a:t>
                      </a:r>
                    </a:p>
                    <a:p>
                      <a:pPr algn="ctr"/>
                      <a:r>
                        <a:rPr lang="es-MX" sz="1600" baseline="0" dirty="0" smtClean="0">
                          <a:solidFill>
                            <a:schemeClr val="tx1"/>
                          </a:solidFill>
                          <a:latin typeface="Bahnschrift SemiBold" panose="020B0502040204020203" pitchFamily="34" charset="0"/>
                        </a:rPr>
                        <a:t>-imágenes de derivados de la oveja</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Jueves 1</a:t>
                      </a:r>
                      <a:r>
                        <a:rPr lang="es-MX" sz="1600" baseline="0" dirty="0" smtClean="0">
                          <a:solidFill>
                            <a:schemeClr val="tx1"/>
                          </a:solidFill>
                          <a:latin typeface="Bahnschrift SemiBold" panose="020B0502040204020203" pitchFamily="34" charset="0"/>
                        </a:rPr>
                        <a:t> de Junio</a:t>
                      </a:r>
                      <a:r>
                        <a:rPr lang="es-MX" sz="160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Organización</a:t>
                      </a:r>
                    </a:p>
                    <a:p>
                      <a:pPr algn="ctr"/>
                      <a:r>
                        <a:rPr lang="es-MX" sz="1600" baseline="0" dirty="0" smtClean="0">
                          <a:solidFill>
                            <a:schemeClr val="tx1"/>
                          </a:solidFill>
                          <a:latin typeface="Bahnschrift SemiBold" panose="020B0502040204020203" pitchFamily="34" charset="0"/>
                        </a:rPr>
                        <a:t>grupal e individual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Enumera los objetos o cosas que utilizamos diariamente derivados de la oveja y realiza una lista en su cuaderno</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r>
                        <a:rPr lang="es-MX" sz="1600" baseline="0" dirty="0" smtClean="0">
                          <a:solidFill>
                            <a:schemeClr val="tx1"/>
                          </a:solidFill>
                          <a:latin typeface="Bahnschrift" panose="020B0502040204020203" pitchFamily="34" charset="0"/>
                        </a:rPr>
                        <a:t> </a:t>
                      </a: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-cuaderno</a:t>
                      </a:r>
                    </a:p>
                    <a:p>
                      <a:pPr algn="ctr"/>
                      <a:r>
                        <a:rPr lang="es-MX" sz="1600" baseline="0" dirty="0" smtClean="0">
                          <a:solidFill>
                            <a:schemeClr val="tx1"/>
                          </a:solidFill>
                          <a:latin typeface="Bahnschrift SemiBold" panose="020B0502040204020203" pitchFamily="34" charset="0"/>
                        </a:rPr>
                        <a:t>-lápiz </a:t>
                      </a:r>
                    </a:p>
                    <a:p>
                      <a:pPr algn="ct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Comenta si sabia que objetos o cosas eran derivados de la oveja</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3" y="667431"/>
            <a:ext cx="10835568" cy="2123658"/>
          </a:xfrm>
          <a:prstGeom prst="rect">
            <a:avLst/>
          </a:prstGeom>
          <a:noFill/>
        </p:spPr>
        <p:txBody>
          <a:bodyPr wrap="square" rtlCol="0">
            <a:spAutoFit/>
          </a:bodyPr>
          <a:lstStyle/>
          <a:p>
            <a:pPr algn="ctr"/>
            <a:r>
              <a:rPr lang="es-MX" sz="3600" b="1" dirty="0" smtClean="0">
                <a:latin typeface="Bahnschrift SemiBold" panose="020B0502040204020203" pitchFamily="34" charset="0"/>
              </a:rPr>
              <a:t> DERIVADOS DE LA OVEJA </a:t>
            </a:r>
          </a:p>
          <a:p>
            <a:pPr algn="ctr"/>
            <a:r>
              <a:rPr lang="es-MX" sz="1600" b="1" dirty="0">
                <a:latin typeface="Bahnschrift SemiBold" panose="020B0502040204020203" pitchFamily="34" charset="0"/>
              </a:rPr>
              <a:t>Campo: Exploración y comprensión del mundo natural y social </a:t>
            </a:r>
          </a:p>
          <a:p>
            <a:pPr algn="ctr"/>
            <a:r>
              <a:rPr lang="es-MX" sz="1600" b="1" dirty="0">
                <a:latin typeface="Bahnschrift SemiBold" panose="020B0502040204020203" pitchFamily="34" charset="0"/>
              </a:rPr>
              <a:t>Oc1. Mundo natural Oc2. Exploración de la naturaleza </a:t>
            </a:r>
          </a:p>
          <a:p>
            <a:pPr algn="ctr"/>
            <a:r>
              <a:rPr lang="es-MX" sz="1600" b="1" dirty="0">
                <a:latin typeface="Bahnschrift SemiBold" panose="020B0502040204020203" pitchFamily="34" charset="0"/>
              </a:rPr>
              <a:t>Aprendizaje esperado: </a:t>
            </a:r>
            <a:r>
              <a:rPr lang="es-MX" sz="1600" dirty="0">
                <a:latin typeface="Bahnschrift SemiBold" panose="020B0502040204020203" pitchFamily="34" charset="0"/>
              </a:rPr>
              <a:t>Obtiene, registra, representa y describe información para responder dudas y ampliar su conocimiento en relación con plantas, animales y otros elementos naturales. </a:t>
            </a:r>
          </a:p>
          <a:p>
            <a:pPr algn="ctr"/>
            <a:endParaRPr lang="es-MX" sz="1600" b="1" dirty="0">
              <a:latin typeface="Bahnschrift SemiBold" panose="020B0502040204020203" pitchFamily="34"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954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5130" y="702365"/>
            <a:ext cx="10508974" cy="2246769"/>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pPr marL="342900" indent="-342900">
              <a:buFont typeface="Arial" panose="020B0604020202020204" pitchFamily="34" charset="0"/>
              <a:buChar char="•"/>
            </a:pPr>
            <a:r>
              <a:rPr lang="es-MX" sz="2000" dirty="0" smtClean="0">
                <a:latin typeface="Bahnschrift SemiBold" panose="020B0502040204020203" pitchFamily="34" charset="0"/>
              </a:rPr>
              <a:t>La actividad la oveja perdida no alcanzo a realizarse</a:t>
            </a:r>
            <a:r>
              <a:rPr lang="es-MX" sz="2000" dirty="0" smtClean="0">
                <a:latin typeface="Bahnschrift SemiBold" panose="020B0502040204020203" pitchFamily="34" charset="0"/>
              </a:rPr>
              <a:t>, ya que falto tiempo</a:t>
            </a:r>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174009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26199339"/>
              </p:ext>
            </p:extLst>
          </p:nvPr>
        </p:nvGraphicFramePr>
        <p:xfrm>
          <a:off x="246700" y="2592033"/>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adivinanza: </a:t>
                      </a:r>
                    </a:p>
                    <a:p>
                      <a:r>
                        <a:rPr lang="es-MX" sz="1600" baseline="0" dirty="0" smtClean="0">
                          <a:solidFill>
                            <a:schemeClr val="tx1"/>
                          </a:solidFill>
                          <a:latin typeface="Bahnschrift" panose="020B0502040204020203" pitchFamily="34" charset="0"/>
                        </a:rPr>
                        <a:t>“Siempre esta sucio, come de todo, su cola rizosa y se entierra en el lodo”  y o</a:t>
                      </a:r>
                      <a:r>
                        <a:rPr lang="es-MX" sz="1600" dirty="0" smtClean="0">
                          <a:solidFill>
                            <a:schemeClr val="tx1"/>
                          </a:solidFill>
                          <a:latin typeface="Bahnschrift" panose="020B0502040204020203" pitchFamily="34" charset="0"/>
                        </a:rPr>
                        <a:t>bserva</a:t>
                      </a:r>
                      <a:r>
                        <a:rPr lang="es-MX" sz="1600" baseline="0" dirty="0" smtClean="0">
                          <a:solidFill>
                            <a:schemeClr val="tx1"/>
                          </a:solidFill>
                          <a:latin typeface="Bahnschrift" panose="020B0502040204020203" pitchFamily="34" charset="0"/>
                        </a:rPr>
                        <a:t> el cerdito que se encuentra pegada al frente en el pizarrón</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-cerdito</a:t>
                      </a:r>
                      <a:r>
                        <a:rPr lang="es-MX" sz="1600" baseline="0" dirty="0" smtClean="0">
                          <a:solidFill>
                            <a:schemeClr val="tx1"/>
                          </a:solidFill>
                          <a:latin typeface="Bahnschrift SemiBold" panose="020B0502040204020203" pitchFamily="34" charset="0"/>
                        </a:rPr>
                        <a:t> </a:t>
                      </a:r>
                    </a:p>
                    <a:p>
                      <a:pPr algn="ctr"/>
                      <a:r>
                        <a:rPr lang="es-MX" sz="1600" baseline="0" dirty="0" smtClean="0">
                          <a:solidFill>
                            <a:schemeClr val="tx1"/>
                          </a:solidFill>
                          <a:latin typeface="Bahnschrift SemiBold" panose="020B0502040204020203" pitchFamily="34" charset="0"/>
                        </a:rPr>
                        <a:t>-adivinanza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Viernes</a:t>
                      </a:r>
                      <a:r>
                        <a:rPr lang="es-MX" sz="1600" baseline="0" dirty="0" smtClean="0">
                          <a:solidFill>
                            <a:schemeClr val="tx1"/>
                          </a:solidFill>
                          <a:latin typeface="Bahnschrift SemiBold" panose="020B0502040204020203" pitchFamily="34" charset="0"/>
                        </a:rPr>
                        <a:t> 2</a:t>
                      </a:r>
                      <a:r>
                        <a:rPr lang="es-MX" sz="1600" dirty="0" smtClean="0">
                          <a:solidFill>
                            <a:schemeClr val="tx1"/>
                          </a:solidFill>
                          <a:latin typeface="Bahnschrift SemiBold" panose="020B0502040204020203" pitchFamily="34" charset="0"/>
                        </a:rPr>
                        <a:t> de Junio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las características que observa del cerdito y completa la información en la ficha informativa (anexo7 )  </a:t>
                      </a:r>
                    </a:p>
                    <a:p>
                      <a:endParaRPr lang="es-MX" sz="1600" baseline="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-ficha informativa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alguna experiencia relacionada con el cerdito o comenta que cosas ya conocía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8" y="734097"/>
            <a:ext cx="10835568" cy="1508105"/>
          </a:xfrm>
          <a:prstGeom prst="rect">
            <a:avLst/>
          </a:prstGeom>
          <a:noFill/>
        </p:spPr>
        <p:txBody>
          <a:bodyPr wrap="square" rtlCol="0">
            <a:spAutoFit/>
          </a:bodyPr>
          <a:lstStyle/>
          <a:p>
            <a:pPr algn="ctr"/>
            <a:r>
              <a:rPr lang="es-MX" sz="3600" b="1" dirty="0" smtClean="0">
                <a:latin typeface="Bahnschrift SemiBold" panose="020B0502040204020203" pitchFamily="34" charset="0"/>
              </a:rPr>
              <a:t>EL CERDITO</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p:txBody>
      </p:sp>
    </p:spTree>
    <p:extLst>
      <p:ext uri="{BB962C8B-B14F-4D97-AF65-F5344CB8AC3E}">
        <p14:creationId xmlns:p14="http://schemas.microsoft.com/office/powerpoint/2010/main" val="251834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23704573"/>
              </p:ext>
            </p:extLst>
          </p:nvPr>
        </p:nvGraphicFramePr>
        <p:xfrm>
          <a:off x="246704" y="2142498"/>
          <a:ext cx="11578105" cy="440620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Escucha</a:t>
                      </a:r>
                      <a:r>
                        <a:rPr lang="es-MX" sz="1600" baseline="0" dirty="0" smtClean="0">
                          <a:solidFill>
                            <a:schemeClr val="tx1"/>
                          </a:solidFill>
                          <a:latin typeface="Bahnschrift" panose="020B0502040204020203" pitchFamily="34" charset="0"/>
                        </a:rPr>
                        <a:t> la explicación de lo que es un cuento y comenta lo que conoce de los cuentos. </a:t>
                      </a:r>
                    </a:p>
                    <a:p>
                      <a:endParaRPr lang="es-MX" sz="160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22 de mayo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effectLst/>
                          <a:latin typeface="Bahnschrift SemiBold" panose="020B0502040204020203" pitchFamily="34" charset="0"/>
                        </a:rPr>
                        <a:t>Observa las partes del cuento por medio del que se encuentra enfrente pegado en el pizarrón.  </a:t>
                      </a:r>
                    </a:p>
                    <a:p>
                      <a:r>
                        <a:rPr lang="es-MX" sz="1600" baseline="0" dirty="0" smtClean="0">
                          <a:solidFill>
                            <a:schemeClr val="tx1"/>
                          </a:solidFill>
                          <a:effectLst/>
                          <a:latin typeface="Bahnschrift SemiBold" panose="020B0502040204020203" pitchFamily="34" charset="0"/>
                        </a:rPr>
                        <a:t>-Portada</a:t>
                      </a:r>
                    </a:p>
                    <a:p>
                      <a:r>
                        <a:rPr lang="es-MX" sz="1600" baseline="0" dirty="0" smtClean="0">
                          <a:solidFill>
                            <a:schemeClr val="tx1"/>
                          </a:solidFill>
                          <a:effectLst/>
                          <a:latin typeface="Bahnschrift SemiBold" panose="020B0502040204020203" pitchFamily="34" charset="0"/>
                        </a:rPr>
                        <a:t>-Autor</a:t>
                      </a:r>
                    </a:p>
                    <a:p>
                      <a:r>
                        <a:rPr lang="es-MX" sz="1600" baseline="0" dirty="0" smtClean="0">
                          <a:solidFill>
                            <a:schemeClr val="tx1"/>
                          </a:solidFill>
                          <a:effectLst/>
                          <a:latin typeface="Bahnschrift SemiBold" panose="020B0502040204020203" pitchFamily="34" charset="0"/>
                        </a:rPr>
                        <a:t>-Lomo</a:t>
                      </a:r>
                    </a:p>
                    <a:p>
                      <a:r>
                        <a:rPr lang="es-MX" sz="1600" baseline="0" dirty="0" smtClean="0">
                          <a:solidFill>
                            <a:schemeClr val="tx1"/>
                          </a:solidFill>
                          <a:effectLst/>
                          <a:latin typeface="Bahnschrift SemiBold" panose="020B0502040204020203" pitchFamily="34" charset="0"/>
                        </a:rPr>
                        <a:t>-Páginas </a:t>
                      </a:r>
                    </a:p>
                    <a:p>
                      <a:r>
                        <a:rPr lang="es-MX" sz="1600" baseline="0" dirty="0" smtClean="0">
                          <a:solidFill>
                            <a:schemeClr val="tx1"/>
                          </a:solidFill>
                          <a:effectLst/>
                          <a:latin typeface="Bahnschrift SemiBold" panose="020B0502040204020203" pitchFamily="34" charset="0"/>
                        </a:rPr>
                        <a:t>-Contraportada </a:t>
                      </a:r>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r>
                        <a:rPr lang="es-MX" sz="1600" baseline="0" dirty="0" smtClean="0">
                          <a:solidFill>
                            <a:schemeClr val="tx1"/>
                          </a:solidFill>
                          <a:latin typeface="Bahnschrift SemiBold" panose="020B0502040204020203" pitchFamily="34" charset="0"/>
                        </a:rPr>
                        <a:t> grande</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a:t>
                      </a:r>
                      <a:r>
                        <a:rPr lang="es-MX" sz="1600" baseline="0" dirty="0" smtClean="0">
                          <a:solidFill>
                            <a:schemeClr val="tx1"/>
                          </a:solidFill>
                          <a:latin typeface="Bahnschrift" panose="020B0502040204020203" pitchFamily="34" charset="0"/>
                        </a:rPr>
                        <a:t> las características que ya conocía del cuento y escribe en su cuaderno las partes del cuento. </a:t>
                      </a:r>
                    </a:p>
                    <a:p>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r>
                        <a:rPr lang="es-MX" sz="1600" baseline="0" dirty="0" smtClean="0">
                          <a:solidFill>
                            <a:schemeClr val="tx1"/>
                          </a:solidFill>
                          <a:latin typeface="Bahnschrift SemiBold" panose="020B0502040204020203" pitchFamily="34" charset="0"/>
                        </a:rPr>
                        <a:t> grande</a:t>
                      </a:r>
                    </a:p>
                    <a:p>
                      <a:pPr algn="ctr"/>
                      <a:r>
                        <a:rPr lang="es-MX" sz="1600" baseline="0" dirty="0" smtClean="0">
                          <a:solidFill>
                            <a:schemeClr val="tx1"/>
                          </a:solidFill>
                          <a:latin typeface="Bahnschrift SemiBold" panose="020B0502040204020203" pitchFamily="34" charset="0"/>
                        </a:rPr>
                        <a:t>-crayolas</a:t>
                      </a:r>
                    </a:p>
                    <a:p>
                      <a:pPr algn="ctr"/>
                      <a:r>
                        <a:rPr lang="es-MX" sz="1600" baseline="0" dirty="0" smtClean="0">
                          <a:solidFill>
                            <a:schemeClr val="tx1"/>
                          </a:solidFill>
                          <a:latin typeface="Bahnschrift SemiBold" panose="020B0502040204020203" pitchFamily="34" charset="0"/>
                        </a:rPr>
                        <a:t>-lápiz</a:t>
                      </a:r>
                    </a:p>
                    <a:p>
                      <a:pPr algn="ctr"/>
                      <a:r>
                        <a:rPr lang="es-MX" sz="1600" baseline="0" dirty="0" smtClean="0">
                          <a:solidFill>
                            <a:schemeClr val="tx1"/>
                          </a:solidFill>
                          <a:latin typeface="Bahnschrift SemiBold" panose="020B0502040204020203" pitchFamily="34" charset="0"/>
                        </a:rPr>
                        <a:t>-cuaderno</a:t>
                      </a:r>
                    </a:p>
                    <a:p>
                      <a:pPr algn="ct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9" y="494033"/>
            <a:ext cx="8757633" cy="1648465"/>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CONOCIENDO LOS CUENTOS </a:t>
            </a:r>
          </a:p>
          <a:p>
            <a:pPr algn="ctr"/>
            <a:r>
              <a:rPr lang="es-MX" sz="1600" b="1" dirty="0" smtClean="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Oralidad Oc2. Descripción </a:t>
            </a:r>
          </a:p>
          <a:p>
            <a:pPr algn="ctr"/>
            <a:r>
              <a:rPr lang="es-MX" sz="1600" b="1" dirty="0" smtClean="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observa</a:t>
            </a: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211901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058" y="920838"/>
            <a:ext cx="6344990" cy="4758743"/>
          </a:xfrm>
          <a:prstGeom prst="rect">
            <a:avLst/>
          </a:prstGeom>
        </p:spPr>
      </p:pic>
      <p:sp>
        <p:nvSpPr>
          <p:cNvPr id="3" name="CuadroTexto 2"/>
          <p:cNvSpPr txBox="1"/>
          <p:nvPr/>
        </p:nvSpPr>
        <p:spPr>
          <a:xfrm>
            <a:off x="819800" y="1073583"/>
            <a:ext cx="2644617" cy="1384995"/>
          </a:xfrm>
          <a:prstGeom prst="rect">
            <a:avLst/>
          </a:prstGeom>
          <a:noFill/>
        </p:spPr>
        <p:txBody>
          <a:bodyPr wrap="square" rtlCol="0">
            <a:spAutoFit/>
          </a:bodyPr>
          <a:lstStyle/>
          <a:p>
            <a:pPr algn="ctr"/>
            <a:r>
              <a:rPr lang="es-MX" sz="3600" b="1" dirty="0" smtClean="0">
                <a:latin typeface="Bahnschrift SemiBold" panose="020B0502040204020203" pitchFamily="34" charset="0"/>
              </a:rPr>
              <a:t>ANEXO </a:t>
            </a:r>
            <a:r>
              <a:rPr lang="es-MX" sz="3600" b="1" dirty="0">
                <a:latin typeface="Bahnschrift SemiBold" panose="020B0502040204020203" pitchFamily="34" charset="0"/>
              </a:rPr>
              <a:t>7</a:t>
            </a:r>
            <a:r>
              <a:rPr lang="es-MX" sz="3600" b="1" dirty="0" smtClean="0">
                <a:latin typeface="Bahnschrift SemiBold" panose="020B0502040204020203" pitchFamily="34" charset="0"/>
              </a:rPr>
              <a:t> </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4137692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43494760"/>
              </p:ext>
            </p:extLst>
          </p:nvPr>
        </p:nvGraphicFramePr>
        <p:xfrm>
          <a:off x="246697" y="2308697"/>
          <a:ext cx="11578105" cy="391852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indicaciones de como será la búsqueda de los cerditos y donde tendrán que ser guardados </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Viernes</a:t>
                      </a:r>
                      <a:r>
                        <a:rPr lang="es-MX" sz="1600" baseline="0" dirty="0" smtClean="0">
                          <a:solidFill>
                            <a:schemeClr val="tx1"/>
                          </a:solidFill>
                          <a:latin typeface="Bahnschrift SemiBold" panose="020B0502040204020203" pitchFamily="34" charset="0"/>
                        </a:rPr>
                        <a:t> 2</a:t>
                      </a:r>
                      <a:r>
                        <a:rPr lang="es-MX" sz="1600" dirty="0" smtClean="0">
                          <a:solidFill>
                            <a:schemeClr val="tx1"/>
                          </a:solidFill>
                          <a:latin typeface="Bahnschrift SemiBold" panose="020B0502040204020203" pitchFamily="34" charset="0"/>
                        </a:rPr>
                        <a:t> de Junio </a:t>
                      </a:r>
                    </a:p>
                    <a:p>
                      <a:pPr algn="ctr"/>
                      <a:r>
                        <a:rPr lang="es-MX" sz="1600" dirty="0" smtClean="0">
                          <a:solidFill>
                            <a:schemeClr val="tx1"/>
                          </a:solidFill>
                          <a:latin typeface="Bahnschrift SemiBold" panose="020B0502040204020203" pitchFamily="34" charset="0"/>
                        </a:rPr>
                        <a:t>Organización grupal</a:t>
                      </a:r>
                      <a:r>
                        <a:rPr lang="es-MX" sz="1600" baseline="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Observa</a:t>
                      </a:r>
                      <a:r>
                        <a:rPr lang="es-MX" sz="1600" baseline="0" dirty="0" smtClean="0">
                          <a:solidFill>
                            <a:schemeClr val="tx1"/>
                          </a:solidFill>
                          <a:latin typeface="Bahnschrift" panose="020B0502040204020203" pitchFamily="34" charset="0"/>
                        </a:rPr>
                        <a:t> todos los globos rosas que simularan ser cerditos alrededor de todo el patio del jardín y tendrán que ser llevados al corral de uno por uno, no será valido si lleva varios en la mano</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-globos rosas</a:t>
                      </a:r>
                    </a:p>
                    <a:p>
                      <a:pPr algn="ctr"/>
                      <a:endParaRPr lang="es-MX" sz="1600" baseline="0" dirty="0" smtClean="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Cuenta el total de cerditos que recolecto y lo anota en un post-it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-post-it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5" y="682581"/>
            <a:ext cx="10835568" cy="1723549"/>
          </a:xfrm>
          <a:prstGeom prst="rect">
            <a:avLst/>
          </a:prstGeom>
          <a:noFill/>
        </p:spPr>
        <p:txBody>
          <a:bodyPr wrap="square" rtlCol="0">
            <a:spAutoFit/>
          </a:bodyPr>
          <a:lstStyle/>
          <a:p>
            <a:pPr algn="ctr"/>
            <a:r>
              <a:rPr lang="es-MX" sz="3600" b="1" dirty="0" smtClean="0">
                <a:latin typeface="Bahnschrift SemiBold" panose="020B0502040204020203" pitchFamily="34" charset="0"/>
              </a:rPr>
              <a:t>METIENDO LOS CERDITOS AL CORRAL   </a:t>
            </a:r>
          </a:p>
          <a:p>
            <a:pPr algn="ctr"/>
            <a:r>
              <a:rPr lang="es-MX" sz="1400" b="1" dirty="0">
                <a:latin typeface="Bahnschrift SemiBold" panose="020B0502040204020203" pitchFamily="34" charset="0"/>
              </a:rPr>
              <a:t>Campo: Pensamiento matemático </a:t>
            </a:r>
            <a:endParaRPr lang="es-MX" sz="3200" b="1" dirty="0">
              <a:latin typeface="Bahnschrift SemiBold" panose="020B0502040204020203" pitchFamily="34" charset="0"/>
            </a:endParaRPr>
          </a:p>
          <a:p>
            <a:pPr algn="ctr"/>
            <a:r>
              <a:rPr lang="es-MX" sz="1400" b="1" dirty="0">
                <a:latin typeface="Bahnschrift SemiBold" panose="020B0502040204020203" pitchFamily="34" charset="0"/>
              </a:rPr>
              <a:t>Oc1. Número, algebra y variación Oc2. Número </a:t>
            </a:r>
          </a:p>
          <a:p>
            <a:pPr algn="ctr"/>
            <a:r>
              <a:rPr lang="es-MX" sz="1400" b="1" dirty="0">
                <a:latin typeface="Bahnschrift SemiBold" panose="020B0502040204020203" pitchFamily="34" charset="0"/>
              </a:rPr>
              <a:t>Aprendizaje esperado: </a:t>
            </a:r>
            <a:r>
              <a:rPr lang="es-MX" sz="1400" dirty="0">
                <a:latin typeface="Bahnschrift SemiBold" panose="020B0502040204020203" pitchFamily="34" charset="0"/>
              </a:rPr>
              <a:t>Comunica de manera oral y escrita los números del 1 al 10 en diversas situaciones y de diferentes maneras, incluida la convencional. </a:t>
            </a:r>
            <a:endParaRPr lang="es-MX" sz="1400" dirty="0">
              <a:latin typeface="Bahnschrift SemiBold" panose="020B0502040204020203" pitchFamily="34" charset="0"/>
              <a:ea typeface="Calibri" panose="020F0502020204030204" pitchFamily="34" charset="0"/>
              <a:cs typeface="Times New Roman" panose="02020603050405020304" pitchFamily="18" charset="0"/>
            </a:endParaRPr>
          </a:p>
          <a:p>
            <a:pPr algn="ctr"/>
            <a:r>
              <a:rPr lang="es-MX" sz="1400" dirty="0" smtClean="0">
                <a:latin typeface="Bahnschrift SemiBold" panose="020B0502040204020203" pitchFamily="34" charset="0"/>
              </a:rPr>
              <a:t> </a:t>
            </a:r>
          </a:p>
        </p:txBody>
      </p:sp>
    </p:spTree>
    <p:extLst>
      <p:ext uri="{BB962C8B-B14F-4D97-AF65-F5344CB8AC3E}">
        <p14:creationId xmlns:p14="http://schemas.microsoft.com/office/powerpoint/2010/main" val="3436818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09576977"/>
              </p:ext>
            </p:extLst>
          </p:nvPr>
        </p:nvGraphicFramePr>
        <p:xfrm>
          <a:off x="246698" y="2025362"/>
          <a:ext cx="11578105" cy="465004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Junta todas sus fichas informativas de los animales de la granja:</a:t>
                      </a:r>
                    </a:p>
                    <a:p>
                      <a:pPr marL="342900" indent="-342900">
                        <a:buAutoNum type="arabicPeriod"/>
                      </a:pPr>
                      <a:r>
                        <a:rPr lang="es-MX" sz="1600" baseline="0" dirty="0" smtClean="0">
                          <a:solidFill>
                            <a:schemeClr val="tx1"/>
                          </a:solidFill>
                          <a:latin typeface="Bahnschrift" panose="020B0502040204020203" pitchFamily="34" charset="0"/>
                        </a:rPr>
                        <a:t>Vaca </a:t>
                      </a:r>
                    </a:p>
                    <a:p>
                      <a:pPr marL="342900" indent="-342900">
                        <a:buAutoNum type="arabicPeriod"/>
                      </a:pPr>
                      <a:r>
                        <a:rPr lang="es-MX" sz="1600" baseline="0" dirty="0" smtClean="0">
                          <a:solidFill>
                            <a:schemeClr val="tx1"/>
                          </a:solidFill>
                          <a:latin typeface="Bahnschrift" panose="020B0502040204020203" pitchFamily="34" charset="0"/>
                        </a:rPr>
                        <a:t>Gallina</a:t>
                      </a:r>
                    </a:p>
                    <a:p>
                      <a:pPr marL="342900" indent="-342900">
                        <a:buAutoNum type="arabicPeriod"/>
                      </a:pPr>
                      <a:r>
                        <a:rPr lang="es-MX" sz="1600" baseline="0" dirty="0" smtClean="0">
                          <a:solidFill>
                            <a:schemeClr val="tx1"/>
                          </a:solidFill>
                          <a:latin typeface="Bahnschrift" panose="020B0502040204020203" pitchFamily="34" charset="0"/>
                        </a:rPr>
                        <a:t>Oveja </a:t>
                      </a:r>
                    </a:p>
                    <a:p>
                      <a:pPr marL="342900" indent="-342900">
                        <a:buAutoNum type="arabicPeriod"/>
                      </a:pPr>
                      <a:r>
                        <a:rPr lang="es-MX" sz="1600" baseline="0" dirty="0" smtClean="0">
                          <a:solidFill>
                            <a:schemeClr val="tx1"/>
                          </a:solidFill>
                          <a:latin typeface="Bahnschrift" panose="020B0502040204020203" pitchFamily="34" charset="0"/>
                        </a:rPr>
                        <a:t>Cerdito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-fichas</a:t>
                      </a:r>
                      <a:r>
                        <a:rPr lang="es-MX" sz="1600" baseline="0" dirty="0" smtClean="0">
                          <a:solidFill>
                            <a:schemeClr val="tx1"/>
                          </a:solidFill>
                          <a:latin typeface="Bahnschrift SemiBold" panose="020B0502040204020203" pitchFamily="34" charset="0"/>
                        </a:rPr>
                        <a:t> informativas animales de la granja </a:t>
                      </a:r>
                      <a:endParaRPr lang="es-MX" sz="1600" dirty="0" smtClean="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Viernes</a:t>
                      </a:r>
                      <a:r>
                        <a:rPr lang="es-MX" sz="1600" baseline="0" dirty="0" smtClean="0">
                          <a:solidFill>
                            <a:schemeClr val="tx1"/>
                          </a:solidFill>
                          <a:latin typeface="Bahnschrift SemiBold" panose="020B0502040204020203" pitchFamily="34" charset="0"/>
                        </a:rPr>
                        <a:t> 2</a:t>
                      </a:r>
                      <a:r>
                        <a:rPr lang="es-MX" sz="1600" dirty="0" smtClean="0">
                          <a:solidFill>
                            <a:schemeClr val="tx1"/>
                          </a:solidFill>
                          <a:latin typeface="Bahnschrift SemiBold" panose="020B0502040204020203" pitchFamily="34" charset="0"/>
                        </a:rPr>
                        <a:t> de Junio </a:t>
                      </a:r>
                    </a:p>
                    <a:p>
                      <a:pPr algn="ctr"/>
                      <a:r>
                        <a:rPr lang="es-MX" sz="1600" dirty="0" smtClean="0">
                          <a:solidFill>
                            <a:schemeClr val="tx1"/>
                          </a:solidFill>
                          <a:latin typeface="Bahnschrift SemiBold" panose="020B0502040204020203" pitchFamily="34" charset="0"/>
                        </a:rPr>
                        <a:t>Organización individual</a:t>
                      </a:r>
                      <a:r>
                        <a:rPr lang="es-MX" sz="1600" baseline="0" dirty="0" smtClean="0">
                          <a:solidFill>
                            <a:schemeClr val="tx1"/>
                          </a:solidFill>
                          <a:latin typeface="Bahnschrift SemiBold" panose="020B0502040204020203" pitchFamily="34" charset="0"/>
                        </a:rPr>
                        <a:t> </a:t>
                      </a:r>
                      <a:endParaRPr lang="es-MX" sz="1600" dirty="0" smtClean="0">
                        <a:solidFill>
                          <a:schemeClr val="tx1"/>
                        </a:solidFill>
                        <a:latin typeface="Bahnschrift SemiBold" panose="020B0502040204020203" pitchFamily="34" charset="0"/>
                      </a:endParaRP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Describe la información de cada uno de los animales de la granja y comenta algunas similitudes o diferencias que tengan en común y crea un libro, grapa todas las fichas y le anexa una portada que dirá “La granja” </a:t>
                      </a: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-libro informativo de la granja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Comparte el libro informativo con sus amigos, papás y conocidos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7" y="321973"/>
            <a:ext cx="10835568" cy="1508105"/>
          </a:xfrm>
          <a:prstGeom prst="rect">
            <a:avLst/>
          </a:prstGeom>
          <a:noFill/>
        </p:spPr>
        <p:txBody>
          <a:bodyPr wrap="square" rtlCol="0">
            <a:spAutoFit/>
          </a:bodyPr>
          <a:lstStyle/>
          <a:p>
            <a:pPr algn="ctr"/>
            <a:r>
              <a:rPr lang="es-MX" sz="3600" b="1" dirty="0" smtClean="0">
                <a:latin typeface="Bahnschrift SemiBold" panose="020B0502040204020203" pitchFamily="34" charset="0"/>
              </a:rPr>
              <a:t>LIBRO INFORMATIVO DE LA GRANJA </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p:txBody>
      </p:sp>
    </p:spTree>
    <p:extLst>
      <p:ext uri="{BB962C8B-B14F-4D97-AF65-F5344CB8AC3E}">
        <p14:creationId xmlns:p14="http://schemas.microsoft.com/office/powerpoint/2010/main" val="1100573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1361359"/>
              </p:ext>
            </p:extLst>
          </p:nvPr>
        </p:nvGraphicFramePr>
        <p:xfrm>
          <a:off x="246698" y="2025362"/>
          <a:ext cx="11578105" cy="440620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la explicación de lo que es una cabina de radio y responde:</a:t>
                      </a:r>
                    </a:p>
                    <a:p>
                      <a:r>
                        <a:rPr lang="es-MX" sz="1600" baseline="0" dirty="0" smtClean="0">
                          <a:solidFill>
                            <a:schemeClr val="tx1"/>
                          </a:solidFill>
                          <a:latin typeface="Bahnschrift" panose="020B0502040204020203" pitchFamily="34" charset="0"/>
                        </a:rPr>
                        <a:t>-¿Sabes lo que es una cabina de radio?</a:t>
                      </a:r>
                    </a:p>
                    <a:p>
                      <a:r>
                        <a:rPr lang="es-MX" sz="1600" baseline="0" dirty="0" smtClean="0">
                          <a:solidFill>
                            <a:schemeClr val="tx1"/>
                          </a:solidFill>
                          <a:latin typeface="Bahnschrift" panose="020B0502040204020203" pitchFamily="34" charset="0"/>
                        </a:rPr>
                        <a:t>-¿Qué sucede ahí?</a:t>
                      </a: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Viernes</a:t>
                      </a:r>
                      <a:r>
                        <a:rPr lang="es-MX" sz="1600" baseline="0" dirty="0" smtClean="0">
                          <a:solidFill>
                            <a:schemeClr val="tx1"/>
                          </a:solidFill>
                          <a:latin typeface="Bahnschrift SemiBold" panose="020B0502040204020203" pitchFamily="34" charset="0"/>
                        </a:rPr>
                        <a:t> 2</a:t>
                      </a:r>
                      <a:r>
                        <a:rPr lang="es-MX" sz="1600" dirty="0" smtClean="0">
                          <a:solidFill>
                            <a:schemeClr val="tx1"/>
                          </a:solidFill>
                          <a:latin typeface="Bahnschrift SemiBold" panose="020B0502040204020203" pitchFamily="34" charset="0"/>
                        </a:rPr>
                        <a:t> de Junio </a:t>
                      </a:r>
                    </a:p>
                    <a:p>
                      <a:pPr algn="ctr"/>
                      <a:r>
                        <a:rPr lang="es-MX" sz="1600" dirty="0" smtClean="0">
                          <a:solidFill>
                            <a:schemeClr val="tx1"/>
                          </a:solidFill>
                          <a:latin typeface="Bahnschrift SemiBold" panose="020B0502040204020203" pitchFamily="34" charset="0"/>
                        </a:rPr>
                        <a:t>Organización grupal</a:t>
                      </a:r>
                      <a:r>
                        <a:rPr lang="es-MX" sz="1600" baseline="0" dirty="0" smtClean="0">
                          <a:solidFill>
                            <a:schemeClr val="tx1"/>
                          </a:solidFill>
                          <a:latin typeface="Bahnschrift SemiBold" panose="020B0502040204020203" pitchFamily="34" charset="0"/>
                        </a:rPr>
                        <a:t>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Participa</a:t>
                      </a:r>
                      <a:r>
                        <a:rPr lang="es-MX" sz="1600" baseline="0" dirty="0" smtClean="0">
                          <a:solidFill>
                            <a:schemeClr val="tx1"/>
                          </a:solidFill>
                          <a:latin typeface="Bahnschrift" panose="020B0502040204020203" pitchFamily="34" charset="0"/>
                        </a:rPr>
                        <a:t> en la cabina de radio en donde se hablará de toda la información vista durante la semana de la granja, será dirigida por 4 alumnos y el resto se encargara de hacer distintas preguntas </a:t>
                      </a: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baseline="0" dirty="0" smtClean="0">
                          <a:solidFill>
                            <a:schemeClr val="tx1"/>
                          </a:solidFill>
                          <a:latin typeface="Bahnschrift SemiBold" panose="020B0502040204020203" pitchFamily="34" charset="0"/>
                        </a:rPr>
                        <a:t>-cabina de radio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Comenta que fue lo más interesante de la semana y responde: </a:t>
                      </a:r>
                    </a:p>
                    <a:p>
                      <a:r>
                        <a:rPr lang="es-MX" sz="1600" baseline="0" dirty="0" smtClean="0">
                          <a:solidFill>
                            <a:schemeClr val="tx1"/>
                          </a:solidFill>
                          <a:latin typeface="Bahnschrift" panose="020B0502040204020203" pitchFamily="34" charset="0"/>
                        </a:rPr>
                        <a:t>-¿Qué te pareció la cabina de radio?</a:t>
                      </a:r>
                    </a:p>
                    <a:p>
                      <a:r>
                        <a:rPr lang="es-MX" sz="1600" baseline="0" dirty="0" smtClean="0">
                          <a:solidFill>
                            <a:schemeClr val="tx1"/>
                          </a:solidFill>
                          <a:latin typeface="Bahnschrift" panose="020B0502040204020203" pitchFamily="34" charset="0"/>
                        </a:rPr>
                        <a:t>-¿Qué fue lo que más te gustó?</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617967" y="321973"/>
            <a:ext cx="10835568" cy="1508105"/>
          </a:xfrm>
          <a:prstGeom prst="rect">
            <a:avLst/>
          </a:prstGeom>
          <a:noFill/>
        </p:spPr>
        <p:txBody>
          <a:bodyPr wrap="square" rtlCol="0">
            <a:spAutoFit/>
          </a:bodyPr>
          <a:lstStyle/>
          <a:p>
            <a:pPr algn="ctr"/>
            <a:r>
              <a:rPr lang="es-MX" sz="3600" b="1" dirty="0" smtClean="0">
                <a:latin typeface="Bahnschrift SemiBold" panose="020B0502040204020203" pitchFamily="34" charset="0"/>
              </a:rPr>
              <a:t>HABLANDO DE LA GRANJA   </a:t>
            </a:r>
          </a:p>
          <a:p>
            <a:pPr algn="ctr"/>
            <a:r>
              <a:rPr lang="es-MX" sz="1400" b="1" dirty="0" smtClean="0">
                <a:latin typeface="Bahnschrift SemiBold" panose="020B0502040204020203" pitchFamily="34" charset="0"/>
              </a:rPr>
              <a:t>Campo: Exploración y comprensión del mundo natural y social </a:t>
            </a:r>
          </a:p>
          <a:p>
            <a:pPr algn="ctr"/>
            <a:r>
              <a:rPr lang="es-MX" sz="1400" b="1" dirty="0" smtClean="0">
                <a:latin typeface="Bahnschrift SemiBold" panose="020B0502040204020203" pitchFamily="34" charset="0"/>
              </a:rPr>
              <a:t>Oc1. Mundo natural Oc2. Exploración de la naturaleza </a:t>
            </a:r>
          </a:p>
          <a:p>
            <a:pPr algn="ctr"/>
            <a:r>
              <a:rPr lang="es-MX" sz="1400" b="1" dirty="0" smtClean="0">
                <a:latin typeface="Bahnschrift SemiBold" panose="020B0502040204020203" pitchFamily="34" charset="0"/>
              </a:rPr>
              <a:t>Aprendizaje esperado: </a:t>
            </a:r>
            <a:r>
              <a:rPr lang="es-MX" sz="1400" dirty="0">
                <a:latin typeface="Bahnschrift SemiBold" panose="020B0502040204020203" pitchFamily="34" charset="0"/>
              </a:rPr>
              <a:t>Obtiene, registra, representa y describe información para responder dudas y ampliar su conocimiento en relación con plantas, animales y otros elementos naturales. </a:t>
            </a:r>
            <a:endParaRPr lang="es-MX" sz="1400" dirty="0" smtClean="0">
              <a:latin typeface="Bahnschrift SemiBold" panose="020B0502040204020203" pitchFamily="34" charset="0"/>
            </a:endParaRPr>
          </a:p>
        </p:txBody>
      </p:sp>
    </p:spTree>
    <p:extLst>
      <p:ext uri="{BB962C8B-B14F-4D97-AF65-F5344CB8AC3E}">
        <p14:creationId xmlns:p14="http://schemas.microsoft.com/office/powerpoint/2010/main" val="2820709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5130" y="702365"/>
            <a:ext cx="10508974" cy="2554545"/>
          </a:xfrm>
          <a:prstGeom prst="rect">
            <a:avLst/>
          </a:prstGeom>
          <a:noFill/>
          <a:ln>
            <a:solidFill>
              <a:schemeClr val="tx1"/>
            </a:solidFill>
          </a:ln>
        </p:spPr>
        <p:txBody>
          <a:bodyPr wrap="square" rtlCol="0">
            <a:spAutoFit/>
          </a:bodyPr>
          <a:lstStyle/>
          <a:p>
            <a:r>
              <a:rPr lang="es-MX" sz="2000" dirty="0" smtClean="0">
                <a:latin typeface="Bahnschrift SemiBold" panose="020B0502040204020203" pitchFamily="34" charset="0"/>
              </a:rPr>
              <a:t>Observaciones:</a:t>
            </a:r>
          </a:p>
          <a:p>
            <a:endParaRPr lang="es-MX" sz="2000" dirty="0">
              <a:latin typeface="Bahnschrift SemiBold" panose="020B0502040204020203" pitchFamily="34" charset="0"/>
            </a:endParaRPr>
          </a:p>
          <a:p>
            <a:pPr marL="342900" indent="-342900">
              <a:buFont typeface="Arial" panose="020B0604020202020204" pitchFamily="34" charset="0"/>
              <a:buChar char="•"/>
            </a:pPr>
            <a:r>
              <a:rPr lang="es-MX" sz="2000" dirty="0" smtClean="0">
                <a:latin typeface="Bahnschrift SemiBold" panose="020B0502040204020203" pitchFamily="34" charset="0"/>
              </a:rPr>
              <a:t>Todas las actividades se realizaron en tiempo y forma</a:t>
            </a:r>
          </a:p>
          <a:p>
            <a:pPr marL="342900" indent="-342900">
              <a:buFont typeface="Arial" panose="020B0604020202020204" pitchFamily="34" charset="0"/>
              <a:buChar char="•"/>
            </a:pPr>
            <a:r>
              <a:rPr lang="es-MX" sz="2000" dirty="0" smtClean="0">
                <a:latin typeface="Bahnschrift SemiBold" panose="020B0502040204020203" pitchFamily="34" charset="0"/>
              </a:rPr>
              <a:t>Cierre de prácticas exitosas </a:t>
            </a:r>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endParaRPr lang="es-MX" sz="2000" dirty="0" smtClean="0">
              <a:latin typeface="Bahnschrift SemiBold" panose="020B0502040204020203" pitchFamily="34" charset="0"/>
            </a:endParaRPr>
          </a:p>
          <a:p>
            <a:endParaRPr lang="es-MX" sz="2000" dirty="0">
              <a:latin typeface="Bahnschrift SemiBold" panose="020B0502040204020203" pitchFamily="34" charset="0"/>
            </a:endParaRPr>
          </a:p>
          <a:p>
            <a:r>
              <a:rPr lang="es-MX" sz="2000" dirty="0" smtClean="0">
                <a:latin typeface="Bahnschrift SemiBold" panose="020B0502040204020203" pitchFamily="34" charset="0"/>
              </a:rPr>
              <a:t> </a:t>
            </a:r>
            <a:endParaRPr lang="es-MX" sz="2000" dirty="0">
              <a:latin typeface="Bahnschrift SemiBold" panose="020B0502040204020203" pitchFamily="34" charset="0"/>
            </a:endParaRPr>
          </a:p>
        </p:txBody>
      </p:sp>
      <p:cxnSp>
        <p:nvCxnSpPr>
          <p:cNvPr id="8" name="Conector recto 7"/>
          <p:cNvCxnSpPr/>
          <p:nvPr/>
        </p:nvCxnSpPr>
        <p:spPr>
          <a:xfrm>
            <a:off x="795130" y="4323522"/>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057320" y="4310270"/>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426225" y="5599044"/>
            <a:ext cx="3246783" cy="13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95130" y="4414704"/>
            <a:ext cx="3246783" cy="369332"/>
          </a:xfrm>
          <a:prstGeom prst="rect">
            <a:avLst/>
          </a:prstGeom>
          <a:noFill/>
        </p:spPr>
        <p:txBody>
          <a:bodyPr wrap="square" rtlCol="0">
            <a:spAutoFit/>
          </a:bodyPr>
          <a:lstStyle/>
          <a:p>
            <a:pPr algn="ctr"/>
            <a:r>
              <a:rPr lang="es-MX" dirty="0" smtClean="0"/>
              <a:t>Firma del estudiante normalista</a:t>
            </a:r>
            <a:endParaRPr lang="es-MX" dirty="0"/>
          </a:p>
        </p:txBody>
      </p:sp>
      <p:sp>
        <p:nvSpPr>
          <p:cNvPr id="12" name="CuadroTexto 11"/>
          <p:cNvSpPr txBox="1"/>
          <p:nvPr/>
        </p:nvSpPr>
        <p:spPr>
          <a:xfrm>
            <a:off x="8057320" y="4414704"/>
            <a:ext cx="3246783" cy="369332"/>
          </a:xfrm>
          <a:prstGeom prst="rect">
            <a:avLst/>
          </a:prstGeom>
          <a:noFill/>
        </p:spPr>
        <p:txBody>
          <a:bodyPr wrap="square" rtlCol="0">
            <a:spAutoFit/>
          </a:bodyPr>
          <a:lstStyle/>
          <a:p>
            <a:pPr algn="ctr"/>
            <a:r>
              <a:rPr lang="es-MX" dirty="0" smtClean="0"/>
              <a:t>Firma del profesor titular </a:t>
            </a:r>
            <a:endParaRPr lang="es-MX" dirty="0"/>
          </a:p>
        </p:txBody>
      </p:sp>
      <p:sp>
        <p:nvSpPr>
          <p:cNvPr id="13" name="CuadroTexto 12"/>
          <p:cNvSpPr txBox="1"/>
          <p:nvPr/>
        </p:nvSpPr>
        <p:spPr>
          <a:xfrm>
            <a:off x="3876259" y="5711162"/>
            <a:ext cx="4346714" cy="646331"/>
          </a:xfrm>
          <a:prstGeom prst="rect">
            <a:avLst/>
          </a:prstGeom>
          <a:noFill/>
        </p:spPr>
        <p:txBody>
          <a:bodyPr wrap="square" rtlCol="0">
            <a:spAutoFit/>
          </a:bodyPr>
          <a:lstStyle/>
          <a:p>
            <a:pPr algn="ctr"/>
            <a:r>
              <a:rPr lang="es-MX" dirty="0" smtClean="0"/>
              <a:t>Firma del docente de la normal </a:t>
            </a:r>
          </a:p>
          <a:p>
            <a:pPr algn="ctr"/>
            <a:r>
              <a:rPr lang="es-MX" dirty="0" smtClean="0"/>
              <a:t>Trayecto formativo de Práctica profesional  </a:t>
            </a:r>
            <a:endParaRPr lang="es-MX" dirty="0"/>
          </a:p>
        </p:txBody>
      </p:sp>
    </p:spTree>
    <p:extLst>
      <p:ext uri="{BB962C8B-B14F-4D97-AF65-F5344CB8AC3E}">
        <p14:creationId xmlns:p14="http://schemas.microsoft.com/office/powerpoint/2010/main" val="805937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uadroTexto 3"/>
          <p:cNvSpPr txBox="1"/>
          <p:nvPr/>
        </p:nvSpPr>
        <p:spPr>
          <a:xfrm>
            <a:off x="1017430" y="901521"/>
            <a:ext cx="10161431" cy="3046988"/>
          </a:xfrm>
          <a:prstGeom prst="rect">
            <a:avLst/>
          </a:prstGeom>
          <a:noFill/>
        </p:spPr>
        <p:txBody>
          <a:bodyPr wrap="square" rtlCol="0">
            <a:spAutoFit/>
          </a:bodyPr>
          <a:lstStyle/>
          <a:p>
            <a:pPr algn="ctr"/>
            <a:r>
              <a:rPr lang="es-MX" sz="9600" dirty="0" smtClean="0">
                <a:latin typeface="Bauhaus 93" panose="04030905020B02020C02" pitchFamily="82" charset="0"/>
              </a:rPr>
              <a:t>INSTRUMENTOS DE EVALUACIÓN </a:t>
            </a:r>
            <a:endParaRPr lang="es-MX" sz="9600" dirty="0">
              <a:latin typeface="Bauhaus 93" panose="04030905020B02020C02" pitchFamily="82" charset="0"/>
            </a:endParaRPr>
          </a:p>
        </p:txBody>
      </p:sp>
      <p:pic>
        <p:nvPicPr>
          <p:cNvPr id="5" name="Imagen 4" descr="BLOG DE RECURSOS ESCOLARES ®: IMÁGENES DE NIÑOS Y NIÑAS EN LA ESCUELA -  COLEGIO"/>
          <p:cNvPicPr/>
          <p:nvPr/>
        </p:nvPicPr>
        <p:blipFill>
          <a:blip r:embed="rId2">
            <a:extLst>
              <a:ext uri="{28A0092B-C50C-407E-A947-70E740481C1C}">
                <a14:useLocalDpi xmlns:a14="http://schemas.microsoft.com/office/drawing/2010/main" val="0"/>
              </a:ext>
            </a:extLst>
          </a:blip>
          <a:srcRect/>
          <a:stretch>
            <a:fillRect/>
          </a:stretch>
        </p:blipFill>
        <p:spPr bwMode="auto">
          <a:xfrm>
            <a:off x="2655957" y="3556186"/>
            <a:ext cx="6884375" cy="3024917"/>
          </a:xfrm>
          <a:prstGeom prst="rect">
            <a:avLst/>
          </a:prstGeom>
          <a:noFill/>
          <a:ln>
            <a:noFill/>
          </a:ln>
        </p:spPr>
      </p:pic>
    </p:spTree>
    <p:extLst>
      <p:ext uri="{BB962C8B-B14F-4D97-AF65-F5344CB8AC3E}">
        <p14:creationId xmlns:p14="http://schemas.microsoft.com/office/powerpoint/2010/main" val="3997277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99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05013" y="1149487"/>
          <a:ext cx="10732169" cy="5178084"/>
        </p:xfrm>
        <a:graphic>
          <a:graphicData uri="http://schemas.openxmlformats.org/drawingml/2006/table">
            <a:tbl>
              <a:tblPr/>
              <a:tblGrid>
                <a:gridCol w="1533167"/>
                <a:gridCol w="1533167"/>
                <a:gridCol w="663457"/>
                <a:gridCol w="2402877"/>
                <a:gridCol w="893775"/>
                <a:gridCol w="409074"/>
                <a:gridCol w="3296652"/>
              </a:tblGrid>
              <a:tr h="733273">
                <a:tc>
                  <a:txBody>
                    <a:bodyPr/>
                    <a:lstStyle/>
                    <a:p>
                      <a:pP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OC1</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gridSpan="3">
                  <a:txBody>
                    <a:bodyPr/>
                    <a:lstStyle/>
                    <a:p>
                      <a:pP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Oralidad </a:t>
                      </a: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OC2 </a:t>
                      </a: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Descripción </a:t>
                      </a: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93891">
                <a:tc gridSpan="2">
                  <a:txBody>
                    <a:bodyPr/>
                    <a:lstStyle/>
                    <a:p>
                      <a:pPr algn="ct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APRENDIZAJE ESPERADO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Menciona características</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de objetos y personas que conoce y    observa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737032">
                <a:tc gridSpan="3">
                  <a:txBody>
                    <a:bodyPr/>
                    <a:lstStyle/>
                    <a:p>
                      <a:pPr algn="ct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LOGRADO</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EN</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PROCESO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REQUIERE AYUDA </a:t>
                      </a: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48470">
                <a:tc gridSpan="3">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Describe características de objetos y personas que están o no presentes,</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tanto físicas como emocionales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Para realizar una descripción necesita ver el objeto</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o una imagen de el (descripción física)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Sus descripciones implica decir características</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del objeto. En ocasiones no logra describirla.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89126">
                <a:tc gridSpan="3">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panose="020B0502040204020203" pitchFamily="34" charset="0"/>
                          <a:ea typeface="Calibri" panose="020F0502020204030204" pitchFamily="34" charset="0"/>
                          <a:cs typeface="Times New Roman" panose="02020603050405020304" pitchFamily="18" charset="0"/>
                        </a:rPr>
                        <a:t>Observaciones</a:t>
                      </a:r>
                      <a:r>
                        <a:rPr lang="es-MX" sz="2000" baseline="0" dirty="0" smtClean="0">
                          <a:effectLst/>
                          <a:latin typeface="Bahnschrift" panose="020B0502040204020203" pitchFamily="34" charset="0"/>
                          <a:ea typeface="Calibri" panose="020F0502020204030204" pitchFamily="34" charset="0"/>
                          <a:cs typeface="Times New Roman" panose="02020603050405020304" pitchFamily="18" charset="0"/>
                        </a:rPr>
                        <a:t> </a:t>
                      </a: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endParaRPr lang="es-MX" sz="2000" dirty="0" smtClean="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000" dirty="0" smtClean="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0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pPr>
                        <a:lnSpc>
                          <a:spcPct val="107000"/>
                        </a:lnSpc>
                        <a:spcAft>
                          <a:spcPts val="800"/>
                        </a:spcAft>
                      </a:pP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CuadroTexto 4"/>
          <p:cNvSpPr txBox="1"/>
          <p:nvPr/>
        </p:nvSpPr>
        <p:spPr>
          <a:xfrm>
            <a:off x="705013" y="423081"/>
            <a:ext cx="5366084"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Nombre del alumno:</a:t>
            </a:r>
            <a:endParaRPr lang="es-MX" dirty="0">
              <a:latin typeface="Bahnschrift" panose="020B0502040204020203" pitchFamily="34" charset="0"/>
            </a:endParaRPr>
          </a:p>
        </p:txBody>
      </p:sp>
      <p:sp>
        <p:nvSpPr>
          <p:cNvPr id="6" name="CuadroTexto 5"/>
          <p:cNvSpPr txBox="1"/>
          <p:nvPr/>
        </p:nvSpPr>
        <p:spPr>
          <a:xfrm>
            <a:off x="6741994" y="423081"/>
            <a:ext cx="4026090"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Fecha</a:t>
            </a:r>
            <a:r>
              <a:rPr lang="es-MX" dirty="0" smtClean="0"/>
              <a:t>:</a:t>
            </a:r>
            <a:endParaRPr lang="es-MX" dirty="0"/>
          </a:p>
        </p:txBody>
      </p:sp>
    </p:spTree>
    <p:extLst>
      <p:ext uri="{BB962C8B-B14F-4D97-AF65-F5344CB8AC3E}">
        <p14:creationId xmlns:p14="http://schemas.microsoft.com/office/powerpoint/2010/main" val="2132818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87131786"/>
              </p:ext>
            </p:extLst>
          </p:nvPr>
        </p:nvGraphicFramePr>
        <p:xfrm>
          <a:off x="422031" y="1149487"/>
          <a:ext cx="11015151" cy="5341025"/>
        </p:xfrm>
        <a:graphic>
          <a:graphicData uri="http://schemas.openxmlformats.org/drawingml/2006/table">
            <a:tbl>
              <a:tblPr/>
              <a:tblGrid>
                <a:gridCol w="1573593"/>
                <a:gridCol w="1573593"/>
                <a:gridCol w="680951"/>
                <a:gridCol w="2466235"/>
                <a:gridCol w="1044274"/>
                <a:gridCol w="292928"/>
                <a:gridCol w="3383577"/>
              </a:tblGrid>
              <a:tr h="733273">
                <a:tc>
                  <a:txBody>
                    <a:bodyPr/>
                    <a:lstStyle/>
                    <a:p>
                      <a:pP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OC1</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gridSpan="3">
                  <a:txBody>
                    <a:bodyPr/>
                    <a:lstStyle/>
                    <a:p>
                      <a:pP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Número,</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algebra y variación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OC2 </a:t>
                      </a: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Número</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93891">
                <a:tc gridSpan="2">
                  <a:txBody>
                    <a:bodyPr/>
                    <a:lstStyle/>
                    <a:p>
                      <a:pPr algn="ct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APRENDIZAJE ESPERADO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algn="ctr">
                        <a:lnSpc>
                          <a:spcPct val="107000"/>
                        </a:lnSpc>
                        <a:spcAft>
                          <a:spcPts val="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latin typeface="Bahnschrift SemiBold" panose="020B0502040204020203" pitchFamily="34" charset="0"/>
                        </a:rPr>
                        <a:t>Resuelve problemas a través del conteo y con acciones sobre las colecciones.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737032">
                <a:tc gridSpan="3">
                  <a:txBody>
                    <a:bodyPr/>
                    <a:lstStyle/>
                    <a:p>
                      <a:pPr algn="ct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LOGRADO</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3B3DC"/>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EN</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PROCESO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REQUIERE AYUDA </a:t>
                      </a: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48470">
                <a:tc gridSpan="3">
                  <a:txBody>
                    <a:bodyPr/>
                    <a:lstStyle/>
                    <a:p>
                      <a:pPr>
                        <a:lnSpc>
                          <a:spcPct val="107000"/>
                        </a:lnSpc>
                        <a:spcAft>
                          <a:spcPts val="800"/>
                        </a:spcAft>
                      </a:pP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Resuelve</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problemas simples a través del conteo con objetos concretos.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3B3DC"/>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Resuelve</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con ayuda de alguien problemas simples que impliquen contar, pero presenta dificultad para encontrar la solución adecuada.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Se</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le dificulta resolver problemas que impliquen utilizar el conteo, aunque tenga objetos concretos.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89126">
                <a:tc gridSpan="3">
                  <a:txBody>
                    <a:bodyPr/>
                    <a:lstStyle/>
                    <a:p>
                      <a:pP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Observaciones</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4">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endPar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pPr>
                        <a:lnSpc>
                          <a:spcPct val="107000"/>
                        </a:lnSpc>
                        <a:spcAft>
                          <a:spcPts val="800"/>
                        </a:spcAft>
                      </a:pP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CuadroTexto 4"/>
          <p:cNvSpPr txBox="1"/>
          <p:nvPr/>
        </p:nvSpPr>
        <p:spPr>
          <a:xfrm>
            <a:off x="705013" y="423081"/>
            <a:ext cx="5366084"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Nombre del alumno:</a:t>
            </a:r>
            <a:endParaRPr lang="es-MX" dirty="0">
              <a:latin typeface="Bahnschrift" panose="020B0502040204020203" pitchFamily="34" charset="0"/>
            </a:endParaRPr>
          </a:p>
        </p:txBody>
      </p:sp>
      <p:sp>
        <p:nvSpPr>
          <p:cNvPr id="6" name="CuadroTexto 5"/>
          <p:cNvSpPr txBox="1"/>
          <p:nvPr/>
        </p:nvSpPr>
        <p:spPr>
          <a:xfrm>
            <a:off x="6741994" y="423081"/>
            <a:ext cx="4026090"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Fecha</a:t>
            </a:r>
            <a:r>
              <a:rPr lang="es-MX" dirty="0" smtClean="0"/>
              <a:t>:</a:t>
            </a:r>
            <a:endParaRPr lang="es-MX" dirty="0"/>
          </a:p>
        </p:txBody>
      </p:sp>
    </p:spTree>
    <p:extLst>
      <p:ext uri="{BB962C8B-B14F-4D97-AF65-F5344CB8AC3E}">
        <p14:creationId xmlns:p14="http://schemas.microsoft.com/office/powerpoint/2010/main" val="1163347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CC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5719769"/>
              </p:ext>
            </p:extLst>
          </p:nvPr>
        </p:nvGraphicFramePr>
        <p:xfrm>
          <a:off x="705013" y="1149487"/>
          <a:ext cx="10732169" cy="5020807"/>
        </p:xfrm>
        <a:graphic>
          <a:graphicData uri="http://schemas.openxmlformats.org/drawingml/2006/table">
            <a:tbl>
              <a:tblPr/>
              <a:tblGrid>
                <a:gridCol w="1533167"/>
                <a:gridCol w="1533167"/>
                <a:gridCol w="663457"/>
                <a:gridCol w="2402877"/>
                <a:gridCol w="893775"/>
                <a:gridCol w="409074"/>
                <a:gridCol w="3296652"/>
              </a:tblGrid>
              <a:tr h="733273">
                <a:tc>
                  <a:txBody>
                    <a:bodyPr/>
                    <a:lstStyle/>
                    <a:p>
                      <a:pPr>
                        <a:lnSpc>
                          <a:spcPct val="107000"/>
                        </a:lnSpc>
                        <a:spcAft>
                          <a:spcPts val="800"/>
                        </a:spcAft>
                      </a:pP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OC1</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gridSpan="3">
                  <a:txBody>
                    <a:bodyPr/>
                    <a:lstStyle/>
                    <a:p>
                      <a:pPr>
                        <a:lnSpc>
                          <a:spcPct val="107000"/>
                        </a:lnSpc>
                        <a:spcAft>
                          <a:spcPts val="800"/>
                        </a:spcAft>
                      </a:pP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Expresión</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artística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OC2 </a:t>
                      </a: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MX"/>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dirty="0" smtClean="0">
                          <a:effectLst/>
                          <a:latin typeface="Bahnschrift SemiBold" panose="020B0502040204020203" pitchFamily="34" charset="0"/>
                        </a:rPr>
                        <a:t>Familiarización con los elementos básicos de las artes</a:t>
                      </a:r>
                      <a:endPar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93891">
                <a:tc gridSpan="2">
                  <a:txBody>
                    <a:bodyPr/>
                    <a:lstStyle/>
                    <a:p>
                      <a:pPr algn="ctr">
                        <a:lnSpc>
                          <a:spcPct val="107000"/>
                        </a:lnSpc>
                        <a:spcAft>
                          <a:spcPts val="800"/>
                        </a:spcAft>
                      </a:pP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APRENDIZAJE ESPERADO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Representa historias y</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personajes reales con mímica, marionetas en el juego simbólico en dramatizaciones y con recursos de las artes visuales. </a:t>
                      </a:r>
                      <a:endPar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737032">
                <a:tc gridSpan="3">
                  <a:txBody>
                    <a:bodyPr/>
                    <a:lstStyle/>
                    <a:p>
                      <a:pPr algn="ct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LOGRADO</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3B3DC"/>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EN</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PROCESO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REQUIERE AYUDA </a:t>
                      </a: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48470">
                <a:tc gridSpan="3">
                  <a:txBody>
                    <a:bodyPr/>
                    <a:lstStyle/>
                    <a:p>
                      <a:pPr>
                        <a:lnSpc>
                          <a:spcPct val="107000"/>
                        </a:lnSpc>
                        <a:spcAft>
                          <a:spcPts val="800"/>
                        </a:spcAft>
                      </a:pP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Representa</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historias y personajes por medio de mímica a través de recursos que le ayudan a interpretarlo y utiliza los recursos visuales.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3B3DC"/>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Representa las historias y personajes con ayuda pero presenta dificultad para poder realizar la mímica y utilizar las marionetas. </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800"/>
                        </a:spcAft>
                      </a:pPr>
                      <a:r>
                        <a:rPr lang="es-MX" sz="1800" dirty="0" smtClean="0">
                          <a:effectLst/>
                          <a:latin typeface="Bahnschrift SemiBold" panose="020B0502040204020203" pitchFamily="34" charset="0"/>
                          <a:ea typeface="Calibri" panose="020F0502020204030204" pitchFamily="34" charset="0"/>
                          <a:cs typeface="Times New Roman" panose="02020603050405020304" pitchFamily="18" charset="0"/>
                        </a:rPr>
                        <a:t>Presenta</a:t>
                      </a:r>
                      <a:r>
                        <a:rPr lang="es-MX" sz="18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dificultad para poder presentar las historias y personajes, no logra manejar la marioneta ni interpretar la mímica.</a:t>
                      </a:r>
                      <a:endParaRPr lang="es-MX" sz="18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89126">
                <a:tc gridSpan="3">
                  <a:txBody>
                    <a:bodyPr/>
                    <a:lstStyle/>
                    <a:p>
                      <a:pP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r>
                        <a:rPr lang="es-MX" sz="2000" dirty="0" smtClean="0">
                          <a:effectLst/>
                          <a:latin typeface="Bahnschrift SemiBold" panose="020B0502040204020203" pitchFamily="34" charset="0"/>
                          <a:ea typeface="Calibri" panose="020F0502020204030204" pitchFamily="34" charset="0"/>
                          <a:cs typeface="Times New Roman" panose="02020603050405020304" pitchFamily="18" charset="0"/>
                        </a:rPr>
                        <a:t>Observaciones</a:t>
                      </a:r>
                      <a:r>
                        <a:rPr lang="es-MX" sz="2000" baseline="0" dirty="0" smtClean="0">
                          <a:effectLst/>
                          <a:latin typeface="Bahnschrift SemiBold" panose="020B0502040204020203" pitchFamily="34" charset="0"/>
                          <a:ea typeface="Calibri" panose="020F0502020204030204" pitchFamily="34" charset="0"/>
                          <a:cs typeface="Times New Roman" panose="02020603050405020304" pitchFamily="18" charset="0"/>
                        </a:rPr>
                        <a:t> </a:t>
                      </a:r>
                      <a:endParaRPr lang="es-MX" sz="2000" dirty="0">
                        <a:effectLst/>
                        <a:latin typeface="Bahnschrift SemiBold" panose="020B0502040204020203" pitchFamily="34" charset="0"/>
                        <a:ea typeface="Calibri" panose="020F0502020204030204" pitchFamily="34" charset="0"/>
                        <a:cs typeface="Times New Roman" panose="02020603050405020304" pitchFamily="18" charset="0"/>
                      </a:endParaRPr>
                    </a:p>
                  </a:txBody>
                  <a:tcPr marL="44450" marR="4445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4">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4">
                  <a:txBody>
                    <a:bodyPr/>
                    <a:lstStyle/>
                    <a:p>
                      <a:pPr>
                        <a:lnSpc>
                          <a:spcPct val="107000"/>
                        </a:lnSpc>
                        <a:spcAft>
                          <a:spcPts val="800"/>
                        </a:spcAft>
                      </a:pPr>
                      <a:r>
                        <a:rPr lang="es-MX" sz="2000" dirty="0">
                          <a:effectLst/>
                          <a:latin typeface="Bahnschrift SemiBold" panose="020B0502040204020203" pitchFamily="34" charset="0"/>
                          <a:ea typeface="Calibri" panose="020F0502020204030204" pitchFamily="34" charset="0"/>
                          <a:cs typeface="Times New Roman" panose="02020603050405020304" pitchFamily="18" charset="0"/>
                        </a:rPr>
                        <a:t>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pPr>
                        <a:lnSpc>
                          <a:spcPct val="107000"/>
                        </a:lnSpc>
                        <a:spcAft>
                          <a:spcPts val="800"/>
                        </a:spcAft>
                      </a:pPr>
                      <a:endParaRPr lang="es-MX"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es-MX"/>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CuadroTexto 4"/>
          <p:cNvSpPr txBox="1"/>
          <p:nvPr/>
        </p:nvSpPr>
        <p:spPr>
          <a:xfrm>
            <a:off x="705013" y="423081"/>
            <a:ext cx="5366084"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Nombre del alumno:</a:t>
            </a:r>
            <a:endParaRPr lang="es-MX" dirty="0">
              <a:latin typeface="Bahnschrift" panose="020B0502040204020203" pitchFamily="34" charset="0"/>
            </a:endParaRPr>
          </a:p>
        </p:txBody>
      </p:sp>
      <p:sp>
        <p:nvSpPr>
          <p:cNvPr id="6" name="CuadroTexto 5"/>
          <p:cNvSpPr txBox="1"/>
          <p:nvPr/>
        </p:nvSpPr>
        <p:spPr>
          <a:xfrm>
            <a:off x="6741994" y="423081"/>
            <a:ext cx="4026090" cy="369332"/>
          </a:xfrm>
          <a:prstGeom prst="rect">
            <a:avLst/>
          </a:prstGeom>
          <a:noFill/>
          <a:ln>
            <a:solidFill>
              <a:schemeClr val="tx1"/>
            </a:solidFill>
          </a:ln>
        </p:spPr>
        <p:txBody>
          <a:bodyPr wrap="square" rtlCol="0">
            <a:spAutoFit/>
          </a:bodyPr>
          <a:lstStyle/>
          <a:p>
            <a:r>
              <a:rPr lang="es-MX" dirty="0" smtClean="0">
                <a:latin typeface="Bahnschrift" panose="020B0502040204020203" pitchFamily="34" charset="0"/>
              </a:rPr>
              <a:t>Fecha</a:t>
            </a:r>
            <a:r>
              <a:rPr lang="es-MX" dirty="0" smtClean="0"/>
              <a:t>:</a:t>
            </a:r>
            <a:endParaRPr lang="es-MX" dirty="0"/>
          </a:p>
        </p:txBody>
      </p:sp>
    </p:spTree>
    <p:extLst>
      <p:ext uri="{BB962C8B-B14F-4D97-AF65-F5344CB8AC3E}">
        <p14:creationId xmlns:p14="http://schemas.microsoft.com/office/powerpoint/2010/main" val="1951616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021" t="25528" r="21831" b="9840"/>
          <a:stretch/>
        </p:blipFill>
        <p:spPr>
          <a:xfrm>
            <a:off x="850006" y="159272"/>
            <a:ext cx="10534918" cy="6698728"/>
          </a:xfrm>
          <a:prstGeom prst="rect">
            <a:avLst/>
          </a:prstGeom>
        </p:spPr>
      </p:pic>
    </p:spTree>
    <p:extLst>
      <p:ext uri="{BB962C8B-B14F-4D97-AF65-F5344CB8AC3E}">
        <p14:creationId xmlns:p14="http://schemas.microsoft.com/office/powerpoint/2010/main" val="220784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17745628"/>
              </p:ext>
            </p:extLst>
          </p:nvPr>
        </p:nvGraphicFramePr>
        <p:xfrm>
          <a:off x="246702" y="2451590"/>
          <a:ext cx="11578105" cy="416236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Observa</a:t>
                      </a:r>
                      <a:r>
                        <a:rPr lang="es-MX" sz="1600" baseline="0" dirty="0" smtClean="0">
                          <a:solidFill>
                            <a:schemeClr val="tx1"/>
                          </a:solidFill>
                          <a:latin typeface="Bahnschrift" panose="020B0502040204020203" pitchFamily="34" charset="0"/>
                        </a:rPr>
                        <a:t> los distintos cuentos que se encuentran en la biblioteca del aula. </a:t>
                      </a:r>
                      <a:endParaRPr lang="es-MX" sz="1600" dirty="0" smtClean="0">
                        <a:solidFill>
                          <a:schemeClr val="tx1"/>
                        </a:solidFill>
                        <a:latin typeface="Bahnschrift" panose="020B0502040204020203" pitchFamily="34" charset="0"/>
                      </a:endParaRP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-Cuentos</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22 de mayo </a:t>
                      </a:r>
                    </a:p>
                    <a:p>
                      <a:pPr algn="ctr"/>
                      <a:r>
                        <a:rPr lang="es-MX" sz="1600" dirty="0" smtClean="0">
                          <a:solidFill>
                            <a:schemeClr val="tx1"/>
                          </a:solidFill>
                          <a:latin typeface="Bahnschrift SemiBold" panose="020B0502040204020203" pitchFamily="34" charset="0"/>
                        </a:rPr>
                        <a:t>Organización grupal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Menciona las características de los cuentos que observa y participa</a:t>
                      </a:r>
                      <a:r>
                        <a:rPr lang="es-MX" sz="1600" baseline="0" dirty="0" smtClean="0">
                          <a:solidFill>
                            <a:schemeClr val="tx1"/>
                          </a:solidFill>
                          <a:latin typeface="Bahnschrift" panose="020B0502040204020203" pitchFamily="34" charset="0"/>
                        </a:rPr>
                        <a:t> en la ruleta de los tipos de cuentos.  </a:t>
                      </a:r>
                    </a:p>
                    <a:p>
                      <a:r>
                        <a:rPr lang="es-MX" sz="1600" baseline="0" dirty="0" smtClean="0">
                          <a:solidFill>
                            <a:schemeClr val="tx1"/>
                          </a:solidFill>
                          <a:latin typeface="Bahnschrift" panose="020B0502040204020203" pitchFamily="34" charset="0"/>
                        </a:rPr>
                        <a:t>-Cuentos de hadas</a:t>
                      </a:r>
                    </a:p>
                    <a:p>
                      <a:r>
                        <a:rPr lang="es-MX" sz="1600" baseline="0" dirty="0" smtClean="0">
                          <a:solidFill>
                            <a:schemeClr val="tx1"/>
                          </a:solidFill>
                          <a:latin typeface="Bahnschrift" panose="020B0502040204020203" pitchFamily="34" charset="0"/>
                        </a:rPr>
                        <a:t>-Cuentos de terror</a:t>
                      </a:r>
                    </a:p>
                    <a:p>
                      <a:r>
                        <a:rPr lang="es-MX" sz="1600" baseline="0" dirty="0" smtClean="0">
                          <a:solidFill>
                            <a:schemeClr val="tx1"/>
                          </a:solidFill>
                          <a:latin typeface="Bahnschrift" panose="020B0502040204020203" pitchFamily="34" charset="0"/>
                        </a:rPr>
                        <a:t>-Cuentos maravillosos</a:t>
                      </a:r>
                    </a:p>
                    <a:p>
                      <a:r>
                        <a:rPr lang="es-MX" sz="1600" baseline="0" dirty="0" smtClean="0">
                          <a:solidFill>
                            <a:schemeClr val="tx1"/>
                          </a:solidFill>
                          <a:latin typeface="Bahnschrift" panose="020B0502040204020203" pitchFamily="34" charset="0"/>
                        </a:rPr>
                        <a:t>-Cuentos de misterio</a:t>
                      </a:r>
                    </a:p>
                    <a:p>
                      <a:r>
                        <a:rPr lang="es-MX" sz="1600" baseline="0" dirty="0" smtClean="0">
                          <a:solidFill>
                            <a:schemeClr val="tx1"/>
                          </a:solidFill>
                          <a:latin typeface="Bahnschrift" panose="020B0502040204020203" pitchFamily="34" charset="0"/>
                        </a:rPr>
                        <a:t>-Cuentos de ciencia ficción</a:t>
                      </a:r>
                    </a:p>
                    <a:p>
                      <a:r>
                        <a:rPr lang="es-MX" sz="1600" baseline="0" dirty="0" smtClean="0">
                          <a:solidFill>
                            <a:schemeClr val="tx1"/>
                          </a:solidFill>
                          <a:latin typeface="Bahnschrift" panose="020B0502040204020203" pitchFamily="34" charset="0"/>
                        </a:rPr>
                        <a:t>-Cuentos cómicos</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r>
                        <a:rPr lang="es-MX" sz="1600" baseline="0" dirty="0" smtClean="0">
                          <a:solidFill>
                            <a:schemeClr val="tx1"/>
                          </a:solidFill>
                          <a:latin typeface="Bahnschrift SemiBold" panose="020B0502040204020203" pitchFamily="34" charset="0"/>
                        </a:rPr>
                        <a:t>s</a:t>
                      </a:r>
                    </a:p>
                    <a:p>
                      <a:pPr algn="ctr"/>
                      <a:r>
                        <a:rPr lang="es-MX" sz="1600" baseline="0" dirty="0" smtClean="0">
                          <a:solidFill>
                            <a:schemeClr val="tx1"/>
                          </a:solidFill>
                          <a:latin typeface="Bahnschrift SemiBold" panose="020B0502040204020203" pitchFamily="34" charset="0"/>
                        </a:rPr>
                        <a:t>-ruleta</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Comenta de que cree que se trata el cuento que le toco en la ruleta.</a:t>
                      </a:r>
                    </a:p>
                    <a:p>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37" y="674337"/>
            <a:ext cx="8757633" cy="1648465"/>
          </a:xfrm>
          <a:prstGeom prst="rect">
            <a:avLst/>
          </a:prstGeom>
          <a:noFill/>
        </p:spPr>
        <p:txBody>
          <a:bodyPr wrap="square" rtlCol="0">
            <a:spAutoFit/>
          </a:bodyPr>
          <a:lstStyle/>
          <a:p>
            <a:pPr algn="ctr"/>
            <a:r>
              <a:rPr lang="es-MX" sz="3600" b="1" u="sng" dirty="0" smtClean="0">
                <a:latin typeface="Bahnschrift SemiBold" panose="020B0502040204020203" pitchFamily="34" charset="0"/>
              </a:rPr>
              <a:t>TIPOS DE CUENTOS  </a:t>
            </a:r>
          </a:p>
          <a:p>
            <a:pPr algn="ctr"/>
            <a:r>
              <a:rPr lang="es-MX" sz="1600" b="1" dirty="0" smtClean="0">
                <a:latin typeface="Bahnschrift SemiBold" panose="020B0502040204020203" pitchFamily="34" charset="0"/>
              </a:rPr>
              <a:t>Campo: Lenguaje y comunicación </a:t>
            </a:r>
            <a:endParaRPr lang="es-MX" sz="3600" b="1" dirty="0">
              <a:latin typeface="Bahnschrift SemiBold" panose="020B0502040204020203" pitchFamily="34" charset="0"/>
            </a:endParaRPr>
          </a:p>
          <a:p>
            <a:pPr algn="ctr"/>
            <a:r>
              <a:rPr lang="es-MX" sz="1600" b="1" dirty="0" smtClean="0">
                <a:latin typeface="Bahnschrift SemiBold" panose="020B0502040204020203" pitchFamily="34" charset="0"/>
              </a:rPr>
              <a:t>Oc1. Oralidad Oc2. Descripción </a:t>
            </a:r>
          </a:p>
          <a:p>
            <a:pPr algn="ctr"/>
            <a:r>
              <a:rPr lang="es-MX" sz="1600" b="1" dirty="0" smtClean="0">
                <a:latin typeface="Bahnschrift SemiBold" panose="020B0502040204020203" pitchFamily="34" charset="0"/>
              </a:rPr>
              <a:t>Aprendizaje esperado: </a:t>
            </a:r>
            <a:r>
              <a:rPr lang="es-MX" sz="1600" dirty="0">
                <a:latin typeface="Bahnschrift SemiBold" panose="020B0502040204020203" pitchFamily="34" charset="0"/>
              </a:rPr>
              <a:t>Menciona características de objetos y personas que conoce y observa</a:t>
            </a: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586423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338" t="25716" r="22571" b="13973"/>
          <a:stretch/>
        </p:blipFill>
        <p:spPr>
          <a:xfrm>
            <a:off x="811368" y="180304"/>
            <a:ext cx="10380372" cy="6275139"/>
          </a:xfrm>
          <a:prstGeom prst="rect">
            <a:avLst/>
          </a:prstGeom>
        </p:spPr>
      </p:pic>
    </p:spTree>
    <p:extLst>
      <p:ext uri="{BB962C8B-B14F-4D97-AF65-F5344CB8AC3E}">
        <p14:creationId xmlns:p14="http://schemas.microsoft.com/office/powerpoint/2010/main" val="635615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507" t="19275" r="26056" b="8864"/>
          <a:stretch/>
        </p:blipFill>
        <p:spPr>
          <a:xfrm>
            <a:off x="1596980" y="0"/>
            <a:ext cx="8319752" cy="6826464"/>
          </a:xfrm>
          <a:prstGeom prst="rect">
            <a:avLst/>
          </a:prstGeom>
        </p:spPr>
      </p:pic>
    </p:spTree>
    <p:extLst>
      <p:ext uri="{BB962C8B-B14F-4D97-AF65-F5344CB8AC3E}">
        <p14:creationId xmlns:p14="http://schemas.microsoft.com/office/powerpoint/2010/main" val="168334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655696810"/>
              </p:ext>
            </p:extLst>
          </p:nvPr>
        </p:nvGraphicFramePr>
        <p:xfrm>
          <a:off x="246694" y="2271286"/>
          <a:ext cx="11578105" cy="440620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Escucha</a:t>
                      </a:r>
                      <a:r>
                        <a:rPr lang="es-MX" sz="1600" baseline="0" dirty="0" smtClean="0">
                          <a:solidFill>
                            <a:schemeClr val="tx1"/>
                          </a:solidFill>
                          <a:latin typeface="Bahnschrift" panose="020B0502040204020203" pitchFamily="34" charset="0"/>
                        </a:rPr>
                        <a:t> la explicación de cada uno de los distintos tipos de cuentos que se encuentran en la biblioteca del aula</a:t>
                      </a:r>
                    </a:p>
                    <a:p>
                      <a:endParaRPr lang="es-MX" sz="160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-Cuentos</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22 de mayo </a:t>
                      </a:r>
                    </a:p>
                    <a:p>
                      <a:pPr algn="ctr"/>
                      <a:r>
                        <a:rPr lang="es-MX" sz="1600" dirty="0" smtClean="0">
                          <a:solidFill>
                            <a:schemeClr val="tx1"/>
                          </a:solidFill>
                          <a:latin typeface="Bahnschrift SemiBold" panose="020B0502040204020203" pitchFamily="34" charset="0"/>
                        </a:rPr>
                        <a:t>Organización grupal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Clasifica</a:t>
                      </a:r>
                      <a:r>
                        <a:rPr lang="es-MX" sz="1600" baseline="0" dirty="0" smtClean="0">
                          <a:solidFill>
                            <a:schemeClr val="tx1"/>
                          </a:solidFill>
                          <a:latin typeface="Bahnschrift" panose="020B0502040204020203" pitchFamily="34" charset="0"/>
                        </a:rPr>
                        <a:t> los cuentos en la caja que según corresponda cada uno de ellos. </a:t>
                      </a:r>
                    </a:p>
                    <a:p>
                      <a:r>
                        <a:rPr lang="es-MX" sz="1600" baseline="0" dirty="0" smtClean="0">
                          <a:solidFill>
                            <a:schemeClr val="tx1"/>
                          </a:solidFill>
                          <a:latin typeface="Bahnschrift" panose="020B0502040204020203" pitchFamily="34" charset="0"/>
                        </a:rPr>
                        <a:t>-Cuentos de hadas</a:t>
                      </a:r>
                    </a:p>
                    <a:p>
                      <a:r>
                        <a:rPr lang="es-MX" sz="1600" baseline="0" dirty="0" smtClean="0">
                          <a:solidFill>
                            <a:schemeClr val="tx1"/>
                          </a:solidFill>
                          <a:latin typeface="Bahnschrift" panose="020B0502040204020203" pitchFamily="34" charset="0"/>
                        </a:rPr>
                        <a:t>-Cuentos de terror</a:t>
                      </a:r>
                    </a:p>
                    <a:p>
                      <a:r>
                        <a:rPr lang="es-MX" sz="1600" baseline="0" dirty="0" smtClean="0">
                          <a:solidFill>
                            <a:schemeClr val="tx1"/>
                          </a:solidFill>
                          <a:latin typeface="Bahnschrift" panose="020B0502040204020203" pitchFamily="34" charset="0"/>
                        </a:rPr>
                        <a:t>-Cuentos maravillosos</a:t>
                      </a:r>
                    </a:p>
                    <a:p>
                      <a:r>
                        <a:rPr lang="es-MX" sz="1600" baseline="0" dirty="0" smtClean="0">
                          <a:solidFill>
                            <a:schemeClr val="tx1"/>
                          </a:solidFill>
                          <a:latin typeface="Bahnschrift" panose="020B0502040204020203" pitchFamily="34" charset="0"/>
                        </a:rPr>
                        <a:t>-Cuentos de misterio</a:t>
                      </a:r>
                    </a:p>
                    <a:p>
                      <a:r>
                        <a:rPr lang="es-MX" sz="1600" baseline="0" dirty="0" smtClean="0">
                          <a:solidFill>
                            <a:schemeClr val="tx1"/>
                          </a:solidFill>
                          <a:latin typeface="Bahnschrift" panose="020B0502040204020203" pitchFamily="34" charset="0"/>
                        </a:rPr>
                        <a:t>-Cuentos de ciencia ficción</a:t>
                      </a:r>
                    </a:p>
                    <a:p>
                      <a:r>
                        <a:rPr lang="es-MX" sz="1600" baseline="0" dirty="0" smtClean="0">
                          <a:solidFill>
                            <a:schemeClr val="tx1"/>
                          </a:solidFill>
                          <a:latin typeface="Bahnschrift" panose="020B0502040204020203" pitchFamily="34" charset="0"/>
                        </a:rPr>
                        <a:t>-Cuentos cómicos</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-Cajas</a:t>
                      </a:r>
                      <a:r>
                        <a:rPr lang="es-MX" sz="1600" baseline="0" dirty="0" smtClean="0">
                          <a:solidFill>
                            <a:schemeClr val="tx1"/>
                          </a:solidFill>
                          <a:latin typeface="Bahnschrift SemiBold" panose="020B0502040204020203" pitchFamily="34" charset="0"/>
                        </a:rPr>
                        <a:t> de cuentos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dirty="0" smtClean="0">
                          <a:solidFill>
                            <a:schemeClr val="tx1"/>
                          </a:solidFill>
                          <a:latin typeface="Bahnschrift" panose="020B0502040204020203" pitchFamily="34" charset="0"/>
                        </a:rPr>
                        <a:t>Comenta:</a:t>
                      </a:r>
                    </a:p>
                    <a:p>
                      <a:r>
                        <a:rPr lang="es-MX" sz="1600" dirty="0" smtClean="0">
                          <a:solidFill>
                            <a:schemeClr val="tx1"/>
                          </a:solidFill>
                          <a:latin typeface="Bahnschrift" panose="020B0502040204020203" pitchFamily="34" charset="0"/>
                        </a:rPr>
                        <a:t>-¿Por</a:t>
                      </a:r>
                      <a:r>
                        <a:rPr lang="es-MX" sz="1600" baseline="0" dirty="0" smtClean="0">
                          <a:solidFill>
                            <a:schemeClr val="tx1"/>
                          </a:solidFill>
                          <a:latin typeface="Bahnschrift" panose="020B0502040204020203" pitchFamily="34" charset="0"/>
                        </a:rPr>
                        <a:t> qué cree que cada uno de esos libros corresponde ahí? </a:t>
                      </a:r>
                    </a:p>
                    <a:p>
                      <a:r>
                        <a:rPr lang="es-MX" sz="1600" baseline="0" dirty="0" smtClean="0">
                          <a:solidFill>
                            <a:schemeClr val="tx1"/>
                          </a:solidFill>
                          <a:latin typeface="Bahnschrift" panose="020B0502040204020203" pitchFamily="34" charset="0"/>
                        </a:rPr>
                        <a:t>-¿Cuál le gusto más? </a:t>
                      </a:r>
                      <a:endParaRPr lang="es-MX" sz="160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9" y="702942"/>
            <a:ext cx="8757633" cy="1877437"/>
          </a:xfrm>
          <a:prstGeom prst="rect">
            <a:avLst/>
          </a:prstGeom>
          <a:noFill/>
        </p:spPr>
        <p:txBody>
          <a:bodyPr wrap="square" rtlCol="0">
            <a:spAutoFit/>
          </a:bodyPr>
          <a:lstStyle/>
          <a:p>
            <a:pPr algn="ctr"/>
            <a:r>
              <a:rPr lang="es-MX" sz="3600" b="1" u="sng" dirty="0" smtClean="0">
                <a:solidFill>
                  <a:schemeClr val="bg1"/>
                </a:solidFill>
                <a:latin typeface="Bahnschrift SemiBold" panose="020B0502040204020203" pitchFamily="34" charset="0"/>
              </a:rPr>
              <a:t>CLASIFICANDO CUENTOS</a:t>
            </a:r>
          </a:p>
          <a:p>
            <a:pPr algn="ctr"/>
            <a:r>
              <a:rPr lang="es-MX" sz="1600" b="1" dirty="0" smtClean="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smtClean="0">
                <a:solidFill>
                  <a:schemeClr val="bg1"/>
                </a:solidFill>
                <a:latin typeface="Bahnschrift SemiBold" panose="020B0502040204020203" pitchFamily="34" charset="0"/>
              </a:rPr>
              <a:t>Oc1. Oralidad Oc2. Descripción </a:t>
            </a:r>
          </a:p>
          <a:p>
            <a:pPr algn="ctr"/>
            <a:r>
              <a:rPr lang="es-MX" sz="1600" b="1" dirty="0" smtClean="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a:t>
            </a:r>
            <a:r>
              <a:rPr lang="es-MX" sz="1600" dirty="0" smtClean="0">
                <a:solidFill>
                  <a:schemeClr val="bg1"/>
                </a:solidFill>
                <a:latin typeface="Bahnschrift SemiBold" panose="020B0502040204020203" pitchFamily="34" charset="0"/>
              </a:rPr>
              <a:t>observa</a:t>
            </a:r>
          </a:p>
          <a:p>
            <a:pPr algn="ctr"/>
            <a:endParaRPr lang="es-MX" sz="1600" dirty="0">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334391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37753054"/>
              </p:ext>
            </p:extLst>
          </p:nvPr>
        </p:nvGraphicFramePr>
        <p:xfrm>
          <a:off x="246686" y="2080882"/>
          <a:ext cx="11578105" cy="4650042"/>
        </p:xfrm>
        <a:graphic>
          <a:graphicData uri="http://schemas.openxmlformats.org/drawingml/2006/table">
            <a:tbl>
              <a:tblPr firstRow="1" firstCol="1" bandRow="1">
                <a:tableStyleId>{5C22544A-7EE6-4342-B048-85BDC9FD1C3A}</a:tableStyleId>
              </a:tblPr>
              <a:tblGrid>
                <a:gridCol w="1105126"/>
                <a:gridCol w="4600212"/>
                <a:gridCol w="1893195"/>
                <a:gridCol w="1854558"/>
                <a:gridCol w="2125014"/>
              </a:tblGrid>
              <a:tr h="0">
                <a:tc>
                  <a:txBody>
                    <a:bodyPr/>
                    <a:lstStyle/>
                    <a:p>
                      <a:pPr>
                        <a:lnSpc>
                          <a:spcPct val="107000"/>
                        </a:lnSpc>
                        <a:spcAft>
                          <a:spcPts val="0"/>
                        </a:spcAft>
                        <a:tabLst>
                          <a:tab pos="381635" algn="ctr"/>
                        </a:tabLst>
                      </a:pPr>
                      <a:r>
                        <a:rPr lang="es-MX" sz="1400" dirty="0">
                          <a:solidFill>
                            <a:schemeClr val="tx1"/>
                          </a:solidFill>
                          <a:effectLst/>
                          <a:latin typeface="Bahnschrift" panose="020B0502040204020203" pitchFamily="34" charset="0"/>
                        </a:rPr>
                        <a:t>	Momentos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6699"/>
                    </a:solidFill>
                  </a:tcPr>
                </a:tc>
                <a:tc>
                  <a:txBody>
                    <a:bodyPr/>
                    <a:lstStyle/>
                    <a:p>
                      <a:pPr algn="ctr">
                        <a:lnSpc>
                          <a:spcPct val="107000"/>
                        </a:lnSpc>
                        <a:spcAft>
                          <a:spcPts val="0"/>
                        </a:spcAft>
                      </a:pPr>
                      <a:r>
                        <a:rPr lang="es-MX" sz="1600" dirty="0">
                          <a:solidFill>
                            <a:schemeClr val="tx1"/>
                          </a:solidFill>
                          <a:effectLst/>
                          <a:latin typeface="Bahnschrift" panose="020B0502040204020203" pitchFamily="34" charset="0"/>
                        </a:rPr>
                        <a:t>Actividades, Organización y Consignas</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6A4EC"/>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Recursos</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00FFFF"/>
                    </a:solidFill>
                  </a:tcPr>
                </a:tc>
                <a:tc>
                  <a:txBody>
                    <a:bodyPr/>
                    <a:lstStyle/>
                    <a:p>
                      <a:pPr algn="ctr">
                        <a:lnSpc>
                          <a:spcPct val="107000"/>
                        </a:lnSpc>
                        <a:spcAft>
                          <a:spcPts val="0"/>
                        </a:spcAft>
                      </a:pPr>
                      <a:r>
                        <a:rPr lang="es-MX" sz="1600" dirty="0">
                          <a:solidFill>
                            <a:schemeClr val="tx1"/>
                          </a:solidFill>
                          <a:effectLst/>
                          <a:latin typeface="Bahnschrift SemiBold" panose="020B0502040204020203" pitchFamily="34" charset="0"/>
                        </a:rPr>
                        <a:t>Día</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74D52B"/>
                    </a:solidFill>
                  </a:tcPr>
                </a:tc>
                <a:tc>
                  <a:txBody>
                    <a:bodyPr/>
                    <a:lstStyle/>
                    <a:p>
                      <a:pPr algn="ctr">
                        <a:lnSpc>
                          <a:spcPct val="107000"/>
                        </a:lnSpc>
                        <a:spcAft>
                          <a:spcPts val="0"/>
                        </a:spcAft>
                      </a:pPr>
                      <a:r>
                        <a:rPr lang="es-MX" sz="1400" dirty="0" smtClean="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Tiempo</a:t>
                      </a:r>
                      <a:endParaRPr lang="es-MX" sz="14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INICIO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Escucha el cuento </a:t>
                      </a:r>
                      <a:r>
                        <a:rPr lang="es-MX" sz="1600" baseline="0" dirty="0" err="1" smtClean="0">
                          <a:solidFill>
                            <a:schemeClr val="tx1"/>
                          </a:solidFill>
                          <a:latin typeface="Bahnschrift" panose="020B0502040204020203" pitchFamily="34" charset="0"/>
                        </a:rPr>
                        <a:t>Hansel</a:t>
                      </a:r>
                      <a:r>
                        <a:rPr lang="es-MX" sz="1600" baseline="0" dirty="0" smtClean="0">
                          <a:solidFill>
                            <a:schemeClr val="tx1"/>
                          </a:solidFill>
                          <a:latin typeface="Bahnschrift" panose="020B0502040204020203" pitchFamily="34" charset="0"/>
                        </a:rPr>
                        <a:t> y </a:t>
                      </a:r>
                      <a:r>
                        <a:rPr lang="es-MX" sz="1600" baseline="0" dirty="0" err="1" smtClean="0">
                          <a:solidFill>
                            <a:schemeClr val="tx1"/>
                          </a:solidFill>
                          <a:latin typeface="Bahnschrift" panose="020B0502040204020203" pitchFamily="34" charset="0"/>
                        </a:rPr>
                        <a:t>Gretel</a:t>
                      </a:r>
                      <a:r>
                        <a:rPr lang="es-MX" sz="1600" baseline="0" dirty="0" smtClean="0">
                          <a:solidFill>
                            <a:schemeClr val="tx1"/>
                          </a:solidFill>
                          <a:latin typeface="Bahnschrift" panose="020B0502040204020203" pitchFamily="34" charset="0"/>
                        </a:rPr>
                        <a:t> que se presentara en un tamaño grande por medio de imágenes y texto. </a:t>
                      </a:r>
                    </a:p>
                    <a:p>
                      <a:endParaRPr lang="es-MX" sz="1600" baseline="0" dirty="0" smtClean="0">
                        <a:solidFill>
                          <a:schemeClr val="tx1"/>
                        </a:solidFill>
                        <a:latin typeface="Bahnschrift" panose="020B0502040204020203" pitchFamily="34" charset="0"/>
                      </a:endParaRPr>
                    </a:p>
                    <a:p>
                      <a:endParaRPr lang="es-MX" sz="1600" baseline="0" dirty="0" smtClean="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-Cuento</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rowSpan="3">
                  <a:txBody>
                    <a:bodyPr/>
                    <a:lstStyle/>
                    <a:p>
                      <a:pPr algn="ctr"/>
                      <a:r>
                        <a:rPr lang="es-MX" sz="1600" dirty="0" smtClean="0">
                          <a:solidFill>
                            <a:schemeClr val="tx1"/>
                          </a:solidFill>
                          <a:latin typeface="Bahnschrift SemiBold" panose="020B0502040204020203" pitchFamily="34" charset="0"/>
                        </a:rPr>
                        <a:t>Lunes 22 de mayo </a:t>
                      </a:r>
                    </a:p>
                    <a:p>
                      <a:pPr algn="ctr"/>
                      <a:r>
                        <a:rPr lang="es-MX" sz="1600" dirty="0" smtClean="0">
                          <a:solidFill>
                            <a:schemeClr val="tx1"/>
                          </a:solidFill>
                          <a:latin typeface="Bahnschrift SemiBold" panose="020B0502040204020203" pitchFamily="34" charset="0"/>
                        </a:rPr>
                        <a:t>Organización grupal </a:t>
                      </a:r>
                    </a:p>
                    <a:p>
                      <a:pPr algn="ctr"/>
                      <a:r>
                        <a:rPr lang="es-MX" sz="1600" dirty="0" smtClean="0">
                          <a:solidFill>
                            <a:schemeClr val="tx1"/>
                          </a:solidFill>
                          <a:latin typeface="Bahnschrift SemiBold" panose="020B0502040204020203" pitchFamily="34" charset="0"/>
                        </a:rPr>
                        <a:t>Espacio</a:t>
                      </a:r>
                      <a:r>
                        <a:rPr lang="es-MX" sz="1600" baseline="0" dirty="0" smtClean="0">
                          <a:solidFill>
                            <a:schemeClr val="tx1"/>
                          </a:solidFill>
                          <a:latin typeface="Bahnschrift SemiBold" panose="020B0502040204020203" pitchFamily="34" charset="0"/>
                        </a:rPr>
                        <a:t> salón de clases y patio del jardín </a:t>
                      </a: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rowSpan="3">
                  <a:txBody>
                    <a:bodyPr/>
                    <a:lstStyle/>
                    <a:p>
                      <a:pPr algn="ctr"/>
                      <a:r>
                        <a:rPr lang="es-MX" sz="1600" dirty="0" smtClean="0">
                          <a:solidFill>
                            <a:schemeClr val="tx1"/>
                          </a:solidFill>
                          <a:latin typeface="Bahnschrift SemiBold" panose="020B0502040204020203" pitchFamily="34" charset="0"/>
                        </a:rPr>
                        <a:t>30 minutos</a:t>
                      </a:r>
                      <a:r>
                        <a:rPr lang="es-MX" sz="1600" baseline="0" dirty="0" smtClean="0">
                          <a:solidFill>
                            <a:schemeClr val="tx1"/>
                          </a:solidFill>
                          <a:latin typeface="Bahnschrift SemiBold" panose="020B0502040204020203" pitchFamily="34" charset="0"/>
                        </a:rPr>
                        <a:t> </a:t>
                      </a:r>
                      <a:endParaRPr lang="es-MX" sz="1600" dirty="0">
                        <a:solidFill>
                          <a:schemeClr val="tx1"/>
                        </a:solidFill>
                        <a:latin typeface="Bahnschrift SemiBold" panose="020B0502040204020203" pitchFamily="34" charset="0"/>
                      </a:endParaRPr>
                    </a:p>
                  </a:txBody>
                  <a:tcPr marL="68580" marR="68580" marT="0" marB="0" anchor="ctr">
                    <a:solidFill>
                      <a:srgbClr val="FFFF00"/>
                    </a:solidFill>
                  </a:tcPr>
                </a:tc>
              </a:tr>
              <a:tr h="129032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DESARROLLO</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Comenta que sucesos ocurrieron primero, después y al ultimo del cuento con ayuda de las imágenes pegadas al pizarrón, si hubo algún problema y como lo solucionaron y dibuja en su cuaderno el orden de los sucesos</a:t>
                      </a:r>
                    </a:p>
                    <a:p>
                      <a:endParaRPr lang="es-MX" sz="1600" baseline="0" dirty="0" smtClean="0">
                        <a:solidFill>
                          <a:schemeClr val="tx1"/>
                        </a:solidFill>
                        <a:latin typeface="Bahnschrift" panose="020B0502040204020203" pitchFamily="34" charset="0"/>
                      </a:endParaRPr>
                    </a:p>
                    <a:p>
                      <a:endParaRPr lang="es-MX" sz="1600" dirty="0">
                        <a:solidFill>
                          <a:schemeClr val="tx1"/>
                        </a:solidFill>
                        <a:latin typeface="Bahnschrift" panose="020B0502040204020203" pitchFamily="34" charset="0"/>
                      </a:endParaRP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-Imágenes</a:t>
                      </a:r>
                      <a:r>
                        <a:rPr lang="es-MX" sz="1600" baseline="0" dirty="0" smtClean="0">
                          <a:solidFill>
                            <a:schemeClr val="tx1"/>
                          </a:solidFill>
                          <a:latin typeface="Bahnschrift SemiBold" panose="020B0502040204020203" pitchFamily="34" charset="0"/>
                        </a:rPr>
                        <a:t> </a:t>
                      </a: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r h="0">
                <a:tc>
                  <a:txBody>
                    <a:bodyPr/>
                    <a:lstStyle/>
                    <a:p>
                      <a:pPr marL="71755" marR="71755" algn="ctr">
                        <a:lnSpc>
                          <a:spcPct val="107000"/>
                        </a:lnSpc>
                        <a:spcAft>
                          <a:spcPts val="0"/>
                        </a:spcAft>
                      </a:pPr>
                      <a:r>
                        <a:rPr lang="es-MX" sz="1600" dirty="0">
                          <a:solidFill>
                            <a:schemeClr val="tx1"/>
                          </a:solidFill>
                          <a:effectLst/>
                          <a:latin typeface="Bahnschrift" panose="020B0502040204020203" pitchFamily="34" charset="0"/>
                        </a:rPr>
                        <a:t>CIERRE</a:t>
                      </a:r>
                      <a:endParaRPr lang="es-MX" sz="14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vert="vert270" anchor="ctr">
                    <a:solidFill>
                      <a:srgbClr val="FF6699"/>
                    </a:solidFill>
                  </a:tcPr>
                </a:tc>
                <a:tc>
                  <a:txBody>
                    <a:bodyPr/>
                    <a:lstStyle/>
                    <a:p>
                      <a:r>
                        <a:rPr lang="es-MX" sz="1600" baseline="0" dirty="0" smtClean="0">
                          <a:solidFill>
                            <a:schemeClr val="tx1"/>
                          </a:solidFill>
                          <a:latin typeface="Bahnschrift" panose="020B0502040204020203" pitchFamily="34" charset="0"/>
                        </a:rPr>
                        <a:t>Juega a las escondidas por parejas, simulando ser los personajes del cuento, una pareja se esconderá pero deberá dejar un camino con piedritas o frijoles que tenga en el aula y los otros compañeros tendrán que encontrarlos siguiendo el camino.  </a:t>
                      </a:r>
                    </a:p>
                  </a:txBody>
                  <a:tcPr marL="68580" marR="68580" marT="0" marB="0">
                    <a:solidFill>
                      <a:srgbClr val="F6A4EC"/>
                    </a:solidFill>
                  </a:tcPr>
                </a:tc>
                <a:tc>
                  <a:txBody>
                    <a:bodyPr/>
                    <a:lstStyle/>
                    <a:p>
                      <a:pPr algn="ctr"/>
                      <a:r>
                        <a:rPr lang="es-MX" sz="1600" dirty="0" smtClean="0">
                          <a:solidFill>
                            <a:schemeClr val="tx1"/>
                          </a:solidFill>
                          <a:latin typeface="Bahnschrift SemiBold" panose="020B0502040204020203" pitchFamily="34" charset="0"/>
                        </a:rPr>
                        <a:t>-frijoles</a:t>
                      </a:r>
                      <a:r>
                        <a:rPr lang="es-MX" sz="1600" baseline="0" dirty="0" smtClean="0">
                          <a:solidFill>
                            <a:schemeClr val="tx1"/>
                          </a:solidFill>
                          <a:latin typeface="Bahnschrift SemiBold" panose="020B0502040204020203" pitchFamily="34" charset="0"/>
                        </a:rPr>
                        <a:t> o piedritas </a:t>
                      </a:r>
                      <a:endParaRPr lang="es-MX" sz="1600" dirty="0">
                        <a:solidFill>
                          <a:schemeClr val="tx1"/>
                        </a:solidFill>
                        <a:latin typeface="Bahnschrift SemiBold" panose="020B0502040204020203" pitchFamily="34" charset="0"/>
                      </a:endParaRPr>
                    </a:p>
                  </a:txBody>
                  <a:tcPr marL="68580" marR="68580" marT="0" marB="0">
                    <a:solidFill>
                      <a:srgbClr val="00FFFF"/>
                    </a:solidFill>
                  </a:tcPr>
                </a:tc>
                <a:tc vMerge="1">
                  <a:txBody>
                    <a:bodyPr/>
                    <a:lstStyle/>
                    <a:p>
                      <a:pPr algn="ctr"/>
                      <a:endParaRPr lang="es-MX" sz="1600" dirty="0">
                        <a:solidFill>
                          <a:schemeClr val="tx1"/>
                        </a:solidFill>
                        <a:latin typeface="Bahnschrift SemiBold" panose="020B0502040204020203" pitchFamily="34" charset="0"/>
                      </a:endParaRPr>
                    </a:p>
                  </a:txBody>
                  <a:tcPr marL="68580" marR="68580" marT="0" marB="0" anchor="ctr">
                    <a:solidFill>
                      <a:srgbClr val="74D52B"/>
                    </a:solidFill>
                  </a:tcPr>
                </a:tc>
                <a:tc vMerge="1">
                  <a:txBody>
                    <a:bodyPr/>
                    <a:lstStyle/>
                    <a:p>
                      <a:endParaRPr lang="es-MX" sz="1600" dirty="0">
                        <a:solidFill>
                          <a:schemeClr val="tx1"/>
                        </a:solidFill>
                        <a:latin typeface="Bahnschrift SemiBold" panose="020B0502040204020203" pitchFamily="34" charset="0"/>
                      </a:endParaRPr>
                    </a:p>
                  </a:txBody>
                  <a:tcPr marL="68580" marR="68580" marT="0" marB="0">
                    <a:solidFill>
                      <a:srgbClr val="FFFF00"/>
                    </a:solidFill>
                  </a:tcPr>
                </a:tc>
              </a:tr>
            </a:tbl>
          </a:graphicData>
        </a:graphic>
      </p:graphicFrame>
      <p:sp>
        <p:nvSpPr>
          <p:cNvPr id="5" name="CuadroTexto 4"/>
          <p:cNvSpPr txBox="1"/>
          <p:nvPr/>
        </p:nvSpPr>
        <p:spPr>
          <a:xfrm>
            <a:off x="1656923" y="399245"/>
            <a:ext cx="8757633" cy="1877437"/>
          </a:xfrm>
          <a:prstGeom prst="rect">
            <a:avLst/>
          </a:prstGeom>
          <a:noFill/>
        </p:spPr>
        <p:txBody>
          <a:bodyPr wrap="square" rtlCol="0">
            <a:spAutoFit/>
          </a:bodyPr>
          <a:lstStyle/>
          <a:p>
            <a:pPr algn="ctr"/>
            <a:r>
              <a:rPr lang="es-MX" sz="3600" b="1" dirty="0" smtClean="0">
                <a:solidFill>
                  <a:schemeClr val="bg1"/>
                </a:solidFill>
                <a:latin typeface="Bahnschrift SemiBold" panose="020B0502040204020203" pitchFamily="34" charset="0"/>
              </a:rPr>
              <a:t>HANSEL Y GRETEL  </a:t>
            </a:r>
          </a:p>
          <a:p>
            <a:pPr algn="ctr"/>
            <a:r>
              <a:rPr lang="es-MX" sz="1600" b="1" dirty="0">
                <a:solidFill>
                  <a:schemeClr val="bg1"/>
                </a:solidFill>
                <a:latin typeface="Bahnschrift SemiBold" panose="020B0502040204020203" pitchFamily="34" charset="0"/>
              </a:rPr>
              <a:t>Campo: Lenguaje y comunicación </a:t>
            </a:r>
            <a:endParaRPr lang="es-MX" sz="3600" b="1" dirty="0">
              <a:solidFill>
                <a:schemeClr val="bg1"/>
              </a:solidFill>
              <a:latin typeface="Bahnschrift SemiBold" panose="020B0502040204020203" pitchFamily="34" charset="0"/>
            </a:endParaRPr>
          </a:p>
          <a:p>
            <a:pPr algn="ctr"/>
            <a:r>
              <a:rPr lang="es-MX" sz="1600" b="1" dirty="0">
                <a:solidFill>
                  <a:schemeClr val="bg1"/>
                </a:solidFill>
                <a:latin typeface="Bahnschrift SemiBold" panose="020B0502040204020203" pitchFamily="34" charset="0"/>
              </a:rPr>
              <a:t>Oc1. Oralidad Oc2. Descripción </a:t>
            </a:r>
          </a:p>
          <a:p>
            <a:pPr algn="ctr"/>
            <a:r>
              <a:rPr lang="es-MX" sz="1600" b="1" dirty="0">
                <a:solidFill>
                  <a:schemeClr val="bg1"/>
                </a:solidFill>
                <a:latin typeface="Bahnschrift SemiBold" panose="020B0502040204020203" pitchFamily="34" charset="0"/>
              </a:rPr>
              <a:t>Aprendizaje esperado: </a:t>
            </a:r>
            <a:r>
              <a:rPr lang="es-MX" sz="1600" dirty="0">
                <a:solidFill>
                  <a:schemeClr val="bg1"/>
                </a:solidFill>
                <a:latin typeface="Bahnschrift SemiBold" panose="020B0502040204020203" pitchFamily="34" charset="0"/>
              </a:rPr>
              <a:t>Menciona características de objetos y personas que conoce y observa</a:t>
            </a:r>
          </a:p>
          <a:p>
            <a:pPr algn="ctr"/>
            <a:r>
              <a:rPr lang="es-MX" sz="1600" dirty="0" smtClean="0">
                <a:solidFill>
                  <a:schemeClr val="bg1"/>
                </a:solidFill>
                <a:latin typeface="Bahnschrift SemiBold" panose="020B0502040204020203" pitchFamily="34" charset="0"/>
                <a:ea typeface="Calibri" panose="020F0502020204030204" pitchFamily="34" charset="0"/>
                <a:cs typeface="Times New Roman" panose="02020603050405020304" pitchFamily="18" charset="0"/>
              </a:rPr>
              <a:t> </a:t>
            </a:r>
            <a:endParaRPr lang="es-MX" sz="1600" dirty="0">
              <a:solidFill>
                <a:schemeClr val="bg1"/>
              </a:solidFill>
              <a:latin typeface="Bahnschrift SemiBold" panose="020B0502040204020203" pitchFamily="34" charset="0"/>
              <a:ea typeface="Calibri" panose="020F0502020204030204" pitchFamily="34" charset="0"/>
              <a:cs typeface="Times New Roman" panose="02020603050405020304" pitchFamily="18" charset="0"/>
            </a:endParaRPr>
          </a:p>
          <a:p>
            <a:pPr algn="ctr"/>
            <a:endParaRPr lang="es-MX" sz="1600" b="1" dirty="0">
              <a:latin typeface="Bahnschrift SemiBold" panose="020B0502040204020203" pitchFamily="34" charset="0"/>
            </a:endParaRPr>
          </a:p>
        </p:txBody>
      </p:sp>
    </p:spTree>
    <p:extLst>
      <p:ext uri="{BB962C8B-B14F-4D97-AF65-F5344CB8AC3E}">
        <p14:creationId xmlns:p14="http://schemas.microsoft.com/office/powerpoint/2010/main" val="19020588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26997</TotalTime>
  <Words>7101</Words>
  <Application>Microsoft Office PowerPoint</Application>
  <PresentationFormat>Panorámica</PresentationFormat>
  <Paragraphs>1313</Paragraphs>
  <Slides>71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71</vt:i4>
      </vt:variant>
    </vt:vector>
  </HeadingPairs>
  <TitlesOfParts>
    <vt:vector size="80" baseType="lpstr">
      <vt:lpstr>Arial</vt:lpstr>
      <vt:lpstr>Bahnschrift</vt:lpstr>
      <vt:lpstr>Bahnschrift SemiBold</vt:lpstr>
      <vt:lpstr>Bauhaus 93</vt:lpstr>
      <vt:lpstr>Calibri</vt:lpstr>
      <vt:lpstr>Calibri Light</vt:lpstr>
      <vt:lpstr>Gill Sans Ultra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Cepeda</dc:creator>
  <cp:lastModifiedBy>Sergio Cepeda</cp:lastModifiedBy>
  <cp:revision>198</cp:revision>
  <dcterms:created xsi:type="dcterms:W3CDTF">2023-05-09T13:02:45Z</dcterms:created>
  <dcterms:modified xsi:type="dcterms:W3CDTF">2023-06-20T04:49:40Z</dcterms:modified>
</cp:coreProperties>
</file>