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8" r:id="rId5"/>
    <p:sldId id="273" r:id="rId6"/>
    <p:sldId id="305" r:id="rId7"/>
    <p:sldId id="265" r:id="rId8"/>
    <p:sldId id="306" r:id="rId9"/>
    <p:sldId id="268" r:id="rId10"/>
    <p:sldId id="307" r:id="rId11"/>
    <p:sldId id="263" r:id="rId12"/>
    <p:sldId id="309" r:id="rId13"/>
    <p:sldId id="284" r:id="rId14"/>
    <p:sldId id="260" r:id="rId15"/>
    <p:sldId id="318" r:id="rId16"/>
    <p:sldId id="261" r:id="rId17"/>
    <p:sldId id="319" r:id="rId18"/>
    <p:sldId id="266" r:id="rId19"/>
    <p:sldId id="308" r:id="rId20"/>
    <p:sldId id="262" r:id="rId21"/>
    <p:sldId id="317" r:id="rId22"/>
    <p:sldId id="285" r:id="rId23"/>
    <p:sldId id="267" r:id="rId24"/>
    <p:sldId id="310" r:id="rId25"/>
    <p:sldId id="264" r:id="rId26"/>
    <p:sldId id="316" r:id="rId27"/>
    <p:sldId id="270" r:id="rId28"/>
    <p:sldId id="311" r:id="rId29"/>
    <p:sldId id="271" r:id="rId30"/>
    <p:sldId id="315" r:id="rId31"/>
    <p:sldId id="286" r:id="rId32"/>
    <p:sldId id="272" r:id="rId33"/>
    <p:sldId id="312" r:id="rId34"/>
    <p:sldId id="269" r:id="rId35"/>
    <p:sldId id="314" r:id="rId36"/>
    <p:sldId id="275" r:id="rId37"/>
    <p:sldId id="313" r:id="rId38"/>
    <p:sldId id="287" r:id="rId39"/>
    <p:sldId id="276" r:id="rId40"/>
    <p:sldId id="279" r:id="rId41"/>
    <p:sldId id="277" r:id="rId42"/>
    <p:sldId id="280" r:id="rId43"/>
    <p:sldId id="281" r:id="rId44"/>
    <p:sldId id="282" r:id="rId45"/>
    <p:sldId id="283" r:id="rId46"/>
    <p:sldId id="289" r:id="rId47"/>
    <p:sldId id="288" r:id="rId48"/>
    <p:sldId id="290" r:id="rId49"/>
    <p:sldId id="258" r:id="rId50"/>
    <p:sldId id="302" r:id="rId51"/>
    <p:sldId id="303" r:id="rId52"/>
    <p:sldId id="304" r:id="rId53"/>
    <p:sldId id="320" r:id="rId54"/>
    <p:sldId id="292" r:id="rId55"/>
    <p:sldId id="321" r:id="rId56"/>
    <p:sldId id="291" r:id="rId57"/>
    <p:sldId id="297" r:id="rId58"/>
    <p:sldId id="322" r:id="rId59"/>
    <p:sldId id="293" r:id="rId60"/>
    <p:sldId id="296" r:id="rId61"/>
    <p:sldId id="294" r:id="rId62"/>
    <p:sldId id="298" r:id="rId63"/>
    <p:sldId id="295" r:id="rId64"/>
    <p:sldId id="299" r:id="rId65"/>
    <p:sldId id="323" r:id="rId66"/>
    <p:sldId id="324" r:id="rId67"/>
    <p:sldId id="301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00" r:id="rId88"/>
    <p:sldId id="344" r:id="rId89"/>
    <p:sldId id="345" r:id="rId90"/>
    <p:sldId id="346" r:id="rId91"/>
    <p:sldId id="347" r:id="rId92"/>
    <p:sldId id="348" r:id="rId9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Reyna Ramos" initials="SRR" lastIdx="13" clrIdx="0">
    <p:extLst>
      <p:ext uri="{19B8F6BF-5375-455C-9EA6-DF929625EA0E}">
        <p15:presenceInfo xmlns:p15="http://schemas.microsoft.com/office/powerpoint/2012/main" userId="fb70a40b192a08ce" providerId="Windows Live"/>
      </p:ext>
    </p:extLst>
  </p:cmAuthor>
  <p:cmAuthor id="2" name="Lecely Cortes" initials="LC" lastIdx="1" clrIdx="1">
    <p:extLst>
      <p:ext uri="{19B8F6BF-5375-455C-9EA6-DF929625EA0E}">
        <p15:presenceInfo xmlns:p15="http://schemas.microsoft.com/office/powerpoint/2012/main" userId="b85fe8df7f026a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E4539-A2BF-37DF-3CEB-50A9BFAA0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FD6E09-5DD1-387C-0F1B-DBCB5574B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8533D1-413E-6011-09D5-6E577339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CD8621-6D0A-4D38-B9C2-AACD9A97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52FCAF-7261-2641-442B-02588BCD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17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B5C6D-494E-FB40-048A-C0A08CE3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31902C-08E1-680A-346E-0B03C3ADA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6146B-6963-14BB-2732-A9E8CF22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F208FC-1FD8-B151-2C9A-84D3D9CD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BCF276-AD75-1029-9067-8A0FEE03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70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DF279D-3468-9BA9-DCBA-2825EDC4A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B3FFE-B0C4-CC71-F567-01F814498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E4CF76-2B00-7F37-9A2F-6DE9AD71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05079-D079-A2B6-891D-2CADDD07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B8CA27-2E8A-EAA7-2C01-1F435FBB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947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55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93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806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13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7507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44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658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704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E01C5-E508-5141-17E8-215C0A8B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9C8DB3-DE0B-E53F-CD35-F99EFA3CB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25647D-E2E7-E2C7-E96B-DFF26F50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3DBD3D-EC1A-6AAB-A130-AD41CC1A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05571-47F3-C5AA-4CE2-263C3EAF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3376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432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1020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12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88693-92BA-4223-62C4-DF9F13D7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E3B4A8-EA88-0BA1-818E-C9D3CE37E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C7C5D1-FDD7-5E4D-867C-71A60904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222366-08D2-ABF2-0C34-43701AD0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BD8FC-B933-10FA-AE99-942E4286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979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377F2-4397-6D90-A9CF-BE531015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16433-34B8-A4E0-7E46-BDBBC2B8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937318-9155-C476-A4C9-06AF61797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79421-A8E7-272A-423B-47341DDC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8628E-7184-FE06-42DB-D2CEC393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28FC45-1F0D-DFF0-1431-1154B71D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536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7A526-C871-4A0E-9D80-686273C9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277648-437D-C503-7B46-E7B57E8FD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A8615E-4E04-C846-3D13-5620B1856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7A2673-7BED-42FE-EB0B-16B227BF7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8250C6-380F-3108-2CEE-009B65ED6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33D77F-3805-8168-3AEF-18BBAB3C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0E83AB-8A3D-A156-5AA5-B3BDF854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1E9D07-655A-24B6-6C7D-42B83F0A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16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CAF8B-E63B-2E7C-FF6C-2605DF78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3A6A56-5FFF-91C7-8A4D-0CABB98A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5168A7-1524-6CDD-E716-8A74DAAA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974381-07B5-DA33-FFB1-F0DD3536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60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AD0DC6-B326-CBB0-6575-FA7CA8CA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3E09E5-7D66-93DA-E2FC-0FD49106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4183A9-FBE5-355E-62AF-F3FE9024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767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31FAC-DE34-6404-31CE-2F898D5F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9C4830-949A-5F65-DFDA-09430DE6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7EFC90-87E8-3114-BD62-AFB699E3C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8F5720-F085-AFE0-1BBE-211EB08D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A985CA-6907-3BDC-0C8C-2C5747C3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E5987A-35E3-3DEE-38B7-477817BE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79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71F05-5AAC-33AB-7D57-186A8835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B8517A-B6C3-F8B3-2E82-E42AFA8E3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097AC5-0BB6-E6CE-FAA8-1C4F42651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20ACEC-5277-1E82-BED0-2D6EB369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3946A1-0DFD-5CB4-D7DE-18A9E550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F0BA8A-1732-309E-8632-6D6B48EE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35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381804-C858-E7B3-3FCE-415FC7E6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B6A235-FE68-FDD0-7349-235FFC5DA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0D9EA9-3491-2F24-6529-7EA6A3E4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2D07-ADB7-428E-8B72-C4EB6B736946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BB7710-97BF-0F7F-1324-39567930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9A85B8-8B86-6768-6504-6670DB692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085AB-9328-4FE1-B86E-6FED1B91B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30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433A-D4C6-4D8D-A543-36812BD4B939}" type="datetimeFigureOut">
              <a:rPr lang="es-MX" smtClean="0"/>
              <a:t>20/06/2023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2B11-E2AD-415F-BFA6-A7AD4F25EE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92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3894F93-1053-6DDC-90FA-F1208EE5B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88999"/>
              </p:ext>
            </p:extLst>
          </p:nvPr>
        </p:nvGraphicFramePr>
        <p:xfrm>
          <a:off x="2039769" y="1563509"/>
          <a:ext cx="8112458" cy="499017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04152">
                  <a:extLst>
                    <a:ext uri="{9D8B030D-6E8A-4147-A177-3AD203B41FA5}">
                      <a16:colId xmlns:a16="http://schemas.microsoft.com/office/drawing/2014/main" val="2793749006"/>
                    </a:ext>
                  </a:extLst>
                </a:gridCol>
                <a:gridCol w="1352077">
                  <a:extLst>
                    <a:ext uri="{9D8B030D-6E8A-4147-A177-3AD203B41FA5}">
                      <a16:colId xmlns:a16="http://schemas.microsoft.com/office/drawing/2014/main" val="1440455353"/>
                    </a:ext>
                  </a:extLst>
                </a:gridCol>
                <a:gridCol w="1352077">
                  <a:extLst>
                    <a:ext uri="{9D8B030D-6E8A-4147-A177-3AD203B41FA5}">
                      <a16:colId xmlns:a16="http://schemas.microsoft.com/office/drawing/2014/main" val="3155452828"/>
                    </a:ext>
                  </a:extLst>
                </a:gridCol>
                <a:gridCol w="2704152">
                  <a:extLst>
                    <a:ext uri="{9D8B030D-6E8A-4147-A177-3AD203B41FA5}">
                      <a16:colId xmlns:a16="http://schemas.microsoft.com/office/drawing/2014/main" val="2918802856"/>
                    </a:ext>
                  </a:extLst>
                </a:gridCol>
              </a:tblGrid>
              <a:tr h="9448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bg1"/>
                          </a:solidFill>
                          <a:latin typeface="Berlin Sans FB" panose="020E0602020502020306" pitchFamily="34" charset="0"/>
                        </a:rPr>
                        <a:t>Jardín de Niños Luis A. Beauregard (Anexo a la ENEP)</a:t>
                      </a:r>
                      <a:endParaRPr lang="es-MX" sz="2800" b="1" dirty="0">
                        <a:solidFill>
                          <a:schemeClr val="bg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202497"/>
                  </a:ext>
                </a:extLst>
              </a:tr>
              <a:tr h="1005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Clave: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05EJN0025J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Zona Escolar: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1102</a:t>
                      </a:r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Ubicación: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H.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Mass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 S/N Zona Centro</a:t>
                      </a:r>
                    </a:p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Teléfono: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844 414 85 19</a:t>
                      </a:r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63925"/>
                  </a:ext>
                </a:extLst>
              </a:tr>
              <a:tr h="1952567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Maestra Titular: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Alejandra Nayelli López Merino</a:t>
                      </a:r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Grado y Sección: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1° “C”</a:t>
                      </a:r>
                    </a:p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Total de Alumnos: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28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Niños: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12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Niñas: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16</a:t>
                      </a:r>
                      <a:endParaRPr lang="es-MX" sz="2000" b="1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Alumna Practicante: 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Angela Lecely Cortés Villarreal #6</a:t>
                      </a:r>
                    </a:p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2° “A”</a:t>
                      </a:r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345845"/>
                  </a:ext>
                </a:extLst>
              </a:tr>
              <a:tr h="1086888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Planeación del 22 al 26 de mayo</a:t>
                      </a:r>
                      <a:endParaRPr lang="es-MX" sz="20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36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“Mis amigas las abejas”</a:t>
                      </a:r>
                      <a:endParaRPr lang="es-MX" sz="3600" b="1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4627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EAD371A-9095-C72E-0AB1-211D8998A37D}"/>
              </a:ext>
            </a:extLst>
          </p:cNvPr>
          <p:cNvSpPr txBox="1"/>
          <p:nvPr/>
        </p:nvSpPr>
        <p:spPr>
          <a:xfrm>
            <a:off x="2997959" y="588450"/>
            <a:ext cx="619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Berlin Sans FB" panose="020E0602020502020306" pitchFamily="34" charset="0"/>
              </a:rPr>
              <a:t>Escuela Normal de Educación Preescolar</a:t>
            </a:r>
          </a:p>
          <a:p>
            <a:pPr algn="ctr"/>
            <a:r>
              <a:rPr lang="es-MX" dirty="0">
                <a:latin typeface="Berlin Sans FB" panose="020E0602020502020306" pitchFamily="34" charset="0"/>
              </a:rPr>
              <a:t>Ciclo Escolar 2022 - 2023</a:t>
            </a:r>
          </a:p>
        </p:txBody>
      </p:sp>
      <p:pic>
        <p:nvPicPr>
          <p:cNvPr id="6" name="Picture 2" descr="ESCUELA NORMAL DE EDUCACIÓN PREESCOLAR DE COAHUILA INVITA A EXAMEN DE  ADMISIÓN">
            <a:extLst>
              <a:ext uri="{FF2B5EF4-FFF2-40B4-BE49-F238E27FC236}">
                <a16:creationId xmlns:a16="http://schemas.microsoft.com/office/drawing/2014/main" id="{E65A7295-34AC-CD6E-377E-1A77536A7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t="2120" r="8925"/>
          <a:stretch/>
        </p:blipFill>
        <p:spPr bwMode="auto">
          <a:xfrm>
            <a:off x="1179963" y="159098"/>
            <a:ext cx="1003680" cy="12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9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528"/>
              </p:ext>
            </p:extLst>
          </p:nvPr>
        </p:nvGraphicFramePr>
        <p:xfrm>
          <a:off x="399767" y="322609"/>
          <a:ext cx="11392469" cy="624466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98381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469785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157281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403113">
                  <a:extLst>
                    <a:ext uri="{9D8B030D-6E8A-4147-A177-3AD203B41FA5}">
                      <a16:colId xmlns:a16="http://schemas.microsoft.com/office/drawing/2014/main" val="4167302321"/>
                    </a:ext>
                  </a:extLst>
                </a:gridCol>
                <a:gridCol w="990263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278059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67519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338547">
                <a:tc rowSpan="2"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Estudio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338547">
                <a:tc gridSpan="2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Intercambio oral y escrito de información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338547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22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“El crecimiento de una abeja”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6778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1590459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 la explicación del ciclo de una abeja y observa las imágenes.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Imágenes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Explica al grupo ideas propias sobre algún tema o suceso, apoyándose en materiales consultados.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817599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 y pega cada figura según el orden del ciclo de vida de una abeja.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el nombre de la abeja en cada una de sus etapas.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Hojas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Bolitas blancas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Pasta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Figura de abeja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20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965687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su actividad explicando el ciclo de la abeja.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realizada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376935">
                <a:tc gridSpan="2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36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242DB6E-358D-FF1E-6035-5CA69174C0A8}"/>
              </a:ext>
            </a:extLst>
          </p:cNvPr>
          <p:cNvSpPr txBox="1"/>
          <p:nvPr/>
        </p:nvSpPr>
        <p:spPr>
          <a:xfrm>
            <a:off x="4751695" y="553367"/>
            <a:ext cx="268860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6510C7B-E077-5EAD-CD4E-A50DD41E7E89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691506"/>
          <a:ext cx="8128000" cy="290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Oralidad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Descripción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</a:t>
                      </a:r>
                      <a:r>
                        <a:rPr lang="es-MX" sz="1500" b="1" dirty="0">
                          <a:latin typeface="Berlin Sans FB" panose="020E0602020502020306" pitchFamily="34" charset="77"/>
                        </a:rPr>
                        <a:t>do: </a:t>
                      </a:r>
                      <a:r>
                        <a:rPr lang="es-MX" sz="1500" dirty="0">
                          <a:latin typeface="Berlin Sans FB" panose="020E0602020502020306" pitchFamily="34" charset="77"/>
                        </a:rPr>
                        <a:t>Explica al grupo ideas propias sobre algún tema o suceso, apoyándose en materiales consultados.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20904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Muestra habilidad para expresarse con claridad, fluidez, coherencia y seguridad ideas centrales del tema investigado.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Con algo de apoyo expresar al grupo ideas propias sobre algún temas o suceso apoyándose en materiales consultados.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Aún con apoyo se le dificulta expresar al grupo ideas propias sobre algún temas o suceso apoyándose en materiales consultados.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01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2DDF7C-C45E-9525-0030-0F443AF94165}"/>
              </a:ext>
            </a:extLst>
          </p:cNvPr>
          <p:cNvSpPr txBox="1"/>
          <p:nvPr/>
        </p:nvSpPr>
        <p:spPr>
          <a:xfrm>
            <a:off x="3439237" y="3662987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Docente del Trayecto de Práctica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CBFFC2-5E2A-3CCF-39BA-34240BBC68BA}"/>
              </a:ext>
            </a:extLst>
          </p:cNvPr>
          <p:cNvSpPr txBox="1"/>
          <p:nvPr/>
        </p:nvSpPr>
        <p:spPr>
          <a:xfrm>
            <a:off x="6096001" y="1669912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Maestro Titular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602AA8-9F26-D160-D5E0-948881D7A920}"/>
              </a:ext>
            </a:extLst>
          </p:cNvPr>
          <p:cNvSpPr txBox="1"/>
          <p:nvPr/>
        </p:nvSpPr>
        <p:spPr>
          <a:xfrm>
            <a:off x="532262" y="1669913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Estudiante Normalista</a:t>
            </a:r>
          </a:p>
        </p:txBody>
      </p:sp>
    </p:spTree>
    <p:extLst>
      <p:ext uri="{BB962C8B-B14F-4D97-AF65-F5344CB8AC3E}">
        <p14:creationId xmlns:p14="http://schemas.microsoft.com/office/powerpoint/2010/main" val="134787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10480"/>
              </p:ext>
            </p:extLst>
          </p:nvPr>
        </p:nvGraphicFramePr>
        <p:xfrm>
          <a:off x="603683" y="48773"/>
          <a:ext cx="10984635" cy="72430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11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27558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54616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1846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9120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81981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83585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Literatura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83585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Producción, interpretación e intercambio de narraciones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8358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23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“Conociendo la biblioteca”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835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842433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Escucha las indicaciones para realizar la actividad.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necesita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Biblioteca Escolar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5 minutos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Describe personajes y lugares que imagina al escuchar cuentos, fabulas, leyendas y otros relatos literarios.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2548467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r>
                        <a:rPr lang="es-MX" sz="1500" kern="100" dirty="0">
                          <a:effectLst/>
                        </a:rPr>
                        <a:t>Toma una carta al azar la cual contiene el símbolo de un genero literario.</a:t>
                      </a:r>
                    </a:p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r>
                        <a:rPr lang="es-MX" sz="1500" kern="100" dirty="0">
                          <a:effectLst/>
                        </a:rPr>
                        <a:t>Escucha la explicación  del símbolo y observa un ejemplo.</a:t>
                      </a:r>
                    </a:p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r>
                        <a:rPr lang="es-MX" sz="1500" kern="100" dirty="0">
                          <a:effectLst/>
                        </a:rPr>
                        <a:t>Elige su cuento favorito de los ejemplos que observo.  </a:t>
                      </a:r>
                    </a:p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 el cuento que más votos obtuvo.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Cuentos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Cartas con símbolos de género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Biblioteca Escolar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30 minutos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37940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Comenta de que trato el cuento y como eran los personajes.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</a:rPr>
                        <a:t>Cuento</a:t>
                      </a:r>
                      <a:r>
                        <a:rPr lang="es-MX" sz="1500" kern="100" dirty="0">
                          <a:effectLst/>
                        </a:rPr>
                        <a:t>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Biblioteca Escolar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15 minutos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38420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82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A0A3950-56BE-4EF0-33FF-4B5D4F2A8CBC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06120"/>
          <a:ext cx="8128000" cy="285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Literatura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Producción, interpretación e intercambio de Narraciones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Describe personajes y lugares que imagina al escuchar cuentos, fabulas, leyendas y otros relatos literarios.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Describe de manera clara personajes o lugares que ha escuchado durante la lectura de textos literarios.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Reconoce los personajes o lugares que se presentan en un texto literario, pero no logra describirlos.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Se le dificulta reconocer algunos personajes o lugares que se han presentado en la lectura de textos literarios.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26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63138"/>
              </p:ext>
            </p:extLst>
          </p:nvPr>
        </p:nvGraphicFramePr>
        <p:xfrm>
          <a:off x="603683" y="96175"/>
          <a:ext cx="10984635" cy="673179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11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27558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54616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1846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9120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81981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83585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Pensamiento Matemático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Número, álgebra y variación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83585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Número 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8358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23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“Organizando la biblioteca”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835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842433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Escucha las indicaciones para realizar la actividad.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necesita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Biblioteca Escolar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5 minutos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Contesta preguntas en las que necesite recabar datos; organiza a través de las tablas y pictografías que interpreta para contestar las preguntas planteadas.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20372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Clasifica en una tabla los cuentos de la biblioteca escolar según el género.  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Cuentos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Gráfica para clasificar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Biblioteca Escolar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20 minutos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37940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 la tabla y comenta que género predomina en la biblioteca.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Gráfica para clasificar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Biblioteca Escolar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10 minutos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38420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7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6510C7B-E077-5EAD-CD4E-A50DD41E7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31120"/>
              </p:ext>
            </p:extLst>
          </p:nvPr>
        </p:nvGraphicFramePr>
        <p:xfrm>
          <a:off x="2032000" y="2001520"/>
          <a:ext cx="8128000" cy="285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Número, álgebra y variación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Número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</a:t>
                      </a:r>
                      <a:r>
                        <a:rPr lang="es-MX" sz="1500" b="1" dirty="0">
                          <a:latin typeface="Berlin Sans FB" panose="020E0602020502020306" pitchFamily="34" charset="77"/>
                        </a:rPr>
                        <a:t>do</a:t>
                      </a:r>
                      <a:r>
                        <a:rPr lang="es-MX" sz="1500" dirty="0">
                          <a:latin typeface="Berlin Sans FB" panose="020E0602020502020306" pitchFamily="34" charset="77"/>
                        </a:rPr>
                        <a:t>: </a:t>
                      </a:r>
                      <a:r>
                        <a:rPr lang="es-ES" sz="1500" dirty="0">
                          <a:latin typeface="Berlin Sans FB" panose="020E0602020502020306" pitchFamily="34" charset="77"/>
                        </a:rPr>
                        <a:t>Contesta preguntas en las que necesite recabar datos; organiza a través de las tablas y pictografías que interpreta para contestar las preguntas planteadas.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Utiliza las tablas para interpretar, recabar in formación y resolver un problema.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Recaba datos con apoyo y en colectivos los organiza en tablas.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Menciona datos para que la docente los registre en tablas.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13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6555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8561"/>
              </p:ext>
            </p:extLst>
          </p:nvPr>
        </p:nvGraphicFramePr>
        <p:xfrm>
          <a:off x="730683" y="115734"/>
          <a:ext cx="10984635" cy="66199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11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27558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54616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1846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9120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81981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83585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 Mundo Natural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83585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Exploración de la Naturaleza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8358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23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“¿Qué es la polinización?”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835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730616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 la explicación de lo que es la polinización.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Imágenes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</a:t>
                      </a: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clases 10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20372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Dibuja el proceso de la polinización.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Imágenes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Crayolas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Hojas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20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37940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su dibujo y menciona que agentes se necesitan para llevar acabo la polinización.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Dibujo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38420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63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DC9556C-9DEF-81B8-0603-1070CC7CC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97622"/>
              </p:ext>
            </p:extLst>
          </p:nvPr>
        </p:nvGraphicFramePr>
        <p:xfrm>
          <a:off x="2032000" y="711180"/>
          <a:ext cx="8128000" cy="331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53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828936"/>
              </p:ext>
            </p:extLst>
          </p:nvPr>
        </p:nvGraphicFramePr>
        <p:xfrm>
          <a:off x="603683" y="45344"/>
          <a:ext cx="10984635" cy="71064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11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27558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54616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1846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9120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81981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83585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Número, álgebra y variación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83585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Número 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8358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23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“¿Cuántas abejas hay en el panal?”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835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1217084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Coloca la cantidad de abejas en las celdas del panal que el dado indique para realizar la suma en el pizarrón.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Cartón de huevo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Abejas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Dado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Salón de clases 10 minutos.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Resuelve problemas a través del conteo y con acciones sobre las colecciones.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20372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Coloca las cantidades de bolitas que se piden en cada celda del panal.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Cuenta el total de bolitas que hay en cada celda. 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Bolitas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Figura de panal anexo 1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37940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Coloca en el panal la cantidad de abejas que los dos dados indiquen.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Dados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Abejas 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38420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07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990486A3-E83A-F338-D511-C9431487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87156"/>
              </p:ext>
            </p:extLst>
          </p:nvPr>
        </p:nvGraphicFramePr>
        <p:xfrm>
          <a:off x="1227161" y="836569"/>
          <a:ext cx="9737682" cy="59112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7505">
                  <a:extLst>
                    <a:ext uri="{9D8B030D-6E8A-4147-A177-3AD203B41FA5}">
                      <a16:colId xmlns:a16="http://schemas.microsoft.com/office/drawing/2014/main" val="739814022"/>
                    </a:ext>
                  </a:extLst>
                </a:gridCol>
                <a:gridCol w="1422065">
                  <a:extLst>
                    <a:ext uri="{9D8B030D-6E8A-4147-A177-3AD203B41FA5}">
                      <a16:colId xmlns:a16="http://schemas.microsoft.com/office/drawing/2014/main" val="1769682934"/>
                    </a:ext>
                  </a:extLst>
                </a:gridCol>
                <a:gridCol w="1586421">
                  <a:extLst>
                    <a:ext uri="{9D8B030D-6E8A-4147-A177-3AD203B41FA5}">
                      <a16:colId xmlns:a16="http://schemas.microsoft.com/office/drawing/2014/main" val="1780168567"/>
                    </a:ext>
                  </a:extLst>
                </a:gridCol>
                <a:gridCol w="1617967">
                  <a:extLst>
                    <a:ext uri="{9D8B030D-6E8A-4147-A177-3AD203B41FA5}">
                      <a16:colId xmlns:a16="http://schemas.microsoft.com/office/drawing/2014/main" val="620569740"/>
                    </a:ext>
                  </a:extLst>
                </a:gridCol>
                <a:gridCol w="1649508">
                  <a:extLst>
                    <a:ext uri="{9D8B030D-6E8A-4147-A177-3AD203B41FA5}">
                      <a16:colId xmlns:a16="http://schemas.microsoft.com/office/drawing/2014/main" val="3692513957"/>
                    </a:ext>
                  </a:extLst>
                </a:gridCol>
                <a:gridCol w="1724216">
                  <a:extLst>
                    <a:ext uri="{9D8B030D-6E8A-4147-A177-3AD203B41FA5}">
                      <a16:colId xmlns:a16="http://schemas.microsoft.com/office/drawing/2014/main" val="2189216785"/>
                    </a:ext>
                  </a:extLst>
                </a:gridCol>
              </a:tblGrid>
              <a:tr h="78203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Día/</a:t>
                      </a:r>
                    </a:p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Hora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Lunes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Martes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Miércoles 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Jueves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Viernes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593219"/>
                  </a:ext>
                </a:extLst>
              </a:tr>
              <a:tr h="49907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9:00 – 9:10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Actividades Permanentes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Comic Sans MS" panose="030F0702030302020204" pitchFamily="66" charset="0"/>
                        </a:rPr>
                        <a:t>Actividades Permanentes</a:t>
                      </a:r>
                      <a:endParaRPr lang="es-MX" sz="1600" dirty="0">
                        <a:latin typeface="Comic Sans MS" panose="030F0702030302020204" pitchFamily="66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Comic Sans MS" panose="030F0702030302020204" pitchFamily="66" charset="0"/>
                        </a:rPr>
                        <a:t>CLASE PÚBLICA</a:t>
                      </a:r>
                      <a:endParaRPr lang="es-MX" sz="1600" dirty="0">
                        <a:latin typeface="Comic Sans MS" panose="030F0702030302020204" pitchFamily="66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556492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9:00 – 9:30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Honores a la Bandera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Canto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2929063"/>
                  </a:ext>
                </a:extLst>
              </a:tr>
              <a:tr h="65099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9:30 – 10:00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RECREO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RECESO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3396596"/>
                  </a:ext>
                </a:extLst>
              </a:tr>
              <a:tr h="78203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10:00 – 10:30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Educación Física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Educación Física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Teatro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7252428"/>
                  </a:ext>
                </a:extLst>
              </a:tr>
              <a:tr h="78203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10:30 – 11:00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Computación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125181"/>
                  </a:ext>
                </a:extLst>
              </a:tr>
              <a:tr h="72369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11:00 – 11:30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Canto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000406"/>
                  </a:ext>
                </a:extLst>
              </a:tr>
              <a:tr h="8684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11:30 – 12:00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90115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71A8B14-7E9E-BBB6-A2CE-9124B2F8A3B8}"/>
              </a:ext>
            </a:extLst>
          </p:cNvPr>
          <p:cNvSpPr txBox="1"/>
          <p:nvPr/>
        </p:nvSpPr>
        <p:spPr>
          <a:xfrm>
            <a:off x="4932781" y="168561"/>
            <a:ext cx="2326439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haroni" panose="020F0502020204030204" pitchFamily="34" charset="0"/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2821495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6510C7B-E077-5EAD-CD4E-A50DD41E7E89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115820"/>
          <a:ext cx="8128000" cy="2626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Número, álgebra y variación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Número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</a:t>
                      </a:r>
                      <a:r>
                        <a:rPr lang="es-MX" sz="1500" b="1" dirty="0">
                          <a:latin typeface="Berlin Sans FB" panose="020E0602020502020306" pitchFamily="34" charset="77"/>
                        </a:rPr>
                        <a:t>do: </a:t>
                      </a:r>
                      <a:r>
                        <a:rPr lang="es-ES" sz="1500" dirty="0">
                          <a:latin typeface="Berlin Sans FB" panose="020E0602020502020306" pitchFamily="34" charset="77"/>
                        </a:rPr>
                        <a:t>Resuelve problemas a través del conteo y con acciones sobre las colecciones.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Resuelve problemas simples a través del conteo con objetos concretos.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Resuelve con ayuda de alguien problemas simples que impliquen contar.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Se le dificulta resolver problemas que impliquen utilizar el conteo.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03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2DDF7C-C45E-9525-0030-0F443AF94165}"/>
              </a:ext>
            </a:extLst>
          </p:cNvPr>
          <p:cNvSpPr txBox="1"/>
          <p:nvPr/>
        </p:nvSpPr>
        <p:spPr>
          <a:xfrm>
            <a:off x="3439237" y="3662987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Docente del Trayecto de Práctica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CBFFC2-5E2A-3CCF-39BA-34240BBC68BA}"/>
              </a:ext>
            </a:extLst>
          </p:cNvPr>
          <p:cNvSpPr txBox="1"/>
          <p:nvPr/>
        </p:nvSpPr>
        <p:spPr>
          <a:xfrm>
            <a:off x="6096001" y="1669912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Maestro Titular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602AA8-9F26-D160-D5E0-948881D7A920}"/>
              </a:ext>
            </a:extLst>
          </p:cNvPr>
          <p:cNvSpPr txBox="1"/>
          <p:nvPr/>
        </p:nvSpPr>
        <p:spPr>
          <a:xfrm>
            <a:off x="532262" y="1669913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Estudiante Normalista</a:t>
            </a:r>
          </a:p>
        </p:txBody>
      </p:sp>
    </p:spTree>
    <p:extLst>
      <p:ext uri="{BB962C8B-B14F-4D97-AF65-F5344CB8AC3E}">
        <p14:creationId xmlns:p14="http://schemas.microsoft.com/office/powerpoint/2010/main" val="3114366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48164"/>
              </p:ext>
            </p:extLst>
          </p:nvPr>
        </p:nvGraphicFramePr>
        <p:xfrm>
          <a:off x="603683" y="272554"/>
          <a:ext cx="10696668" cy="64056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29032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189711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29591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0749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5735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30023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753459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38235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Mundo Natural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38235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Exploración de la Naturaleza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3823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24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“Haciendo la polinización”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6778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706967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Observa el video “La Polinización” de Instituto Canadiense.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Pantalla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5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215166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Experimenta como las abejas realizan la polinización con un abatelenguas con limpiapipas simulando a la abeja transportando polvo amarillo que simula el polen.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Abatelenguas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Limpiapipas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Polvo amarillo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Figuras de flores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250039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a los siguientes cuestionamientos: ¿Dónde se encuentra el polen? ¿Cómo se transporta? ¿Quién lo transporta? ¿Para que sirve la polinización?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necesita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87927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24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DC9556C-9DEF-81B8-0603-1070CC7CC17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1180"/>
          <a:ext cx="8128000" cy="331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250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57989"/>
              </p:ext>
            </p:extLst>
          </p:nvPr>
        </p:nvGraphicFramePr>
        <p:xfrm>
          <a:off x="843203" y="88754"/>
          <a:ext cx="10505595" cy="66739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89163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719987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243648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1192136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174732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163792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722137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43387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Número, álgebra y variación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43387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Número 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43387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24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“¿Cuántas abejas hay en la flor?”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6778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Coloca la cantidad de abejas en la flor que el dado indique para realizar la suma total.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Abejas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Salón de clases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10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Resuelve problemas a través del conteo y con acciones sobre las colecciones.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867853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Coloca la cantidad de abejas que se indican en cada flor.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Cuenta el total de abejas que hay en cada flor.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Flores de papel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Horquillas en forma de abejas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52604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en la flor el total de abejas que utilizó.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Lápiz 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93663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387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6510C7B-E077-5EAD-CD4E-A50DD41E7E89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115820"/>
          <a:ext cx="8128000" cy="2626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Número, álgebra y variación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Número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</a:t>
                      </a:r>
                      <a:r>
                        <a:rPr lang="es-MX" sz="1500" b="1" dirty="0">
                          <a:latin typeface="Berlin Sans FB" panose="020E0602020502020306" pitchFamily="34" charset="77"/>
                        </a:rPr>
                        <a:t>do: </a:t>
                      </a:r>
                      <a:r>
                        <a:rPr lang="es-ES" sz="1500" dirty="0">
                          <a:latin typeface="Berlin Sans FB" panose="020E0602020502020306" pitchFamily="34" charset="77"/>
                        </a:rPr>
                        <a:t>Resuelve problemas a través del conteo y con acciones sobre las colecciones.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Resuelve problemas simples a través del conteo con objetos concretos.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Resuelve con ayuda de alguien problemas simples que impliquen contar.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Se le dificulta resolver problemas que impliquen utilizar el conteo.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98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60733"/>
              </p:ext>
            </p:extLst>
          </p:nvPr>
        </p:nvGraphicFramePr>
        <p:xfrm>
          <a:off x="603683" y="96144"/>
          <a:ext cx="10984635" cy="68323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11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27558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54616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1846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9120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81981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83585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Mundo Natural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83585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Exploración de la Naturaleza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8358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24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 abeja que visita las flores”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835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730616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Observa y arma el pictograma de la abeja.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Pictograma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Imágenes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minutos.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20372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a las siguientes preguntas jugando con la ruleta: ¿Qué hacia la abeja? ¿Para que visitaba a las flores? ¿Cómo crees que recoge el polen? ¿Para que lleva el polen a la colmena?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Ruleta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591733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con un crayón color blanco las palabras del pictograma y después pinta sobre esta palabra con acuarelas.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Crayón blanco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Acuarelas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Portadores de texto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38420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25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DC9556C-9DEF-81B8-0603-1070CC7CC17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1180"/>
          <a:ext cx="8128000" cy="331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584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64899"/>
              </p:ext>
            </p:extLst>
          </p:nvPr>
        </p:nvGraphicFramePr>
        <p:xfrm>
          <a:off x="603683" y="96145"/>
          <a:ext cx="10984635" cy="66199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11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27558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54616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1846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9120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81981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83585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Número, álgebra y variación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83585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Número 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8358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24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“Las casillas del panal”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835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730616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Observa el ejemplo de como se realiza la hoja de trabajo.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 de trabajo anexo 1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5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Resuelve problemas a través del conteo y con acciones sobre las colecciones.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20372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el conteo de las casillas del panal de la hoja de trabajo para realizar la suma.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Hoja anexo 1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Crayolas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Individual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37940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cual es la suma que dio un resultado mayor con color rojo y la que dio el resultado menor con color azul.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Crayolas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5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Individual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38420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862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6510C7B-E077-5EAD-CD4E-A50DD41E7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2106"/>
              </p:ext>
            </p:extLst>
          </p:nvPr>
        </p:nvGraphicFramePr>
        <p:xfrm>
          <a:off x="2032000" y="2115820"/>
          <a:ext cx="8128000" cy="2626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Número, álgebra y variación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Número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</a:t>
                      </a:r>
                      <a:r>
                        <a:rPr lang="es-MX" sz="1500" b="1" dirty="0">
                          <a:latin typeface="Berlin Sans FB" panose="020E0602020502020306" pitchFamily="34" charset="77"/>
                        </a:rPr>
                        <a:t>do: </a:t>
                      </a:r>
                      <a:r>
                        <a:rPr lang="es-ES" sz="1500" dirty="0">
                          <a:latin typeface="Berlin Sans FB" panose="020E0602020502020306" pitchFamily="34" charset="77"/>
                        </a:rPr>
                        <a:t>Resuelve problemas a través del conteo y con acciones sobre las colecciones.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Resuelve problemas simples a través del conteo con objetos concretos.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Resuelve con ayuda de alguien problemas simples que impliquen contar.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Se le dificulta resolver problemas que impliquen utilizar el conteo.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6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990486A3-E83A-F338-D511-C9431487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08828"/>
              </p:ext>
            </p:extLst>
          </p:nvPr>
        </p:nvGraphicFramePr>
        <p:xfrm>
          <a:off x="834217" y="822523"/>
          <a:ext cx="10523564" cy="59112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7731">
                  <a:extLst>
                    <a:ext uri="{9D8B030D-6E8A-4147-A177-3AD203B41FA5}">
                      <a16:colId xmlns:a16="http://schemas.microsoft.com/office/drawing/2014/main" val="739814022"/>
                    </a:ext>
                  </a:extLst>
                </a:gridCol>
                <a:gridCol w="1536833">
                  <a:extLst>
                    <a:ext uri="{9D8B030D-6E8A-4147-A177-3AD203B41FA5}">
                      <a16:colId xmlns:a16="http://schemas.microsoft.com/office/drawing/2014/main" val="1769682934"/>
                    </a:ext>
                  </a:extLst>
                </a:gridCol>
                <a:gridCol w="1714455">
                  <a:extLst>
                    <a:ext uri="{9D8B030D-6E8A-4147-A177-3AD203B41FA5}">
                      <a16:colId xmlns:a16="http://schemas.microsoft.com/office/drawing/2014/main" val="1780168567"/>
                    </a:ext>
                  </a:extLst>
                </a:gridCol>
                <a:gridCol w="1748544">
                  <a:extLst>
                    <a:ext uri="{9D8B030D-6E8A-4147-A177-3AD203B41FA5}">
                      <a16:colId xmlns:a16="http://schemas.microsoft.com/office/drawing/2014/main" val="620569740"/>
                    </a:ext>
                  </a:extLst>
                </a:gridCol>
                <a:gridCol w="1782632">
                  <a:extLst>
                    <a:ext uri="{9D8B030D-6E8A-4147-A177-3AD203B41FA5}">
                      <a16:colId xmlns:a16="http://schemas.microsoft.com/office/drawing/2014/main" val="3692513957"/>
                    </a:ext>
                  </a:extLst>
                </a:gridCol>
                <a:gridCol w="1863369">
                  <a:extLst>
                    <a:ext uri="{9D8B030D-6E8A-4147-A177-3AD203B41FA5}">
                      <a16:colId xmlns:a16="http://schemas.microsoft.com/office/drawing/2014/main" val="2189216785"/>
                    </a:ext>
                  </a:extLst>
                </a:gridCol>
              </a:tblGrid>
              <a:tr h="78203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Día/</a:t>
                      </a:r>
                    </a:p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Hora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Lunes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Martes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Miércoles 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Jueves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Congenial Black" panose="02000503040000020004" pitchFamily="2" charset="0"/>
                        </a:rPr>
                        <a:t>Viernes</a:t>
                      </a:r>
                      <a:endParaRPr lang="es-MX" sz="16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593219"/>
                  </a:ext>
                </a:extLst>
              </a:tr>
              <a:tr h="49907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9:00 – 9:10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Actividades Permanentes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Comic Sans MS" panose="030F0702030302020204" pitchFamily="66" charset="0"/>
                        </a:rPr>
                        <a:t>Actividades Permanentes</a:t>
                      </a:r>
                      <a:endParaRPr lang="es-MX" sz="1600" dirty="0">
                        <a:latin typeface="Comic Sans MS" panose="030F0702030302020204" pitchFamily="66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Comic Sans MS" panose="030F0702030302020204" pitchFamily="66" charset="0"/>
                        </a:rPr>
                        <a:t>CLASE PÚBLICA</a:t>
                      </a:r>
                      <a:endParaRPr lang="es-MX" sz="1600" dirty="0">
                        <a:latin typeface="Comic Sans MS" panose="030F0702030302020204" pitchFamily="66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556492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9:00 – 9:30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Honores a la Bandera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“Conociendo la biblioteca”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“Haciendo la polinización”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Canto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2929063"/>
                  </a:ext>
                </a:extLst>
              </a:tr>
              <a:tr h="65099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9:30 – 10:00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RECREO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RECESO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3396596"/>
                  </a:ext>
                </a:extLst>
              </a:tr>
              <a:tr h="78203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10:00 – 10:30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“¿Qué tengo aquí?”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Educación Física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Educación Física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“Preparando miel”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7252428"/>
                  </a:ext>
                </a:extLst>
              </a:tr>
              <a:tr h="78203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10:30 – 11:00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Computación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“Organizando la biblioteca”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“¿Cuántas abejas hay en la flor?”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“¿Cómo es mi nombre?”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125181"/>
                  </a:ext>
                </a:extLst>
              </a:tr>
              <a:tr h="72369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11:00 – 11:30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“Conociendo las abejas”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Canto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 abeja que visita las flores”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“¿Cuántas abejas hay en el panal?”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000406"/>
                  </a:ext>
                </a:extLst>
              </a:tr>
              <a:tr h="8684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11:30 – 12:00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“Llenando las celdas del panal”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“¿Qué es la polinización?”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“Las casillas del panal”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00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“Cuidemos las abejas”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90115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71A8B14-7E9E-BBB6-A2CE-9124B2F8A3B8}"/>
              </a:ext>
            </a:extLst>
          </p:cNvPr>
          <p:cNvSpPr txBox="1"/>
          <p:nvPr/>
        </p:nvSpPr>
        <p:spPr>
          <a:xfrm>
            <a:off x="4932781" y="168561"/>
            <a:ext cx="2326439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Aharoni" panose="020F0502020204030204" pitchFamily="34" charset="0"/>
              </a:rPr>
              <a:t>Cronograma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6440D7-EA49-F642-80E9-D0ABCC548214}"/>
              </a:ext>
            </a:extLst>
          </p:cNvPr>
          <p:cNvSpPr txBox="1"/>
          <p:nvPr/>
        </p:nvSpPr>
        <p:spPr>
          <a:xfrm rot="5400000">
            <a:off x="7854868" y="3226106"/>
            <a:ext cx="5153371" cy="186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MX" sz="23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MX" sz="23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300" dirty="0">
                <a:latin typeface="Aharoni" panose="02010803020104030203" pitchFamily="2" charset="-79"/>
                <a:cs typeface="Aharoni" panose="02010803020104030203" pitchFamily="2" charset="-79"/>
              </a:rPr>
              <a:t>Consejo Técnico</a:t>
            </a:r>
          </a:p>
          <a:p>
            <a:pPr algn="ctr"/>
            <a:endParaRPr lang="es-MX" sz="23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MX" sz="23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3701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2DDF7C-C45E-9525-0030-0F443AF94165}"/>
              </a:ext>
            </a:extLst>
          </p:cNvPr>
          <p:cNvSpPr txBox="1"/>
          <p:nvPr/>
        </p:nvSpPr>
        <p:spPr>
          <a:xfrm>
            <a:off x="3439237" y="3662987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Docente del Trayecto de Práctica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CBFFC2-5E2A-3CCF-39BA-34240BBC68BA}"/>
              </a:ext>
            </a:extLst>
          </p:cNvPr>
          <p:cNvSpPr txBox="1"/>
          <p:nvPr/>
        </p:nvSpPr>
        <p:spPr>
          <a:xfrm>
            <a:off x="6096001" y="1669912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Maestro Titular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602AA8-9F26-D160-D5E0-948881D7A920}"/>
              </a:ext>
            </a:extLst>
          </p:cNvPr>
          <p:cNvSpPr txBox="1"/>
          <p:nvPr/>
        </p:nvSpPr>
        <p:spPr>
          <a:xfrm>
            <a:off x="532262" y="1669913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Estudiante Normalista</a:t>
            </a:r>
          </a:p>
        </p:txBody>
      </p:sp>
    </p:spTree>
    <p:extLst>
      <p:ext uri="{BB962C8B-B14F-4D97-AF65-F5344CB8AC3E}">
        <p14:creationId xmlns:p14="http://schemas.microsoft.com/office/powerpoint/2010/main" val="181329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11364"/>
              </p:ext>
            </p:extLst>
          </p:nvPr>
        </p:nvGraphicFramePr>
        <p:xfrm>
          <a:off x="603683" y="96145"/>
          <a:ext cx="10984635" cy="663992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11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27558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54616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1846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9120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81981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64643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Mundo Natural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64643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Exploración de la Naturaleza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64643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25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“Preparando miel”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6778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94615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Responde los siguientes cuestionamientos: ¿Sabes que es la miel? ¿Sabes quien la elabora? ¿Sabes como se elabora? 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necesita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5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9574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 el video “Las abejas hacen miel y…” de </a:t>
                      </a:r>
                      <a:r>
                        <a:rPr lang="es-MX" sz="15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Dr. </a:t>
                      </a:r>
                      <a:r>
                        <a:rPr lang="es-MX" sz="15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Binocs</a:t>
                      </a: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Show.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Contornea las palabras “miel, abeja, colmena, flor, ” colocando puntos con un cotonete y pintura.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Audio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Pantalla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Hoja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Pintura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Cotonetes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 y equipos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325367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Retroalimenta observando las palabras como se elabora la miel.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Palabras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17329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254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DC9556C-9DEF-81B8-0603-1070CC7CC17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1180"/>
          <a:ext cx="8128000" cy="331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716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73660"/>
              </p:ext>
            </p:extLst>
          </p:nvPr>
        </p:nvGraphicFramePr>
        <p:xfrm>
          <a:off x="603683" y="96145"/>
          <a:ext cx="10984635" cy="66199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11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27558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54616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1846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9120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81981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83585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Participación Social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83585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Uso de documentos que regulan la convivencia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8358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25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“¿Cómo es mi nombre?”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835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730616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Colorea la hoja de trabajo que es una abeja.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 anexo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Crayolas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Escribe su nombre con diversos propósitos e identifica el de algunos compañeros.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20372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Arma su nombre con las fichas.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Hoja anexo 2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Pegamento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Letras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37940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 las fichas con su nombre.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Letras en fomi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Pegamento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38420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019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D82E0387-56B9-7B78-802B-8D0E9A5C0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65420"/>
              </p:ext>
            </p:extLst>
          </p:nvPr>
        </p:nvGraphicFramePr>
        <p:xfrm>
          <a:off x="2032000" y="1887220"/>
          <a:ext cx="8128000" cy="3083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Participación Social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Uso de documentos que regulan la convivencia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ES" sz="1500" dirty="0">
                          <a:latin typeface="Berlin Sans FB" panose="020E0602020502020306" pitchFamily="34" charset="0"/>
                        </a:rPr>
                        <a:t>Escribe su nombre con diversos propósitos e identifica el de algunos compañeros.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20904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Escribe su nombre y apellido en sus trabajos y pertenencias, e identifica el de sus compañeros.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Escribe su nombre en sus trabajos e identifica el de algunos de sus compañeros. Su escritura presenta rasgos del segundo nivel.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Escribe su nombre con recursos propios. Se encuentra en el primer nivel de escritura.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343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63312"/>
              </p:ext>
            </p:extLst>
          </p:nvPr>
        </p:nvGraphicFramePr>
        <p:xfrm>
          <a:off x="603683" y="96145"/>
          <a:ext cx="10984635" cy="66199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11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27558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54616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1846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9120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81981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83585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Estudio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83585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 Búsqueda, análisis y registro de información.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8358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25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“Cuidemos las abejas”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835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730616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Lee y observa la infografía sobre la abeja. 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Infografía anexo 3 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5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Expresa ideas para construir textos informativos.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20372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a las siguientes preguntas: ¿Por qué es importante cuidar a las abejas? ¿Cómo las podemos cuidar? 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No se necesita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37940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 un cartel sobre la importancia de las abejas y como cuidarlas.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Imágenes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Crayolas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38420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130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820C12C4-05DD-6713-F5DB-F38FCF22C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178337"/>
              </p:ext>
            </p:extLst>
          </p:nvPr>
        </p:nvGraphicFramePr>
        <p:xfrm>
          <a:off x="2032000" y="1835675"/>
          <a:ext cx="8128000" cy="290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Estudio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</a:t>
                      </a:r>
                      <a:r>
                        <a:rPr lang="es-ES" sz="1500" dirty="0">
                          <a:latin typeface="Berlin Sans FB" panose="020E0602020502020306" pitchFamily="34" charset="0"/>
                        </a:rPr>
                        <a:t>Búsqueda, análisis y registro de información.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Expresa ideas para construir textos informativos.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 las ideas, da secuencia lógica y ordena en función de lo que quieren escribir y del texto del que se trate.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Explica y organiza sus ideas apoyándose en materiales consultados.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Presenta dificultad para explicar sus ideas aún  apoyándose en materiales consultados.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41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2DDF7C-C45E-9525-0030-0F443AF94165}"/>
              </a:ext>
            </a:extLst>
          </p:cNvPr>
          <p:cNvSpPr txBox="1"/>
          <p:nvPr/>
        </p:nvSpPr>
        <p:spPr>
          <a:xfrm>
            <a:off x="3439237" y="3662987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Docente del Trayecto de Práctica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CBFFC2-5E2A-3CCF-39BA-34240BBC68BA}"/>
              </a:ext>
            </a:extLst>
          </p:cNvPr>
          <p:cNvSpPr txBox="1"/>
          <p:nvPr/>
        </p:nvSpPr>
        <p:spPr>
          <a:xfrm>
            <a:off x="6096001" y="1669912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Maestro Titular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602AA8-9F26-D160-D5E0-948881D7A920}"/>
              </a:ext>
            </a:extLst>
          </p:cNvPr>
          <p:cNvSpPr txBox="1"/>
          <p:nvPr/>
        </p:nvSpPr>
        <p:spPr>
          <a:xfrm>
            <a:off x="532262" y="1669913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Estudiante Normalista</a:t>
            </a:r>
          </a:p>
        </p:txBody>
      </p:sp>
    </p:spTree>
    <p:extLst>
      <p:ext uri="{BB962C8B-B14F-4D97-AF65-F5344CB8AC3E}">
        <p14:creationId xmlns:p14="http://schemas.microsoft.com/office/powerpoint/2010/main" val="3699163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8CBB550-4455-F9FC-8953-8EB69F053E2B}"/>
              </a:ext>
            </a:extLst>
          </p:cNvPr>
          <p:cNvSpPr txBox="1"/>
          <p:nvPr/>
        </p:nvSpPr>
        <p:spPr>
          <a:xfrm>
            <a:off x="4751697" y="232013"/>
            <a:ext cx="268860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Anexos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BE2740-97CA-72A1-AF01-2F6B7AE28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1" t="28049" r="35522" b="8039"/>
          <a:stretch/>
        </p:blipFill>
        <p:spPr>
          <a:xfrm>
            <a:off x="7212844" y="1528549"/>
            <a:ext cx="3493827" cy="43809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6618B6-C7D8-139F-EBC6-117BAF58A18C}"/>
              </a:ext>
            </a:extLst>
          </p:cNvPr>
          <p:cNvSpPr txBox="1"/>
          <p:nvPr/>
        </p:nvSpPr>
        <p:spPr>
          <a:xfrm>
            <a:off x="1108883" y="1528550"/>
            <a:ext cx="75062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dirty="0"/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CBE5AC-6AAE-9E21-87FD-84BD5C30D41E}"/>
              </a:ext>
            </a:extLst>
          </p:cNvPr>
          <p:cNvSpPr txBox="1"/>
          <p:nvPr/>
        </p:nvSpPr>
        <p:spPr>
          <a:xfrm>
            <a:off x="6462217" y="1528550"/>
            <a:ext cx="75062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dirty="0"/>
              <a:t>2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B5E8386-C8AD-0B48-6006-4B2149669A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85" t="27651" r="34851" b="10030"/>
          <a:stretch/>
        </p:blipFill>
        <p:spPr>
          <a:xfrm>
            <a:off x="1859509" y="1528549"/>
            <a:ext cx="3709096" cy="43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07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6618B6-C7D8-139F-EBC6-117BAF58A18C}"/>
              </a:ext>
            </a:extLst>
          </p:cNvPr>
          <p:cNvSpPr txBox="1"/>
          <p:nvPr/>
        </p:nvSpPr>
        <p:spPr>
          <a:xfrm>
            <a:off x="1110017" y="1295019"/>
            <a:ext cx="75062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dirty="0"/>
              <a:t>3</a:t>
            </a:r>
          </a:p>
        </p:txBody>
      </p:sp>
      <p:pic>
        <p:nvPicPr>
          <p:cNvPr id="3" name="Picture 2" descr="200 ideas de Abejas en 2023 | abejas, abeja infantil, actividades de abejas">
            <a:extLst>
              <a:ext uri="{FF2B5EF4-FFF2-40B4-BE49-F238E27FC236}">
                <a16:creationId xmlns:a16="http://schemas.microsoft.com/office/drawing/2014/main" id="{6BEE87CF-D0C6-A1BE-4231-BD106C454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/>
        </p:blipFill>
        <p:spPr bwMode="auto">
          <a:xfrm>
            <a:off x="7588157" y="290015"/>
            <a:ext cx="2743200" cy="62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AA5B44-47E8-BFBB-B894-2EA709E683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68" t="27452" r="35075" b="8637"/>
          <a:stretch/>
        </p:blipFill>
        <p:spPr>
          <a:xfrm>
            <a:off x="1860643" y="1295019"/>
            <a:ext cx="3493827" cy="43809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33A168-FBE5-1809-731B-E891A6B5F08B}"/>
              </a:ext>
            </a:extLst>
          </p:cNvPr>
          <p:cNvSpPr txBox="1"/>
          <p:nvPr/>
        </p:nvSpPr>
        <p:spPr>
          <a:xfrm>
            <a:off x="6837531" y="1295019"/>
            <a:ext cx="750627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594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77805"/>
              </p:ext>
            </p:extLst>
          </p:nvPr>
        </p:nvGraphicFramePr>
        <p:xfrm>
          <a:off x="603683" y="96145"/>
          <a:ext cx="10984635" cy="685691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11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27558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54616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1846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9120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81981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83585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Oralidad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83585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Descripción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8358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22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“¿Qué tengo aquí?”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835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94615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Juega con  la caja misteriosa tratando de adivinar que hay dentro mencionando que tamaño es, que tiene, como se siente.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Caja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Peluche de abeja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minutos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Equipo de mesa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Menciona características de objetos y personas que conoce y observa.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20372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que partes conforman a una abeja y como es.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la palabra “abeja” con crayón blanco dentro de la flor.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Hojas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Crayón blanco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37940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Pinta con acuarela la flor.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Acuarelas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Pincel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38420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349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242DB6E-358D-FF1E-6035-5CA69174C0A8}"/>
              </a:ext>
            </a:extLst>
          </p:cNvPr>
          <p:cNvSpPr txBox="1"/>
          <p:nvPr/>
        </p:nvSpPr>
        <p:spPr>
          <a:xfrm>
            <a:off x="4751697" y="232013"/>
            <a:ext cx="268860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Rúbricas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DC9556C-9DEF-81B8-0603-1070CC7CC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17411"/>
              </p:ext>
            </p:extLst>
          </p:nvPr>
        </p:nvGraphicFramePr>
        <p:xfrm>
          <a:off x="2031999" y="1000760"/>
          <a:ext cx="8128000" cy="2499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Oralidad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Descripción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Menciona características de objetos y personas que conoce y observa.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Describe características de objetos y personas, que están o no presente, tanto físicas como emocionales.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Para realizar una descripción necesita ver el objeto o una imagen él.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Sus descripciones implican decir una característica del objeto. En ocasiones no logra describirlas.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6510C7B-E077-5EAD-CD4E-A50DD41E7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42994"/>
              </p:ext>
            </p:extLst>
          </p:nvPr>
        </p:nvGraphicFramePr>
        <p:xfrm>
          <a:off x="2031999" y="3752319"/>
          <a:ext cx="8128000" cy="290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Oralidad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Descripción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</a:t>
                      </a:r>
                      <a:r>
                        <a:rPr lang="es-MX" sz="1500" b="1" dirty="0">
                          <a:latin typeface="Berlin Sans FB" panose="020E0602020502020306" pitchFamily="34" charset="77"/>
                        </a:rPr>
                        <a:t>do: </a:t>
                      </a:r>
                      <a:r>
                        <a:rPr lang="es-MX" sz="1500" dirty="0">
                          <a:latin typeface="Berlin Sans FB" panose="020E0602020502020306" pitchFamily="34" charset="77"/>
                        </a:rPr>
                        <a:t>Explica al grupo ideas propias sobre algún tema o suceso, apoyándose en materiales consultados.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20904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Muestra habilidad para expresarse con claridad, fluidez, coherencia y seguridad ideas centrales del tema investigado.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Con algo de apoyo expresar al grupo ideas propias sobre algún temas o suceso apoyándose en materiales consultados.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Aún con apoyo se le dificulta expresar al grupo ideas propias sobre algún temas o suceso apoyándose en materiales consultados.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995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DC9556C-9DEF-81B8-0603-1070CC7CC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50955"/>
              </p:ext>
            </p:extLst>
          </p:nvPr>
        </p:nvGraphicFramePr>
        <p:xfrm>
          <a:off x="2031999" y="329043"/>
          <a:ext cx="8128000" cy="331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6510C7B-E077-5EAD-CD4E-A50DD41E7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99826"/>
              </p:ext>
            </p:extLst>
          </p:nvPr>
        </p:nvGraphicFramePr>
        <p:xfrm>
          <a:off x="2031999" y="3807683"/>
          <a:ext cx="8128000" cy="2626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Número, álgebra y variación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Número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</a:t>
                      </a:r>
                      <a:r>
                        <a:rPr lang="es-MX" sz="1500" b="1" dirty="0">
                          <a:latin typeface="Berlin Sans FB" panose="020E0602020502020306" pitchFamily="34" charset="77"/>
                        </a:rPr>
                        <a:t>do: </a:t>
                      </a:r>
                      <a:r>
                        <a:rPr lang="es-ES" sz="1500" dirty="0">
                          <a:latin typeface="Berlin Sans FB" panose="020E0602020502020306" pitchFamily="34" charset="77"/>
                        </a:rPr>
                        <a:t>Resuelve problemas a través del conteo y con acciones sobre las colecciones.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Resuelve problemas simples a través del conteo con objetos concretos.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Resuelve con ayuda de alguien problemas simples que impliquen contar.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Se le dificulta resolver problemas que impliquen utilizar el conteo.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886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DC9556C-9DEF-81B8-0603-1070CC7CC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6300"/>
              </p:ext>
            </p:extLst>
          </p:nvPr>
        </p:nvGraphicFramePr>
        <p:xfrm>
          <a:off x="2031999" y="329043"/>
          <a:ext cx="8128000" cy="331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6510C7B-E077-5EAD-CD4E-A50DD41E7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062765"/>
              </p:ext>
            </p:extLst>
          </p:nvPr>
        </p:nvGraphicFramePr>
        <p:xfrm>
          <a:off x="2031999" y="3807683"/>
          <a:ext cx="8128000" cy="285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Número, álgebra y variación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Número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</a:t>
                      </a:r>
                      <a:r>
                        <a:rPr lang="es-MX" sz="1500" b="1" dirty="0">
                          <a:latin typeface="Berlin Sans FB" panose="020E0602020502020306" pitchFamily="34" charset="77"/>
                        </a:rPr>
                        <a:t>do</a:t>
                      </a:r>
                      <a:r>
                        <a:rPr lang="es-MX" sz="1500" dirty="0">
                          <a:latin typeface="Berlin Sans FB" panose="020E0602020502020306" pitchFamily="34" charset="77"/>
                        </a:rPr>
                        <a:t>: </a:t>
                      </a:r>
                      <a:r>
                        <a:rPr lang="es-ES" sz="1500" dirty="0">
                          <a:latin typeface="Berlin Sans FB" panose="020E0602020502020306" pitchFamily="34" charset="77"/>
                        </a:rPr>
                        <a:t>Contesta preguntas en las que necesite recabar datos; organiza a través de las tablas y pictografías que interpreta para contestar las preguntas planteadas.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Utiliza las tablas para interpretar, recabar in formación y resolver un problema.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Recaba datos con apoyo y en colectivos los organiza en tablas.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Menciona datos para que la docente los registre en tablas.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206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5">
            <a:extLst>
              <a:ext uri="{FF2B5EF4-FFF2-40B4-BE49-F238E27FC236}">
                <a16:creationId xmlns:a16="http://schemas.microsoft.com/office/drawing/2014/main" id="{D82E0387-56B9-7B78-802B-8D0E9A5C0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02876"/>
              </p:ext>
            </p:extLst>
          </p:nvPr>
        </p:nvGraphicFramePr>
        <p:xfrm>
          <a:off x="2031999" y="678551"/>
          <a:ext cx="8128000" cy="3083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Participación Social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Uso de documentos que regulan la convivencia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ES" sz="1500" dirty="0">
                          <a:latin typeface="Berlin Sans FB" panose="020E0602020502020306" pitchFamily="34" charset="0"/>
                        </a:rPr>
                        <a:t>Escribe su nombre con diversos propósitos e identifica el de algunos compañeros.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20904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Escribe su nombre y apellido en sus trabajos y pertenencias, e identifica el de sus compañeros.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Escribe su nombre en sus trabajos e identifica el de algunos de sus compañeros. Su escritura presenta rasgos del segundo nivel.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Escribe su nombre con recursos propios. Se encuentra en el primer nivel de escritura.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820C12C4-05DD-6713-F5DB-F38FCF22C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51319"/>
              </p:ext>
            </p:extLst>
          </p:nvPr>
        </p:nvGraphicFramePr>
        <p:xfrm>
          <a:off x="2031999" y="3760009"/>
          <a:ext cx="8128000" cy="290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Estudio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</a:t>
                      </a:r>
                      <a:r>
                        <a:rPr lang="es-ES" sz="1500" dirty="0">
                          <a:latin typeface="Berlin Sans FB" panose="020E0602020502020306" pitchFamily="34" charset="0"/>
                        </a:rPr>
                        <a:t>Búsqueda, análisis y registro de información.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Expresa ideas para construir textos informativos.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 las ideas, da secuencia lógica y ordena en función de lo que quieren escribir y del texto del que se trate.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Explica y organiza sus ideas apoyándose en materiales consultados.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Presenta dificultad para explicar sus ideas aún  apoyándose en materiales consultados.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867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A0A3950-56BE-4EF0-33FF-4B5D4F2A8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16053"/>
              </p:ext>
            </p:extLst>
          </p:nvPr>
        </p:nvGraphicFramePr>
        <p:xfrm>
          <a:off x="2032000" y="706120"/>
          <a:ext cx="8128000" cy="285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Literatura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Producción, interpretación e intercambio de Narraciones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Describe personajes y lugares que imagina al escuchar cuentos, fabulas, leyendas y otros relatos literarios.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Describe de manera clara personajes o lugares que ha escuchado durante la lectura de textos literarios.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Reconoce los personajes o lugares que se presentan en un texto literario, pero no logra describirlos.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Se le dificulta reconocer algunos personajes o lugares que se han presentado en la lectura de textos literarios.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470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2DDF7C-C45E-9525-0030-0F443AF94165}"/>
              </a:ext>
            </a:extLst>
          </p:cNvPr>
          <p:cNvSpPr txBox="1"/>
          <p:nvPr/>
        </p:nvSpPr>
        <p:spPr>
          <a:xfrm>
            <a:off x="3748586" y="4864923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Docente del Trayecto de Práctica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CBFFC2-5E2A-3CCF-39BA-34240BBC68BA}"/>
              </a:ext>
            </a:extLst>
          </p:cNvPr>
          <p:cNvSpPr txBox="1"/>
          <p:nvPr/>
        </p:nvSpPr>
        <p:spPr>
          <a:xfrm>
            <a:off x="6805685" y="3188452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Maestro Titular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602AA8-9F26-D160-D5E0-948881D7A920}"/>
              </a:ext>
            </a:extLst>
          </p:cNvPr>
          <p:cNvSpPr txBox="1"/>
          <p:nvPr/>
        </p:nvSpPr>
        <p:spPr>
          <a:xfrm>
            <a:off x="532262" y="3188453"/>
            <a:ext cx="46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_____________________________________</a:t>
            </a:r>
          </a:p>
          <a:p>
            <a:pPr algn="ctr"/>
            <a:r>
              <a:rPr lang="es-MX" dirty="0"/>
              <a:t>Firma del Estudiante Normalista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6C05A7-FE24-CB03-5770-D9EA6B84736F}"/>
              </a:ext>
            </a:extLst>
          </p:cNvPr>
          <p:cNvSpPr txBox="1"/>
          <p:nvPr/>
        </p:nvSpPr>
        <p:spPr>
          <a:xfrm>
            <a:off x="998562" y="631969"/>
            <a:ext cx="10194879" cy="14773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Observaciones: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5520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242DB6E-358D-FF1E-6035-5CA69174C0A8}"/>
              </a:ext>
            </a:extLst>
          </p:cNvPr>
          <p:cNvSpPr txBox="1"/>
          <p:nvPr/>
        </p:nvSpPr>
        <p:spPr>
          <a:xfrm>
            <a:off x="2746613" y="450376"/>
            <a:ext cx="6698777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Estrategias de Control de Grupo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0D2883-AFEE-DE27-9381-7693BC9A8175}"/>
              </a:ext>
            </a:extLst>
          </p:cNvPr>
          <p:cNvSpPr txBox="1"/>
          <p:nvPr/>
        </p:nvSpPr>
        <p:spPr>
          <a:xfrm>
            <a:off x="1550727" y="1229160"/>
            <a:ext cx="3466531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Berlin Sans FB Demi" panose="020E0802020502020306" pitchFamily="34" charset="0"/>
              </a:rPr>
              <a:t>El cuerpo se mueve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1, 2, 3, a mover los pies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4, 5, 6 las manos también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Y al llegar al 10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Y al llegar al 10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Todos a brincar.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(se realizan diferentes actividades)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D70588-1A0D-E317-0B0D-4AE1AEFB6034}"/>
              </a:ext>
            </a:extLst>
          </p:cNvPr>
          <p:cNvSpPr txBox="1"/>
          <p:nvPr/>
        </p:nvSpPr>
        <p:spPr>
          <a:xfrm>
            <a:off x="6092023" y="1612221"/>
            <a:ext cx="5620604" cy="3970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Berlin Sans FB Demi" panose="020E0802020502020306" pitchFamily="34" charset="0"/>
              </a:rPr>
              <a:t>Yo quiero un bum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Yo quiero un bum (repite el grupo)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Yo quiero un bum, 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chicarraca</a:t>
            </a:r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chicarraca</a:t>
            </a:r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chicabum</a:t>
            </a:r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 (repite el grupo)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 Aja (repite el grupo)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Oh 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yeah</a:t>
            </a:r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 (repite el grupo)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Pero esta vez (repite el grupo)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En ingles (repite el grupo)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I 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want</a:t>
            </a:r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 a bum (repite el grupo)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I 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want</a:t>
            </a:r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 a bum 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chicarraca</a:t>
            </a:r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chicarraca</a:t>
            </a:r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chicabum</a:t>
            </a:r>
            <a:endParaRPr lang="es-MX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(repite el grupo)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Aja (repite el grupo)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Oh 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yeah</a:t>
            </a:r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 (repite el grupo)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Pero esta vez… (repite el grupo)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531A00-E643-185A-7A49-8F3B3645566A}"/>
              </a:ext>
            </a:extLst>
          </p:cNvPr>
          <p:cNvSpPr txBox="1"/>
          <p:nvPr/>
        </p:nvSpPr>
        <p:spPr>
          <a:xfrm>
            <a:off x="1136173" y="3421570"/>
            <a:ext cx="4295635" cy="3139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Berlin Sans FB Demi" panose="020E0802020502020306" pitchFamily="34" charset="0"/>
              </a:rPr>
              <a:t>Las criaturas silenciosas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Hola, somos las criaturas silenciosas del planeta Calla-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Critter</a:t>
            </a:r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. Como nuestro </a:t>
            </a:r>
            <a:r>
              <a:rPr lang="es-MX" dirty="0" err="1">
                <a:solidFill>
                  <a:schemeClr val="tx1"/>
                </a:solidFill>
                <a:latin typeface="Berlin Sans FB" panose="020E0602020502020306" pitchFamily="34" charset="0"/>
              </a:rPr>
              <a:t>nomb</a:t>
            </a:r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 re lo indica nos gusta el silencio, porque tenemos un oído muy fino y rápidamente nos duele y nos ponemos malitos. 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Nos gustaría hacer amigos terrícolas ¿Quieres ser uno de ellos? ¿Puedes cuidarnos?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Berlin Sans FB" panose="020E0602020502020306" pitchFamily="34" charset="0"/>
              </a:rPr>
              <a:t>(se realiza con pompones y se utilizan al realizar actividades</a:t>
            </a:r>
          </a:p>
        </p:txBody>
      </p:sp>
    </p:spTree>
    <p:extLst>
      <p:ext uri="{BB962C8B-B14F-4D97-AF65-F5344CB8AC3E}">
        <p14:creationId xmlns:p14="http://schemas.microsoft.com/office/powerpoint/2010/main" val="2783544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7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3894F93-1053-6DDC-90FA-F1208EE5B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819"/>
              </p:ext>
            </p:extLst>
          </p:nvPr>
        </p:nvGraphicFramePr>
        <p:xfrm>
          <a:off x="2232048" y="1990349"/>
          <a:ext cx="7727904" cy="446645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75967">
                  <a:extLst>
                    <a:ext uri="{9D8B030D-6E8A-4147-A177-3AD203B41FA5}">
                      <a16:colId xmlns:a16="http://schemas.microsoft.com/office/drawing/2014/main" val="2793749006"/>
                    </a:ext>
                  </a:extLst>
                </a:gridCol>
                <a:gridCol w="1287985">
                  <a:extLst>
                    <a:ext uri="{9D8B030D-6E8A-4147-A177-3AD203B41FA5}">
                      <a16:colId xmlns:a16="http://schemas.microsoft.com/office/drawing/2014/main" val="1440455353"/>
                    </a:ext>
                  </a:extLst>
                </a:gridCol>
                <a:gridCol w="1287985">
                  <a:extLst>
                    <a:ext uri="{9D8B030D-6E8A-4147-A177-3AD203B41FA5}">
                      <a16:colId xmlns:a16="http://schemas.microsoft.com/office/drawing/2014/main" val="3155452828"/>
                    </a:ext>
                  </a:extLst>
                </a:gridCol>
                <a:gridCol w="2575967">
                  <a:extLst>
                    <a:ext uri="{9D8B030D-6E8A-4147-A177-3AD203B41FA5}">
                      <a16:colId xmlns:a16="http://schemas.microsoft.com/office/drawing/2014/main" val="2918802856"/>
                    </a:ext>
                  </a:extLst>
                </a:gridCol>
              </a:tblGrid>
              <a:tr h="855517">
                <a:tc gridSpan="4">
                  <a:txBody>
                    <a:bodyPr/>
                    <a:lstStyle/>
                    <a:p>
                      <a:pPr algn="ctr"/>
                      <a:r>
                        <a:rPr lang="es-MX" sz="2100" b="1" dirty="0">
                          <a:solidFill>
                            <a:schemeClr val="bg1"/>
                          </a:solidFill>
                          <a:latin typeface="Berlin Sans FB" panose="020E0602020502020306" pitchFamily="34" charset="0"/>
                        </a:rPr>
                        <a:t>Jardín de Niños Luis A. Beauregard (Anexo a la ENEP)</a:t>
                      </a:r>
                      <a:endParaRPr lang="es-MX" sz="2100" b="1" dirty="0">
                        <a:solidFill>
                          <a:schemeClr val="bg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1" marB="34291"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202497"/>
                  </a:ext>
                </a:extLst>
              </a:tr>
              <a:tr h="897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Clave: </a:t>
                      </a:r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05EJN0025J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Zona Escolar: </a:t>
                      </a:r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1102</a:t>
                      </a:r>
                      <a:endParaRPr lang="es-MX" sz="15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1" marB="34291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Ubicación: </a:t>
                      </a:r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H. </a:t>
                      </a:r>
                      <a:r>
                        <a:rPr lang="es-MX" sz="1500" b="0" dirty="0" err="1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Mass</a:t>
                      </a:r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 S/N Zona Centro</a:t>
                      </a:r>
                    </a:p>
                    <a:p>
                      <a:pPr algn="ctr"/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Teléfono: </a:t>
                      </a:r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844 414 85 19</a:t>
                      </a:r>
                      <a:endParaRPr lang="es-MX" sz="15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1" marB="34291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63925"/>
                  </a:ext>
                </a:extLst>
              </a:tr>
              <a:tr h="1742909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Maestra Titular: </a:t>
                      </a:r>
                    </a:p>
                    <a:p>
                      <a:pPr algn="ctr"/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Alejandra Nayelli López Merino</a:t>
                      </a:r>
                      <a:endParaRPr lang="es-MX" sz="15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1" marB="3429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Grado y Sección: </a:t>
                      </a:r>
                    </a:p>
                    <a:p>
                      <a:pPr algn="ctr"/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1° “C”</a:t>
                      </a:r>
                    </a:p>
                    <a:p>
                      <a:pPr algn="ctr"/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Total de Alumnos: </a:t>
                      </a:r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28</a:t>
                      </a:r>
                      <a:endParaRPr lang="es-MX" sz="1500" b="1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Niños: </a:t>
                      </a:r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12</a:t>
                      </a:r>
                      <a:endParaRPr lang="es-MX" sz="1500" b="1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Niñas: </a:t>
                      </a:r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16</a:t>
                      </a:r>
                      <a:endParaRPr lang="es-MX" sz="1500" b="1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1" marB="34291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Alumna Practicante: </a:t>
                      </a:r>
                    </a:p>
                    <a:p>
                      <a:pPr algn="ctr"/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Angela Lecely Cortés Villarreal #6</a:t>
                      </a:r>
                    </a:p>
                    <a:p>
                      <a:pPr algn="ctr"/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2° “A”</a:t>
                      </a:r>
                      <a:endParaRPr lang="es-MX" sz="15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2439345845"/>
                  </a:ext>
                </a:extLst>
              </a:tr>
              <a:tr h="970184">
                <a:tc>
                  <a:txBody>
                    <a:bodyPr/>
                    <a:lstStyle/>
                    <a:p>
                      <a:pPr algn="ctr"/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Planeación del 29 de mayo al 02 de junio</a:t>
                      </a:r>
                      <a:endParaRPr lang="es-MX" sz="1500" b="0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1" marB="34291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2700" b="1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“Mis amigas las abejas”</a:t>
                      </a:r>
                      <a:endParaRPr lang="es-MX" sz="2700" b="1" dirty="0">
                        <a:solidFill>
                          <a:schemeClr val="tx1"/>
                        </a:solidFill>
                        <a:latin typeface="Berlin Sans FB" panose="020E0602020502020306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1" marB="34291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4627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EAD371A-9095-C72E-0AB1-211D8998A37D}"/>
              </a:ext>
            </a:extLst>
          </p:cNvPr>
          <p:cNvSpPr txBox="1"/>
          <p:nvPr/>
        </p:nvSpPr>
        <p:spPr>
          <a:xfrm>
            <a:off x="3413147" y="1134347"/>
            <a:ext cx="536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s-MX" b="1" dirty="0">
                <a:solidFill>
                  <a:prstClr val="black"/>
                </a:solidFill>
                <a:latin typeface="Berlin Sans FB" panose="020E0602020502020306" pitchFamily="34" charset="0"/>
              </a:rPr>
              <a:t>Escuela Normal de Educación Preescolar</a:t>
            </a:r>
          </a:p>
          <a:p>
            <a:pPr algn="ctr" defTabSz="457189"/>
            <a:r>
              <a:rPr lang="es-MX" b="1" dirty="0">
                <a:solidFill>
                  <a:prstClr val="black"/>
                </a:solidFill>
                <a:latin typeface="Berlin Sans FB" panose="020E0602020502020306" pitchFamily="34" charset="0"/>
              </a:rPr>
              <a:t>Ciclo Escolar 2022 - 2023</a:t>
            </a:r>
          </a:p>
        </p:txBody>
      </p:sp>
      <p:pic>
        <p:nvPicPr>
          <p:cNvPr id="6" name="Picture 2" descr="ESCUELA NORMAL DE EDUCACIÓN PREESCOLAR DE COAHUILA INVITA A EXAMEN DE  ADMISIÓN">
            <a:extLst>
              <a:ext uri="{FF2B5EF4-FFF2-40B4-BE49-F238E27FC236}">
                <a16:creationId xmlns:a16="http://schemas.microsoft.com/office/drawing/2014/main" id="{E65A7295-34AC-CD6E-377E-1A77536A7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t="2120" r="8925"/>
          <a:stretch/>
        </p:blipFill>
        <p:spPr bwMode="auto">
          <a:xfrm>
            <a:off x="1509855" y="816498"/>
            <a:ext cx="752760" cy="96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08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990486A3-E83A-F338-D511-C9431487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114104"/>
              </p:ext>
            </p:extLst>
          </p:nvPr>
        </p:nvGraphicFramePr>
        <p:xfrm>
          <a:off x="1493647" y="1248012"/>
          <a:ext cx="9204706" cy="52756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2405">
                  <a:extLst>
                    <a:ext uri="{9D8B030D-6E8A-4147-A177-3AD203B41FA5}">
                      <a16:colId xmlns:a16="http://schemas.microsoft.com/office/drawing/2014/main" val="739814022"/>
                    </a:ext>
                  </a:extLst>
                </a:gridCol>
                <a:gridCol w="1344231">
                  <a:extLst>
                    <a:ext uri="{9D8B030D-6E8A-4147-A177-3AD203B41FA5}">
                      <a16:colId xmlns:a16="http://schemas.microsoft.com/office/drawing/2014/main" val="1769682934"/>
                    </a:ext>
                  </a:extLst>
                </a:gridCol>
                <a:gridCol w="1499591">
                  <a:extLst>
                    <a:ext uri="{9D8B030D-6E8A-4147-A177-3AD203B41FA5}">
                      <a16:colId xmlns:a16="http://schemas.microsoft.com/office/drawing/2014/main" val="1780168567"/>
                    </a:ext>
                  </a:extLst>
                </a:gridCol>
                <a:gridCol w="1529410">
                  <a:extLst>
                    <a:ext uri="{9D8B030D-6E8A-4147-A177-3AD203B41FA5}">
                      <a16:colId xmlns:a16="http://schemas.microsoft.com/office/drawing/2014/main" val="620569740"/>
                    </a:ext>
                  </a:extLst>
                </a:gridCol>
                <a:gridCol w="1559225">
                  <a:extLst>
                    <a:ext uri="{9D8B030D-6E8A-4147-A177-3AD203B41FA5}">
                      <a16:colId xmlns:a16="http://schemas.microsoft.com/office/drawing/2014/main" val="3692513957"/>
                    </a:ext>
                  </a:extLst>
                </a:gridCol>
                <a:gridCol w="1629844">
                  <a:extLst>
                    <a:ext uri="{9D8B030D-6E8A-4147-A177-3AD203B41FA5}">
                      <a16:colId xmlns:a16="http://schemas.microsoft.com/office/drawing/2014/main" val="2189216785"/>
                    </a:ext>
                  </a:extLst>
                </a:gridCol>
              </a:tblGrid>
              <a:tr h="69793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ongenial Black" panose="02000503040000020004" pitchFamily="2" charset="0"/>
                        </a:rPr>
                        <a:t>Día/</a:t>
                      </a:r>
                    </a:p>
                    <a:p>
                      <a:pPr algn="ctr"/>
                      <a:r>
                        <a:rPr lang="es-MX" sz="1400" b="1" dirty="0">
                          <a:latin typeface="Congenial Black" panose="02000503040000020004" pitchFamily="2" charset="0"/>
                        </a:rPr>
                        <a:t>Hora</a:t>
                      </a:r>
                      <a:endParaRPr lang="es-MX" sz="14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ongenial Black" panose="02000503040000020004" pitchFamily="2" charset="0"/>
                        </a:rPr>
                        <a:t>Lunes</a:t>
                      </a:r>
                      <a:endParaRPr lang="es-MX" sz="14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ongenial Black" panose="02000503040000020004" pitchFamily="2" charset="0"/>
                        </a:rPr>
                        <a:t>Martes</a:t>
                      </a:r>
                      <a:endParaRPr lang="es-MX" sz="14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ongenial Black" panose="02000503040000020004" pitchFamily="2" charset="0"/>
                        </a:rPr>
                        <a:t>Miércoles </a:t>
                      </a:r>
                      <a:endParaRPr lang="es-MX" sz="14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ongenial Black" panose="02000503040000020004" pitchFamily="2" charset="0"/>
                        </a:rPr>
                        <a:t>Jueves</a:t>
                      </a:r>
                      <a:endParaRPr lang="es-MX" sz="14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Congenial Black" panose="02000503040000020004" pitchFamily="2" charset="0"/>
                        </a:rPr>
                        <a:t>Viernes</a:t>
                      </a:r>
                      <a:endParaRPr lang="es-MX" sz="1400" b="1" dirty="0">
                        <a:latin typeface="Congenial Black" panose="02000503040000020004" pitchFamily="2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9593219"/>
                  </a:ext>
                </a:extLst>
              </a:tr>
              <a:tr h="44541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9:00 – 9:10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Actividades Permanentes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Comic Sans MS" panose="030F0702030302020204" pitchFamily="66" charset="0"/>
                        </a:rPr>
                        <a:t>Actividades Permanentes</a:t>
                      </a:r>
                      <a:endParaRPr lang="es-MX" sz="1600" dirty="0">
                        <a:latin typeface="Comic Sans MS" panose="030F0702030302020204" pitchFamily="66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Comic Sans MS" panose="030F0702030302020204" pitchFamily="66" charset="0"/>
                        </a:rPr>
                        <a:t>CLASE PÚBLICA</a:t>
                      </a:r>
                      <a:endParaRPr lang="es-MX" sz="1600" dirty="0">
                        <a:latin typeface="Comic Sans MS" panose="030F0702030302020204" pitchFamily="66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5564927"/>
                  </a:ext>
                </a:extLst>
              </a:tr>
              <a:tr h="73446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9:00 – 9:30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Honores a la Bandera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“Las partes de una abeja”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“Haciendo miel”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Canto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“La familia”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02929063"/>
                  </a:ext>
                </a:extLst>
              </a:tr>
              <a:tr h="58099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9:30 – 10:00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RECREO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badi" panose="020B0604020104020204" pitchFamily="34" charset="0"/>
                        </a:rPr>
                        <a:t>RECESO</a:t>
                      </a:r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3396596"/>
                  </a:ext>
                </a:extLst>
              </a:tr>
              <a:tr h="6979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10:00 – 10:30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“Preparando miel”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Educación Física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Educación Física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“Rincones”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Teatro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07252428"/>
                  </a:ext>
                </a:extLst>
              </a:tr>
              <a:tr h="6979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10:30 – 11:00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Computación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“Formando una abeja”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“Inspeccionando la colmena”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“Rincones”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“La familia”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60125181"/>
                  </a:ext>
                </a:extLst>
              </a:tr>
              <a:tr h="64587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11:00 – 11:30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“¿Cómo es mi nombre?”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Canto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“Inspeccionando la colmena”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“Rincones”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“La familia”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80000406"/>
                  </a:ext>
                </a:extLst>
              </a:tr>
              <a:tr h="77506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</a:rPr>
                        <a:t>11:30 – 12:00</a:t>
                      </a:r>
                      <a:endParaRPr lang="es-MX" sz="1400" dirty="0">
                        <a:latin typeface="Abadi" panose="020B0604020104020204" pitchFamily="34" charset="0"/>
                        <a:cs typeface="Aharoni" panose="02010803020104030203" pitchFamily="2" charset="-79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“La abeja que visita las flores”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“Las partes de la abeja”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“Probemos la miel”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“Rincones”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“La familia”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1290115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71A8B14-7E9E-BBB6-A2CE-9124B2F8A3B8}"/>
              </a:ext>
            </a:extLst>
          </p:cNvPr>
          <p:cNvSpPr txBox="1"/>
          <p:nvPr/>
        </p:nvSpPr>
        <p:spPr>
          <a:xfrm>
            <a:off x="5072939" y="492406"/>
            <a:ext cx="2046122" cy="41549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2100" dirty="0">
                <a:solidFill>
                  <a:schemeClr val="bg1"/>
                </a:solidFill>
                <a:latin typeface="Aharoni" panose="020F0502020204030204" pitchFamily="34" charset="0"/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1379478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F45AA-C048-D180-D9B1-EF5A1C0024A8}"/>
              </a:ext>
            </a:extLst>
          </p:cNvPr>
          <p:cNvSpPr txBox="1"/>
          <p:nvPr/>
        </p:nvSpPr>
        <p:spPr>
          <a:xfrm>
            <a:off x="2498109" y="2886544"/>
            <a:ext cx="7195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LUNES</a:t>
            </a:r>
          </a:p>
        </p:txBody>
      </p:sp>
    </p:spTree>
    <p:extLst>
      <p:ext uri="{BB962C8B-B14F-4D97-AF65-F5344CB8AC3E}">
        <p14:creationId xmlns:p14="http://schemas.microsoft.com/office/powerpoint/2010/main" val="371271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242DB6E-358D-FF1E-6035-5CA69174C0A8}"/>
              </a:ext>
            </a:extLst>
          </p:cNvPr>
          <p:cNvSpPr txBox="1"/>
          <p:nvPr/>
        </p:nvSpPr>
        <p:spPr>
          <a:xfrm>
            <a:off x="4751695" y="432861"/>
            <a:ext cx="268860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DC9556C-9DEF-81B8-0603-1070CC7CC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59714"/>
              </p:ext>
            </p:extLst>
          </p:nvPr>
        </p:nvGraphicFramePr>
        <p:xfrm>
          <a:off x="2032000" y="1450495"/>
          <a:ext cx="8128000" cy="2499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Oralidad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Descripción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500" dirty="0">
                          <a:latin typeface="Berlin Sans FB" panose="020E0602020502020306" pitchFamily="34" charset="0"/>
                        </a:rPr>
                        <a:t>Menciona características de objetos y personas que conoce y observa.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Describe características de objetos y personas, que están o no presente, tanto físicas como emocionales.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Para realizar una descripción necesita ver el objeto o una imagen él.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Sus descripciones implican decir una característica del objeto. En ocasiones no logra describirlas.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6135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81808" cy="68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102163"/>
              </p:ext>
            </p:extLst>
          </p:nvPr>
        </p:nvGraphicFramePr>
        <p:xfrm>
          <a:off x="912235" y="342505"/>
          <a:ext cx="10661065" cy="620841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24941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179095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26497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06136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53175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23598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747623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53521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Participación Social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53521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Uso de documentos que regulan la convivencia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53521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30 de mayo</a:t>
                      </a:r>
                      <a:endParaRPr lang="es-MX" sz="12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“¿Cómo es mi nombre?”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535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effectLst/>
                        </a:rPr>
                        <a:t>Momentos </a:t>
                      </a:r>
                      <a:endParaRPr lang="es-MX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effectLst/>
                        </a:rPr>
                        <a:t>Actividades, Organización y Consignas </a:t>
                      </a:r>
                      <a:endParaRPr lang="es-MX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effectLst/>
                        </a:rPr>
                        <a:t>Recursos </a:t>
                      </a:r>
                      <a:endParaRPr lang="es-MX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effectLst/>
                        </a:rPr>
                        <a:t>Lugar y tiempo </a:t>
                      </a:r>
                      <a:endParaRPr lang="es-MX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effectLst/>
                        </a:rPr>
                        <a:t>Organización </a:t>
                      </a:r>
                      <a:endParaRPr lang="es-MX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effectLst/>
                        </a:rPr>
                        <a:t>Aprendizaje Esperado </a:t>
                      </a:r>
                      <a:endParaRPr lang="es-MX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685194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</a:rPr>
                        <a:t>INICIO </a:t>
                      </a:r>
                      <a:endParaRPr lang="es-MX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Colorea la hoja de trabajo que es una abeja.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 anexo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Crayolas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/>
                        <a:t>Escribe su nombre con diversos propósitos e identifica el de algunos compañeros.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91055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</a:rPr>
                        <a:t>DESARROLLO </a:t>
                      </a:r>
                      <a:endParaRPr lang="es-MX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Arma su nombre con las fichas.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</a:rPr>
                        <a:t>Hoja (anexo 1)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</a:rPr>
                        <a:t>Pegamento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</a:rPr>
                        <a:t>Letras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293644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</a:rPr>
                        <a:t>CIERRE </a:t>
                      </a:r>
                      <a:endParaRPr lang="es-MX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 las fichas con su nombre.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Letras en fomi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Pegamento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minutos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04947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470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FC9AC15C-4E01-A9F5-071C-2AC3DDE14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95111"/>
              </p:ext>
            </p:extLst>
          </p:nvPr>
        </p:nvGraphicFramePr>
        <p:xfrm>
          <a:off x="2781868" y="1759438"/>
          <a:ext cx="6628264" cy="33391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09421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104711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104711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209421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413895">
                <a:tc gridSpan="4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9287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Berlin Sans FB" panose="020E0602020502020306" pitchFamily="34" charset="0"/>
                        </a:rPr>
                        <a:t>Organizador Curricular 1: Participación Social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Berlin Sans FB" panose="020E0602020502020306" pitchFamily="34" charset="0"/>
                        </a:rPr>
                        <a:t>Organizador Curricular 2: Uso de documentos que regulan la convivencia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92876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ES" sz="1400" dirty="0">
                          <a:latin typeface="Berlin Sans FB" panose="020E0602020502020306" pitchFamily="34" charset="0"/>
                        </a:rPr>
                        <a:t>Escribe su nombre con diversos propósitos e identifica el de algunos compañeros.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40830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33117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Berlin Sans FB" panose="020E0602020502020306" pitchFamily="34" charset="0"/>
                        </a:rPr>
                        <a:t>Escribe su nombre y apellido en sus trabajos y pertenencias, e identifica el de sus compañeros.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Berlin Sans FB" panose="020E0602020502020306" pitchFamily="34" charset="0"/>
                        </a:rPr>
                        <a:t>Escribe su nombre en sus trabajos e identifica el de algunos de sus compañeros. Su escritura presenta rasgos del segundo nivel.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Berlin Sans FB" panose="020E0602020502020306" pitchFamily="34" charset="0"/>
                        </a:rPr>
                        <a:t>Escribe su nombre con recursos propios. Se encuentra en el primer nivel de escritura.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9035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0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43256"/>
              </p:ext>
            </p:extLst>
          </p:nvPr>
        </p:nvGraphicFramePr>
        <p:xfrm>
          <a:off x="1594624" y="588164"/>
          <a:ext cx="9460062" cy="59286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86947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2820960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822124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360384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112001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706899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550747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16876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Mundo Natural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16876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Exploración de la Naturaleza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16876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30 de mayo</a:t>
                      </a:r>
                      <a:endParaRPr lang="es-MX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“Preparando miel”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1969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Momentos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Actividades, Organización y Consignas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Recursos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Lugar y tiempo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Organización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Aprendizaje Esperado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848883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INICIO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</a:rPr>
                        <a:t>Responde los siguientes cuestionamientos: ¿Sabes que es la miel? ¿Sabes quien la elabora? ¿Sabes como se elabora? 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necesita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5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756174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DESARROLLO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 el video “Las abejas hacen miel y…” de </a:t>
                      </a:r>
                      <a:r>
                        <a:rPr lang="es-MX" sz="11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Dr. </a:t>
                      </a:r>
                      <a:r>
                        <a:rPr lang="es-MX" sz="11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Binocs</a:t>
                      </a: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Show.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 las letras de las palabras “miel, abeja, colmena, flor, ” colocando puntos con un cotonete y pintura.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Audio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Pantalla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Hoja (anexo 2)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Pintura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Cotonetes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 y equipos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189115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CIERRE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Retroalimenta observando las palabras como se elabora la miel.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Palabras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64146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5172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12D22F29-50AD-56B2-D8E5-144AC15F1A0A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1974076"/>
          <a:ext cx="6096000" cy="2442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194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84998"/>
              </p:ext>
            </p:extLst>
          </p:nvPr>
        </p:nvGraphicFramePr>
        <p:xfrm>
          <a:off x="1468327" y="577273"/>
          <a:ext cx="9255346" cy="57034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63426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2759914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352585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087937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669962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517189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16634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Mundo Natural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16634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Exploración de la Naturaleza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16634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30 de mayo</a:t>
                      </a:r>
                      <a:endParaRPr lang="es-MX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 abeja que visita las flores”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1663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Momentos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Actividades, Organización y Consignas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Recursos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Lugar y tiempo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Organización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Aprendizaje Esperado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629463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INICIO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</a:rPr>
                        <a:t>Observa y arma el pictograma de la abeja.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Pictograma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Imágenes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minutos.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755154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DESARROLLO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 a las siguientes preguntas jugando con la ruleta: ¿Qué hacia la abeja? ¿Para que visitaba a las flores? ¿Cómo crees que recoge el polen? ¿Para que lleva el polen a la colmena?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No se necesita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188424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CIERRE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las palabras del pictograma.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Portadores de texto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Crayola o lápiz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63877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577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50607375-D209-0B5E-3D7D-64D0CAA4C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52758"/>
              </p:ext>
            </p:extLst>
          </p:nvPr>
        </p:nvGraphicFramePr>
        <p:xfrm>
          <a:off x="2734101" y="2090082"/>
          <a:ext cx="6723798" cy="29595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1266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120633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120633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241266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41669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48941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489417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37052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302035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8156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2DDF7C-C45E-9525-0030-0F443AF94165}"/>
              </a:ext>
            </a:extLst>
          </p:cNvPr>
          <p:cNvSpPr txBox="1"/>
          <p:nvPr/>
        </p:nvSpPr>
        <p:spPr>
          <a:xfrm>
            <a:off x="4335440" y="4648545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Docente del Trayecto de Práctica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CBFFC2-5E2A-3CCF-39BA-34240BBC68BA}"/>
              </a:ext>
            </a:extLst>
          </p:cNvPr>
          <p:cNvSpPr txBox="1"/>
          <p:nvPr/>
        </p:nvSpPr>
        <p:spPr>
          <a:xfrm>
            <a:off x="6488376" y="3456397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Maestro Titular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096B02-9EC1-67C6-7C20-964104CE6B41}"/>
              </a:ext>
            </a:extLst>
          </p:cNvPr>
          <p:cNvSpPr txBox="1"/>
          <p:nvPr/>
        </p:nvSpPr>
        <p:spPr>
          <a:xfrm>
            <a:off x="2182504" y="3458956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Estudiante Normalista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3DF349-0D7F-9A99-7DEF-E358FDF04C4A}"/>
              </a:ext>
            </a:extLst>
          </p:cNvPr>
          <p:cNvSpPr txBox="1"/>
          <p:nvPr/>
        </p:nvSpPr>
        <p:spPr>
          <a:xfrm>
            <a:off x="2049439" y="1291356"/>
            <a:ext cx="7960058" cy="13388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50" dirty="0"/>
              <a:t>Observaciones:</a:t>
            </a:r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1330189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F45AA-C048-D180-D9B1-EF5A1C0024A8}"/>
              </a:ext>
            </a:extLst>
          </p:cNvPr>
          <p:cNvSpPr txBox="1"/>
          <p:nvPr/>
        </p:nvSpPr>
        <p:spPr>
          <a:xfrm>
            <a:off x="2498109" y="2886544"/>
            <a:ext cx="7195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MARTES</a:t>
            </a:r>
          </a:p>
        </p:txBody>
      </p:sp>
    </p:spTree>
    <p:extLst>
      <p:ext uri="{BB962C8B-B14F-4D97-AF65-F5344CB8AC3E}">
        <p14:creationId xmlns:p14="http://schemas.microsoft.com/office/powerpoint/2010/main" val="11940890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5107"/>
              </p:ext>
            </p:extLst>
          </p:nvPr>
        </p:nvGraphicFramePr>
        <p:xfrm>
          <a:off x="1488799" y="543152"/>
          <a:ext cx="9214401" cy="57716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58721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2747705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800775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351025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083124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662574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510477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21619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Mundo Natural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21619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Exploración de la Naturaleza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21619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30 de mayo</a:t>
                      </a:r>
                      <a:endParaRPr lang="es-MX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“Las partes de una abeja”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2161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Momentos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Actividades, Organización y Consignas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Recursos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Lugar y tiempo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Organización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Aprendizaje Esperado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636995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INICIO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</a:rPr>
                        <a:t>Observa la imagen de la abeja que hay en el pizarrón.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Imagen de la abeja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776154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DESARROLLO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 la explicación de las partes de la abeja y para que sirve cada una.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Imagen de la abeja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202643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CIERRE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Relaciona las palabras con las partes de la abeja que corresponden.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Imagen de la abeja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Palabras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minutos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69427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8993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50607375-D209-0B5E-3D7D-64D0CAA4C618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2076434"/>
          <a:ext cx="6096000" cy="2442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32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19251"/>
              </p:ext>
            </p:extLst>
          </p:nvPr>
        </p:nvGraphicFramePr>
        <p:xfrm>
          <a:off x="585861" y="22239"/>
          <a:ext cx="11020282" cy="68693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6215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892496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351431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826087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081671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259669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2342713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390651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Estudio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390651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Intercambio oral y escrito de información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390651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22 de mayo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“Conociendo las abejas”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6778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706967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</a:rPr>
                        <a:t>Escucha la explicación de las partes de la abeja.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Imágenes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Explica al grupo ideas propias sobre algún tema o suceso, apoyándose en materiales consultados.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966384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une las palabras a las partes de la abeja.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Juega con el alfabeto móvil formando las partes de la abeja.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Hoja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Alfabeto móvil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Imágenes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Palabras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Pegamento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 e individual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209482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3" panose="05040102010807070707" pitchFamily="18" charset="2"/>
                        <a:buChar char="g"/>
                      </a:pPr>
                      <a:r>
                        <a:rPr lang="es-MX" sz="1500" kern="100" dirty="0">
                          <a:effectLst/>
                        </a:rPr>
                        <a:t>Lee la palabra que conformo y menciona para que se utiliza.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Palabra conformada con el alfabeto </a:t>
                      </a:r>
                      <a:r>
                        <a:rPr lang="es-MX" sz="15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movil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8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 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34948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8098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/>
        </p:nvGraphicFramePr>
        <p:xfrm>
          <a:off x="1976762" y="929358"/>
          <a:ext cx="8238476" cy="49649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4658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2456687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313847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968407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486486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350498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362689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Mundo Natural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362689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Exploración de la Naturaleza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362689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30 de mayo</a:t>
                      </a:r>
                      <a:endParaRPr lang="es-MX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“Formando una abeja”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3626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Momentos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Actividades, Organización y Consignas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Recursos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Lugar y tiempo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Organización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Aprendizaje Esperado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INICIO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</a:rPr>
                        <a:t>Colorea las partes de la abeja.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Dibujos de las partes de la abeja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Equipo de mesa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5279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DESARROLLO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Arma y pega la abeja en el papel estraza que hay en la mesa.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Papel estraza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Pegamento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Dibujos de las partes de la abeja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Equipo de mesa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03455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CIERRE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 y relaciona el nombre de cada parte de la abeja.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Pegamento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Palabras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Equipo de mesa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03815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0941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50607375-D209-0B5E-3D7D-64D0CAA4C618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2076434"/>
          <a:ext cx="6096000" cy="2442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774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/>
        </p:nvGraphicFramePr>
        <p:xfrm>
          <a:off x="1976762" y="929358"/>
          <a:ext cx="8238476" cy="49649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4658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2456687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313847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968407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486486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350498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362689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Mundo Natural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362689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Exploración de la Naturaleza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362689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30 de mayo</a:t>
                      </a:r>
                      <a:endParaRPr lang="es-MX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“Las partes de la abeja”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3626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Momentos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Actividades, Organización y Consignas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Recursos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Lugar y tiempo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Organización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Aprendizaje Esperado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INICIO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</a:rPr>
                        <a:t>Escucha la explicación de como se realiza la hoja de trabajo.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 (anexo 3)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 8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5279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DESARROLLO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la hoja de trabajo.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Hoja (anexo 3)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Lápiz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 15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03455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CIERRE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las partes de la abeja y para que sirve cada una.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 (anexo 3)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 8 minutos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03815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7861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50607375-D209-0B5E-3D7D-64D0CAA4C618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2076434"/>
          <a:ext cx="6096000" cy="2442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060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2DDF7C-C45E-9525-0030-0F443AF94165}"/>
              </a:ext>
            </a:extLst>
          </p:cNvPr>
          <p:cNvSpPr txBox="1"/>
          <p:nvPr/>
        </p:nvSpPr>
        <p:spPr>
          <a:xfrm>
            <a:off x="4335440" y="4648545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Docente del Trayecto de Práctica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CBFFC2-5E2A-3CCF-39BA-34240BBC68BA}"/>
              </a:ext>
            </a:extLst>
          </p:cNvPr>
          <p:cNvSpPr txBox="1"/>
          <p:nvPr/>
        </p:nvSpPr>
        <p:spPr>
          <a:xfrm>
            <a:off x="6488376" y="3456397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Maestro Titular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096B02-9EC1-67C6-7C20-964104CE6B41}"/>
              </a:ext>
            </a:extLst>
          </p:cNvPr>
          <p:cNvSpPr txBox="1"/>
          <p:nvPr/>
        </p:nvSpPr>
        <p:spPr>
          <a:xfrm>
            <a:off x="2182504" y="3458956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Estudiante Normalista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3DF349-0D7F-9A99-7DEF-E358FDF04C4A}"/>
              </a:ext>
            </a:extLst>
          </p:cNvPr>
          <p:cNvSpPr txBox="1"/>
          <p:nvPr/>
        </p:nvSpPr>
        <p:spPr>
          <a:xfrm>
            <a:off x="2049439" y="1291356"/>
            <a:ext cx="7960058" cy="13388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50" dirty="0"/>
              <a:t>Observaciones:</a:t>
            </a:r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3181734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F45AA-C048-D180-D9B1-EF5A1C0024A8}"/>
              </a:ext>
            </a:extLst>
          </p:cNvPr>
          <p:cNvSpPr txBox="1"/>
          <p:nvPr/>
        </p:nvSpPr>
        <p:spPr>
          <a:xfrm>
            <a:off x="2498109" y="2886544"/>
            <a:ext cx="7195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MIÉRCOLES</a:t>
            </a:r>
          </a:p>
        </p:txBody>
      </p:sp>
    </p:spTree>
    <p:extLst>
      <p:ext uri="{BB962C8B-B14F-4D97-AF65-F5344CB8AC3E}">
        <p14:creationId xmlns:p14="http://schemas.microsoft.com/office/powerpoint/2010/main" val="13142095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/>
        </p:nvGraphicFramePr>
        <p:xfrm>
          <a:off x="1976762" y="929358"/>
          <a:ext cx="8238476" cy="51242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4658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2456687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313847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968407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486486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350498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362689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Mundo Natural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362689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Exploración de la Naturaleza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362689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31 de mayo</a:t>
                      </a:r>
                      <a:endParaRPr lang="es-MX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“Haciendo miel”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3626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Momentos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Actividades, Organización y Consignas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Recursos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Lugar y tiempo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Organización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Aprendizaje Esperado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INICIO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</a:rPr>
                        <a:t>Observa el video “Las abejas hacen miel y…” de </a:t>
                      </a:r>
                      <a:r>
                        <a:rPr lang="es-MX" sz="1100" kern="100" dirty="0" err="1">
                          <a:effectLst/>
                        </a:rPr>
                        <a:t>The</a:t>
                      </a:r>
                      <a:r>
                        <a:rPr lang="es-MX" sz="1100" kern="100" dirty="0">
                          <a:effectLst/>
                        </a:rPr>
                        <a:t> Dr. </a:t>
                      </a:r>
                      <a:r>
                        <a:rPr lang="es-MX" sz="1100" kern="100" dirty="0" err="1">
                          <a:effectLst/>
                        </a:rPr>
                        <a:t>Binocs</a:t>
                      </a:r>
                      <a:r>
                        <a:rPr lang="es-MX" sz="1100" kern="100" dirty="0">
                          <a:effectLst/>
                        </a:rPr>
                        <a:t> Show.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Pantalla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 5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5279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DESARROLLO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 una abeja con el material y la pega a una cuchara.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Fomi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Cuchara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Pegamento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 10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03455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CIERRE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Juega y simula la preparación de la miel con las flores, las abejas y la colmena.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Cartón de huevo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Flores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Diamantina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Abeja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 15 minutos 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03815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4442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-95534" y="-40958"/>
            <a:ext cx="12287534" cy="691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50607375-D209-0B5E-3D7D-64D0CAA4C618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2076434"/>
          <a:ext cx="6096000" cy="2442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9324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/>
        </p:nvGraphicFramePr>
        <p:xfrm>
          <a:off x="1976762" y="1086623"/>
          <a:ext cx="8238476" cy="474240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4658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2456687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313847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968407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486486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350498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362689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Mundo Natural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362689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Exploración de la Naturaleza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362689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31 de mayo</a:t>
                      </a:r>
                      <a:endParaRPr lang="es-MX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“Inspeccionando la colmena”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3626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Momentos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Actividades, Organización y Consignas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Recursos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Lugar y tiempo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Organización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Aprendizaje Esperado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INICIO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</a:rPr>
                        <a:t>Elabora una colmena en una cartulina con ayuda de sus dedo y de pintura.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Cartulina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Pintura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 15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Equipo de mesa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247674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DESARROLLO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Recorta y colorea las abejas para pegarlas a la colmena que realizó.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Tijeras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Pegamento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Crayolas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Dibujos (anexo 4)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 15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Equipo de mesa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03455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CIERRE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Juega a ser un apicultor y revisa la caja de la colmena haciendo un análisis de lo que contiene.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Caja con colmena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 análisis (anexo 5)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Crayón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Patio 15 minutos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03815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0546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50607375-D209-0B5E-3D7D-64D0CAA4C618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2076434"/>
          <a:ext cx="6096000" cy="2442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Mundo Natural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Exploración de la Naturaleza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Comunica sus hallazgos al observar seres vivos, fenómenos y elementos naturales, utilizando registros propios y recursos impresos.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naturales, y comunica con los demás sus hallazgos.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Realiza registros propios de acuerdo con las características que observa en seres vivos, fenómenos y elementos naturales.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Observa elementos naturales y comunica al menos una idea sobre el tema.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9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242DB6E-358D-FF1E-6035-5CA69174C0A8}"/>
              </a:ext>
            </a:extLst>
          </p:cNvPr>
          <p:cNvSpPr txBox="1"/>
          <p:nvPr/>
        </p:nvSpPr>
        <p:spPr>
          <a:xfrm>
            <a:off x="4751695" y="553367"/>
            <a:ext cx="2688609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6510C7B-E077-5EAD-CD4E-A50DD41E7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44890"/>
              </p:ext>
            </p:extLst>
          </p:nvPr>
        </p:nvGraphicFramePr>
        <p:xfrm>
          <a:off x="2032000" y="1691506"/>
          <a:ext cx="8128000" cy="290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Oralidad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Descripción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53848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</a:t>
                      </a:r>
                      <a:r>
                        <a:rPr lang="es-MX" sz="1500" b="1" dirty="0">
                          <a:latin typeface="Berlin Sans FB" panose="020E0602020502020306" pitchFamily="34" charset="77"/>
                        </a:rPr>
                        <a:t>do: </a:t>
                      </a:r>
                      <a:r>
                        <a:rPr lang="es-MX" sz="1500" dirty="0">
                          <a:latin typeface="Berlin Sans FB" panose="020E0602020502020306" pitchFamily="34" charset="77"/>
                        </a:rPr>
                        <a:t>Explica al grupo ideas propias sobre algún tema o suceso, apoyándose en materiales consultados.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1209040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Muestra habilidad para expresarse con claridad, fluidez, coherencia y seguridad ideas centrales del tema investigado.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Con algo de apoyo expresar al grupo ideas propias sobre algún temas o suceso apoyándose en materiales consultados.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Berlin Sans FB" panose="020E0602020502020306" pitchFamily="34" charset="0"/>
                        </a:rPr>
                        <a:t>Aún con apoyo se le dificulta expresar al grupo ideas propias sobre algún temas o suceso apoyándose en materiales consultados.</a:t>
                      </a:r>
                      <a:endParaRPr lang="es-MX" sz="15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5028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0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/>
        </p:nvGraphicFramePr>
        <p:xfrm>
          <a:off x="1976762" y="929358"/>
          <a:ext cx="8238476" cy="49649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4658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2456687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313847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968407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486486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350498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362689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362689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362689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31 de mayo</a:t>
                      </a:r>
                      <a:endParaRPr lang="es-MX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“Probemos la miel”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3626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Momentos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Actividades, Organización y Consignas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Recursos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Lugar y tiempo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Organización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Aprendizaje Esperado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INICIO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</a:rPr>
                        <a:t>Coloca miel alrededor de sus labios.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Abatelenguas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 5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/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5279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DESARROLLO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Limpia la miel de sus labios con su lengua realizando los ejercicios para el lenguaje.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No se necesita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 8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03455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CIERRE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Limpia completamente su boca con una toalla húmeda.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Toallas húmedas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 5 minutos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03815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9197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81808" cy="68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2DDF7C-C45E-9525-0030-0F443AF94165}"/>
              </a:ext>
            </a:extLst>
          </p:cNvPr>
          <p:cNvSpPr txBox="1"/>
          <p:nvPr/>
        </p:nvSpPr>
        <p:spPr>
          <a:xfrm>
            <a:off x="4335440" y="4648545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Docente del Trayecto de Práctica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CBFFC2-5E2A-3CCF-39BA-34240BBC68BA}"/>
              </a:ext>
            </a:extLst>
          </p:cNvPr>
          <p:cNvSpPr txBox="1"/>
          <p:nvPr/>
        </p:nvSpPr>
        <p:spPr>
          <a:xfrm>
            <a:off x="6488376" y="3456397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Maestro Titular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096B02-9EC1-67C6-7C20-964104CE6B41}"/>
              </a:ext>
            </a:extLst>
          </p:cNvPr>
          <p:cNvSpPr txBox="1"/>
          <p:nvPr/>
        </p:nvSpPr>
        <p:spPr>
          <a:xfrm>
            <a:off x="2182504" y="3458956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Estudiante Normalista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3DF349-0D7F-9A99-7DEF-E358FDF04C4A}"/>
              </a:ext>
            </a:extLst>
          </p:cNvPr>
          <p:cNvSpPr txBox="1"/>
          <p:nvPr/>
        </p:nvSpPr>
        <p:spPr>
          <a:xfrm>
            <a:off x="2049439" y="1291356"/>
            <a:ext cx="7960058" cy="13388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50" dirty="0"/>
              <a:t>Observaciones:</a:t>
            </a:r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26364416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F45AA-C048-D180-D9B1-EF5A1C0024A8}"/>
              </a:ext>
            </a:extLst>
          </p:cNvPr>
          <p:cNvSpPr txBox="1"/>
          <p:nvPr/>
        </p:nvSpPr>
        <p:spPr>
          <a:xfrm>
            <a:off x="2498109" y="2886544"/>
            <a:ext cx="7195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JUEVES</a:t>
            </a:r>
          </a:p>
        </p:txBody>
      </p:sp>
    </p:spTree>
    <p:extLst>
      <p:ext uri="{BB962C8B-B14F-4D97-AF65-F5344CB8AC3E}">
        <p14:creationId xmlns:p14="http://schemas.microsoft.com/office/powerpoint/2010/main" val="11993670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81808" cy="68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95EFD47-66D5-5DCA-3034-76CDC4593513}"/>
              </a:ext>
            </a:extLst>
          </p:cNvPr>
          <p:cNvGraphicFramePr>
            <a:graphicFrameLocks noGrp="1"/>
          </p:cNvGraphicFramePr>
          <p:nvPr/>
        </p:nvGraphicFramePr>
        <p:xfrm>
          <a:off x="1741938" y="1039640"/>
          <a:ext cx="8708129" cy="47680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1914">
                  <a:extLst>
                    <a:ext uri="{9D8B030D-6E8A-4147-A177-3AD203B41FA5}">
                      <a16:colId xmlns:a16="http://schemas.microsoft.com/office/drawing/2014/main" val="3205222727"/>
                    </a:ext>
                  </a:extLst>
                </a:gridCol>
                <a:gridCol w="1606123">
                  <a:extLst>
                    <a:ext uri="{9D8B030D-6E8A-4147-A177-3AD203B41FA5}">
                      <a16:colId xmlns:a16="http://schemas.microsoft.com/office/drawing/2014/main" val="4028442037"/>
                    </a:ext>
                  </a:extLst>
                </a:gridCol>
                <a:gridCol w="839630">
                  <a:extLst>
                    <a:ext uri="{9D8B030D-6E8A-4147-A177-3AD203B41FA5}">
                      <a16:colId xmlns:a16="http://schemas.microsoft.com/office/drawing/2014/main" val="1102373993"/>
                    </a:ext>
                  </a:extLst>
                </a:gridCol>
                <a:gridCol w="832567">
                  <a:extLst>
                    <a:ext uri="{9D8B030D-6E8A-4147-A177-3AD203B41FA5}">
                      <a16:colId xmlns:a16="http://schemas.microsoft.com/office/drawing/2014/main" val="3019182601"/>
                    </a:ext>
                  </a:extLst>
                </a:gridCol>
                <a:gridCol w="957452">
                  <a:extLst>
                    <a:ext uri="{9D8B030D-6E8A-4147-A177-3AD203B41FA5}">
                      <a16:colId xmlns:a16="http://schemas.microsoft.com/office/drawing/2014/main" val="1314894419"/>
                    </a:ext>
                  </a:extLst>
                </a:gridCol>
                <a:gridCol w="1831646">
                  <a:extLst>
                    <a:ext uri="{9D8B030D-6E8A-4147-A177-3AD203B41FA5}">
                      <a16:colId xmlns:a16="http://schemas.microsoft.com/office/drawing/2014/main" val="2369237903"/>
                    </a:ext>
                  </a:extLst>
                </a:gridCol>
                <a:gridCol w="1758797">
                  <a:extLst>
                    <a:ext uri="{9D8B030D-6E8A-4147-A177-3AD203B41FA5}">
                      <a16:colId xmlns:a16="http://schemas.microsoft.com/office/drawing/2014/main" val="4185588857"/>
                    </a:ext>
                  </a:extLst>
                </a:gridCol>
              </a:tblGrid>
              <a:tr h="452231">
                <a:tc gridSpan="7"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Fecha: 01 de junio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3364647"/>
                  </a:ext>
                </a:extLst>
              </a:tr>
              <a:tr h="715088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Rincones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Consignas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Recursos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Lugar y Tiempo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Organización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Aprendizaje Esperado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Campo de Formación Académica o Áreas del Desarrollo Personal y Social y Organizadores Curriculares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17386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Rincón de Escultura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Symbol" panose="05050102010706020507" pitchFamily="18" charset="2"/>
                        <a:buChar char=""/>
                      </a:pPr>
                      <a:r>
                        <a:rPr lang="es-MX" sz="1100" dirty="0"/>
                        <a:t>Construye una abeja con plastilina.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Plastilina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Salón de clases 25 minutos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Individual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Reproduce esculturas y pinturas que haya observado.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Artes</a:t>
                      </a:r>
                    </a:p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O1: Expresión Artística</a:t>
                      </a:r>
                    </a:p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O2:  Familiarización con los elementos básicos de artes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496905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Rincón Matemático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Wingdings 3" panose="05040102010807070707" pitchFamily="18" charset="2"/>
                        <a:buChar char="g"/>
                      </a:pPr>
                      <a:r>
                        <a:rPr lang="es-MX" sz="1100" dirty="0"/>
                        <a:t>Juega con la ruleta y selecciona la cantidad de abejas que se indica.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Abejas</a:t>
                      </a:r>
                    </a:p>
                    <a:p>
                      <a:pPr algn="ctr"/>
                      <a:r>
                        <a:rPr lang="es-MX" sz="1100" dirty="0"/>
                        <a:t>Ruleta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Salón de clases 25 minutos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Individual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Cuenta colecciones no mayores a 20 elementos.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Pensamiento Matemático</a:t>
                      </a:r>
                    </a:p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O1: Número, álgebra y variación</a:t>
                      </a:r>
                    </a:p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O2: Número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445307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Rincón de Letras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 3" panose="05040102010807070707" pitchFamily="18" charset="2"/>
                        <a:buChar char="g"/>
                      </a:pPr>
                      <a:r>
                        <a:rPr lang="es-MX" sz="1100" dirty="0"/>
                        <a:t>Construye las palabras y las relaciona con lo que ha visto en la clase.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Porta textos</a:t>
                      </a:r>
                    </a:p>
                    <a:p>
                      <a:pPr algn="ctr"/>
                      <a:r>
                        <a:rPr lang="es-MX" sz="1100" dirty="0"/>
                        <a:t>Letras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Salón de clases 25 minutos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Individual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Expresa con eficacia sus ideas acerca de diversos temas y atiende lo que se dice con otras personas.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Lenguaje y Comunicación</a:t>
                      </a:r>
                    </a:p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O1: Oralidad</a:t>
                      </a:r>
                    </a:p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O2: Conversación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53576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Rincón de Construcción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 3" panose="05040102010807070707" pitchFamily="18" charset="2"/>
                        <a:buChar char="g"/>
                      </a:pPr>
                      <a:r>
                        <a:rPr lang="es-MX" sz="1100" dirty="0"/>
                        <a:t>Construye una colmena con los juguetes.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Juguetes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Salón de clases 25 minutos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Individual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Reproduce esculturas y pinturas que haya observado.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Artes</a:t>
                      </a:r>
                    </a:p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O1: Expresión Artística</a:t>
                      </a:r>
                    </a:p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O2:  Familiarización con los elementos básicos de artes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13626"/>
                  </a:ext>
                </a:extLst>
              </a:tr>
              <a:tr h="452489">
                <a:tc gridSpan="3">
                  <a:txBody>
                    <a:bodyPr/>
                    <a:lstStyle/>
                    <a:p>
                      <a:pPr algn="l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Ajustes razonables: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Observaciones: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486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5351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1C36E51-7B41-4545-9A94-C15BF2927FEC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1551726"/>
          <a:ext cx="6096000" cy="2148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Lenguaje y Comunicación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Oralidad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Conversación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100" b="0" dirty="0">
                          <a:latin typeface="Berlin Sans FB" panose="020E0602020502020306" pitchFamily="34" charset="0"/>
                        </a:rPr>
                        <a:t>Expresa con eficacia sus ideas acerca de diversos temas y atiende lo que se dice en interacciones con las otras personas.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Expresa con eficiencia sus ideas acerca de diversos temas y atiende lo que se dice en interacciones con otras personas.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Con algo de apoyo expresa sus ideas acerca de diversos temas y atiende lo que se dice en interacciones con otras personas. 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Berlin Sans FB" panose="020E0602020502020306" pitchFamily="34" charset="0"/>
                        </a:rPr>
                        <a:t>Aún con apoyo se le dificulta expresar con eficiencia sus ideas acerca de diversos temas y atiende lo que se dice en interacciones con otras personas.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69469BC-FDBE-0F19-C5E4-23D306F87D26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3858707"/>
          <a:ext cx="6096000" cy="1981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Número, álgebra y variación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Numero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ES" sz="1100" b="0" dirty="0">
                          <a:latin typeface="Berlin Sans FB" panose="020E0602020502020306" pitchFamily="34" charset="0"/>
                        </a:rPr>
                        <a:t>Cuenta colecciones no mayores a 20 elementos.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Berlin Sans FB" panose="020E0602020502020306" pitchFamily="34" charset="0"/>
                        </a:rPr>
                        <a:t>Cuenta ordenadamente colecciones no mayores a 20 elementos.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Berlin Sans FB" panose="020E0602020502020306" pitchFamily="34" charset="0"/>
                        </a:rPr>
                        <a:t>Con algo de ayuda logra realizar el conteo de colecciones no mayores a 20 elementos.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>
                          <a:latin typeface="Berlin Sans FB" panose="020E0602020502020306" pitchFamily="34" charset="0"/>
                        </a:rPr>
                        <a:t>Aun con ayuda muestra dificultad para realizar el conteo de colecciones no mayores a 20 elementos.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00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7591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A3C9CAE-F133-8F75-0E45-311B57BF9579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37310"/>
          <a:ext cx="6096000" cy="2316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Artes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Expresión Artística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</a:t>
                      </a:r>
                      <a:r>
                        <a:rPr lang="es-ES" sz="1100" dirty="0">
                          <a:latin typeface="Berlin Sans FB" panose="020E0602020502020306" pitchFamily="34" charset="0"/>
                        </a:rPr>
                        <a:t>Familiarización con los elementos básicos de artes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ES" sz="1100" b="0" dirty="0">
                          <a:latin typeface="Berlin Sans FB" panose="020E0602020502020306" pitchFamily="34" charset="0"/>
                        </a:rPr>
                        <a:t>Reproduce esculturas y pinturas que haya observado.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Logra crear pinturas o esculturas a partir de una imagen vista, detallando cualidades y características que representan al objeto observado.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Muestra dificultad para crear alguna obra de arte partiendo de una imagen vista, y solo detalla algunas características aisladas que representa al objeto.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Intenta crear una escultura o pintura pero no logra plasmar algún detalle característico del objeto observado.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6394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2DDF7C-C45E-9525-0030-0F443AF94165}"/>
              </a:ext>
            </a:extLst>
          </p:cNvPr>
          <p:cNvSpPr txBox="1"/>
          <p:nvPr/>
        </p:nvSpPr>
        <p:spPr>
          <a:xfrm>
            <a:off x="4335440" y="4648545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Docente del Trayecto de Práctica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CBFFC2-5E2A-3CCF-39BA-34240BBC68BA}"/>
              </a:ext>
            </a:extLst>
          </p:cNvPr>
          <p:cNvSpPr txBox="1"/>
          <p:nvPr/>
        </p:nvSpPr>
        <p:spPr>
          <a:xfrm>
            <a:off x="6488376" y="3456397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Maestro Titular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096B02-9EC1-67C6-7C20-964104CE6B41}"/>
              </a:ext>
            </a:extLst>
          </p:cNvPr>
          <p:cNvSpPr txBox="1"/>
          <p:nvPr/>
        </p:nvSpPr>
        <p:spPr>
          <a:xfrm>
            <a:off x="2182504" y="3458956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Estudiante Normalista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3DF349-0D7F-9A99-7DEF-E358FDF04C4A}"/>
              </a:ext>
            </a:extLst>
          </p:cNvPr>
          <p:cNvSpPr txBox="1"/>
          <p:nvPr/>
        </p:nvSpPr>
        <p:spPr>
          <a:xfrm>
            <a:off x="2049439" y="1291356"/>
            <a:ext cx="7960058" cy="13388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50" dirty="0"/>
              <a:t>Observaciones:</a:t>
            </a:r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19860743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81808" cy="68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F45AA-C048-D180-D9B1-EF5A1C0024A8}"/>
              </a:ext>
            </a:extLst>
          </p:cNvPr>
          <p:cNvSpPr txBox="1"/>
          <p:nvPr/>
        </p:nvSpPr>
        <p:spPr>
          <a:xfrm>
            <a:off x="2498109" y="2886544"/>
            <a:ext cx="7195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Viernes</a:t>
            </a:r>
          </a:p>
        </p:txBody>
      </p:sp>
    </p:spTree>
    <p:extLst>
      <p:ext uri="{BB962C8B-B14F-4D97-AF65-F5344CB8AC3E}">
        <p14:creationId xmlns:p14="http://schemas.microsoft.com/office/powerpoint/2010/main" val="2346224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/>
        </p:nvGraphicFramePr>
        <p:xfrm>
          <a:off x="1976762" y="929358"/>
          <a:ext cx="8238476" cy="49649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4658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2456687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313847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968407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486486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350498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362689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Cultura y Vida Social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362689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Interacciones con el Entorno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362689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02 de junio</a:t>
                      </a:r>
                      <a:endParaRPr lang="es-MX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 familia”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3626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Momentos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Actividades, Organización y Consignas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Recursos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Lugar y tiempo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Organización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Aprendizaje Esperado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INICIO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</a:rPr>
                        <a:t>Identifica a los integrantes de su familia.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necesita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5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Conoce en que consisten las actividades productivas de su familia y su aporte a la localidad.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5279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DESARROLLO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Colorea los dibujos que conforman a su familia.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Hoja (anexo 6)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03455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CIERRE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Recorta los dibujos que coloreo.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 coloreada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03815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2395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81808" cy="68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1C36E51-7B41-4545-9A94-C15BF2927FEC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1551726"/>
          <a:ext cx="6096000" cy="22745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Cultura y Vida Social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Interacciones con el Entorno Social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100" b="0" dirty="0">
                          <a:latin typeface="Berlin Sans FB" panose="020E0602020502020306" pitchFamily="34" charset="0"/>
                        </a:rPr>
                        <a:t>Conoce en que consiste las actividades productivas de su familia y su aporte a la localidad.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Conoce y menciona a detalle las actividades productivas de su familia y su aporte a la localidad, mencionando si participa o no.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Con un poco de ayuda conoce en que consisten las actividades productivas de su familia.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Aun con apoyo se le dificulta reconocer las actividades productivas de su familia.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20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47351"/>
              </p:ext>
            </p:extLst>
          </p:nvPr>
        </p:nvGraphicFramePr>
        <p:xfrm>
          <a:off x="603683" y="45345"/>
          <a:ext cx="10984635" cy="730471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211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3275583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954616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418463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1291209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981981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483585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Número, álgebra y variación</a:t>
                      </a:r>
                    </a:p>
                  </a:txBody>
                  <a:tcPr marL="67600" marR="676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483585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Número 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483585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22 de mayo </a:t>
                      </a:r>
                      <a:endParaRPr lang="es-MX" sz="15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“Llenando las celdas del panal”</a:t>
                      </a: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4835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Momentos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Actividades, Organización y Consignas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Recursos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Lugar y tiempo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Organización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effectLst/>
                        </a:rPr>
                        <a:t>Aprendizaje Esperado </a:t>
                      </a:r>
                      <a:endParaRPr lang="es-MX" sz="15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1217084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INICIO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Tira los dados y coloca la cantidad de círculos que indique en el hexágono.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Hexágono de fomi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Círculos de fomi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Salón de clases 10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/>
                        <a:t>Resuelve problemas a través del conteo y con acciones sobre las colecciones.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20372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DESARROLLO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Tira los dados y coloca la cantidad de puntos que indique con pintura en uno de los hexágonos.</a:t>
                      </a:r>
                    </a:p>
                  </a:txBody>
                  <a:tcPr marL="67600" marR="676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Pintura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Hoja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Dados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Hexágono de fomi</a:t>
                      </a:r>
                    </a:p>
                  </a:txBody>
                  <a:tcPr marL="67600" marR="676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15 minutos</a:t>
                      </a:r>
                    </a:p>
                  </a:txBody>
                  <a:tcPr marL="67600" marR="676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67600" marR="676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37940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CIERRE </a:t>
                      </a:r>
                      <a:endParaRPr lang="es-MX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la suma de puntos que hay en los hexágonos y escribe el resultado.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</a:rPr>
                        <a:t> Lápiz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7600" marR="676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538420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5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67600" marR="676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2129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1452" y="0"/>
            <a:ext cx="12190548" cy="68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/>
        </p:nvGraphicFramePr>
        <p:xfrm>
          <a:off x="1976762" y="929358"/>
          <a:ext cx="8238476" cy="49649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4658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2456687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313847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968407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486486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350498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362689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Cultura y Vida Social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362689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Interacciones con el Entorno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362689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02 de junio</a:t>
                      </a:r>
                      <a:endParaRPr lang="es-MX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 familia”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3626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Momentos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Actividades, Organización y Consignas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Recursos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Lugar y tiempo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Organización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Aprendizaje Esperado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INICIO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</a:rPr>
                        <a:t>Dibuja y colorea una casa.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Crayolas 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Conoce en que consisten las actividades productivas de su familia y su aporte a la localidad.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527901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DESARROLLO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Recorta y pega a los integrantes de su familia dentro de la casa.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Pegamento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Tijeras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03455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CIERRE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los roles que cumple cada uno de los integrantes que conforman su familia.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elaborada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03815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3448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1C36E51-7B41-4545-9A94-C15BF2927FEC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1551726"/>
          <a:ext cx="6096000" cy="22745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Cultura y Vida Social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Interacciones con el Entorno Social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100" b="0" dirty="0">
                          <a:latin typeface="Berlin Sans FB" panose="020E0602020502020306" pitchFamily="34" charset="0"/>
                        </a:rPr>
                        <a:t>Conoce en que consiste las actividades productivas de su familia y su aporte a la localidad.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Conoce y menciona a detalle las actividades productivas de su familia y su aporte a la localidad, mencionando si participa o no.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Con un poco de ayuda conoce en que consisten las actividades productivas de su familia.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Aun con apoyo se le dificulta reconocer las actividades productivas de su familia.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072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C88A6-D2A7-8E41-1417-4FEF117B0DD2}"/>
              </a:ext>
            </a:extLst>
          </p:cNvPr>
          <p:cNvGraphicFramePr>
            <a:graphicFrameLocks noGrp="1"/>
          </p:cNvGraphicFramePr>
          <p:nvPr/>
        </p:nvGraphicFramePr>
        <p:xfrm>
          <a:off x="1976762" y="1021123"/>
          <a:ext cx="8238476" cy="48807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46589">
                  <a:extLst>
                    <a:ext uri="{9D8B030D-6E8A-4147-A177-3AD203B41FA5}">
                      <a16:colId xmlns:a16="http://schemas.microsoft.com/office/drawing/2014/main" val="1477714744"/>
                    </a:ext>
                  </a:extLst>
                </a:gridCol>
                <a:gridCol w="2456687">
                  <a:extLst>
                    <a:ext uri="{9D8B030D-6E8A-4147-A177-3AD203B41FA5}">
                      <a16:colId xmlns:a16="http://schemas.microsoft.com/office/drawing/2014/main" val="143514306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928222192"/>
                    </a:ext>
                  </a:extLst>
                </a:gridCol>
                <a:gridCol w="313847">
                  <a:extLst>
                    <a:ext uri="{9D8B030D-6E8A-4147-A177-3AD203B41FA5}">
                      <a16:colId xmlns:a16="http://schemas.microsoft.com/office/drawing/2014/main" val="1377558716"/>
                    </a:ext>
                  </a:extLst>
                </a:gridCol>
                <a:gridCol w="968407">
                  <a:extLst>
                    <a:ext uri="{9D8B030D-6E8A-4147-A177-3AD203B41FA5}">
                      <a16:colId xmlns:a16="http://schemas.microsoft.com/office/drawing/2014/main" val="4043804152"/>
                    </a:ext>
                  </a:extLst>
                </a:gridCol>
                <a:gridCol w="1486486">
                  <a:extLst>
                    <a:ext uri="{9D8B030D-6E8A-4147-A177-3AD203B41FA5}">
                      <a16:colId xmlns:a16="http://schemas.microsoft.com/office/drawing/2014/main" val="3055639371"/>
                    </a:ext>
                  </a:extLst>
                </a:gridCol>
                <a:gridCol w="1350498">
                  <a:extLst>
                    <a:ext uri="{9D8B030D-6E8A-4147-A177-3AD203B41FA5}">
                      <a16:colId xmlns:a16="http://schemas.microsoft.com/office/drawing/2014/main" val="4104379905"/>
                    </a:ext>
                  </a:extLst>
                </a:gridCol>
              </a:tblGrid>
              <a:tr h="362689">
                <a:tc rowSpan="2"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Académica: 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 Cultura y Vida Social</a:t>
                      </a:r>
                    </a:p>
                  </a:txBody>
                  <a:tcPr marL="50700" marR="507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691"/>
                  </a:ext>
                </a:extLst>
              </a:tr>
              <a:tr h="362689">
                <a:tc gridSpan="3" v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 Interacciones con el Entorno Social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142732"/>
                  </a:ext>
                </a:extLst>
              </a:tr>
              <a:tr h="362689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Fecha: 02 de junio</a:t>
                      </a:r>
                      <a:endParaRPr lang="es-MX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 familia”</a:t>
                      </a:r>
                    </a:p>
                  </a:txBody>
                  <a:tcPr marL="50700" marR="507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/>
                </a:tc>
                <a:extLst>
                  <a:ext uri="{0D108BD9-81ED-4DB2-BD59-A6C34878D82A}">
                    <a16:rowId xmlns:a16="http://schemas.microsoft.com/office/drawing/2014/main" val="1611920694"/>
                  </a:ext>
                </a:extLst>
              </a:tr>
              <a:tr h="36268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Momentos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Actividades, Organización y Consignas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Recursos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Lugar y tiempo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Organización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effectLst/>
                        </a:rPr>
                        <a:t>Aprendizaje Esperado </a:t>
                      </a:r>
                      <a:endParaRPr lang="es-MX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4709795"/>
                  </a:ext>
                </a:extLst>
              </a:tr>
              <a:tr h="547962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INICIO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</a:rPr>
                        <a:t>Menciona porque es importante la familia.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necesita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8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/>
                        <a:t>Conoce en que consisten las actividades productivas de su familia y su aporte a la localidad.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15580"/>
                  </a:ext>
                </a:extLst>
              </a:tr>
              <a:tr h="1051100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DESARROLLO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 y escucha la obra de teatro.</a:t>
                      </a:r>
                    </a:p>
                  </a:txBody>
                  <a:tcPr marL="50700" marR="50700" marT="0" marB="0" anchor="ctr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Obra</a:t>
                      </a:r>
                    </a:p>
                  </a:txBody>
                  <a:tcPr marL="50700" marR="5070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usos múltiples 15 minutos</a:t>
                      </a:r>
                    </a:p>
                  </a:txBody>
                  <a:tcPr marL="50700" marR="5070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26845"/>
                  </a:ext>
                </a:extLst>
              </a:tr>
              <a:tr h="1362123">
                <a:tc>
                  <a:txBody>
                    <a:bodyPr/>
                    <a:lstStyle/>
                    <a:p>
                      <a:pPr marL="66675" marR="66675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</a:rPr>
                        <a:t>CIERRE </a:t>
                      </a:r>
                      <a:endParaRPr lang="es-MX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 3" panose="05040102010807070707" pitchFamily="18" charset="2"/>
                        <a:buChar char="g"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Contesta los siguientes cuestionamientos: ¿De que trato la obra? ¿Crees que es importante la familia? ¿Por qué crees importante la familia o por que no? ¿A quien frecuentas más, la familia de mamá o papá? ¿Con quien vives? ¿Quiénes viven en tu casa?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necesita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Salón de clases 10 minutos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Grupal</a:t>
                      </a:r>
                    </a:p>
                  </a:txBody>
                  <a:tcPr marL="50700" marR="507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330617"/>
                  </a:ext>
                </a:extLst>
              </a:tr>
              <a:tr h="403815">
                <a:tc gridSpan="3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Ajustes Razonables: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g"/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6675" marR="66675"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Observaciones:</a:t>
                      </a:r>
                    </a:p>
                  </a:txBody>
                  <a:tcPr marL="50700" marR="507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marL="67600" marR="6760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0300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95D01D-7A47-48D2-F8CC-63B2BC257F8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1C36E51-7B41-4545-9A94-C15BF2927FEC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1551726"/>
          <a:ext cx="6096000" cy="22745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27813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1: Cultura y Vida Social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Organizador Curricular 2: Interacciones con el Entorno Social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886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Aprendizaje esperado: </a:t>
                      </a:r>
                      <a:r>
                        <a:rPr lang="es-MX" sz="1100" b="0" dirty="0">
                          <a:latin typeface="Berlin Sans FB" panose="020E0602020502020306" pitchFamily="34" charset="0"/>
                        </a:rPr>
                        <a:t>Conoce en que consiste las actividades productivas de su familia y su aporte a la localidad.</a:t>
                      </a:r>
                      <a:endParaRPr lang="es-MX" sz="1100" dirty="0">
                        <a:latin typeface="Berlin Sans FB" panose="020E0602020502020306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Conoce y menciona a detalle las actividades productivas de su familia y su aporte a la localidad, mencionando si participa o no.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Con un poco de ayuda conoce en que consisten las actividades productivas de su familia.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latin typeface="Berlin Sans FB" panose="020E0602020502020306" pitchFamily="34" charset="0"/>
                        </a:rPr>
                        <a:t>Aun con apoyo se le dificulta reconocer las actividades productivas de su familia.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6858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2DDF7C-C45E-9525-0030-0F443AF94165}"/>
              </a:ext>
            </a:extLst>
          </p:cNvPr>
          <p:cNvSpPr txBox="1"/>
          <p:nvPr/>
        </p:nvSpPr>
        <p:spPr>
          <a:xfrm>
            <a:off x="4335440" y="4648545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Docente del Trayecto de Práctica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CBFFC2-5E2A-3CCF-39BA-34240BBC68BA}"/>
              </a:ext>
            </a:extLst>
          </p:cNvPr>
          <p:cNvSpPr txBox="1"/>
          <p:nvPr/>
        </p:nvSpPr>
        <p:spPr>
          <a:xfrm>
            <a:off x="6488376" y="3456397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Maestro Titular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096B02-9EC1-67C6-7C20-964104CE6B41}"/>
              </a:ext>
            </a:extLst>
          </p:cNvPr>
          <p:cNvSpPr txBox="1"/>
          <p:nvPr/>
        </p:nvSpPr>
        <p:spPr>
          <a:xfrm>
            <a:off x="2182504" y="3458956"/>
            <a:ext cx="3521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_____________________________________</a:t>
            </a:r>
          </a:p>
          <a:p>
            <a:pPr algn="ctr"/>
            <a:r>
              <a:rPr lang="es-MX" sz="1350" dirty="0"/>
              <a:t>Firma del Estudiante Normalista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3DF349-0D7F-9A99-7DEF-E358FDF04C4A}"/>
              </a:ext>
            </a:extLst>
          </p:cNvPr>
          <p:cNvSpPr txBox="1"/>
          <p:nvPr/>
        </p:nvSpPr>
        <p:spPr>
          <a:xfrm>
            <a:off x="2049439" y="1291356"/>
            <a:ext cx="7960058" cy="13388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50" dirty="0"/>
              <a:t>Observaciones:</a:t>
            </a:r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  <a:p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10017124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8CBB550-4455-F9FC-8953-8EB69F053E2B}"/>
              </a:ext>
            </a:extLst>
          </p:cNvPr>
          <p:cNvSpPr txBox="1"/>
          <p:nvPr/>
        </p:nvSpPr>
        <p:spPr>
          <a:xfrm>
            <a:off x="5087773" y="1031260"/>
            <a:ext cx="201645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Anexos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6618B6-C7D8-139F-EBC6-117BAF58A18C}"/>
              </a:ext>
            </a:extLst>
          </p:cNvPr>
          <p:cNvSpPr txBox="1"/>
          <p:nvPr/>
        </p:nvSpPr>
        <p:spPr>
          <a:xfrm>
            <a:off x="2355662" y="2003663"/>
            <a:ext cx="56297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1CB1B8-B393-3DED-547C-4E34C84A8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68" t="27452" r="35075" b="8637"/>
          <a:stretch/>
        </p:blipFill>
        <p:spPr>
          <a:xfrm>
            <a:off x="2918632" y="2003662"/>
            <a:ext cx="2620370" cy="32856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06962C-5BF4-380F-39EF-48D49EABF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12" t="27452" r="36978" b="11822"/>
          <a:stretch/>
        </p:blipFill>
        <p:spPr>
          <a:xfrm>
            <a:off x="7137496" y="2003662"/>
            <a:ext cx="2323532" cy="31219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EEB2950-C5DC-E56F-07BC-1DBA82066D89}"/>
              </a:ext>
            </a:extLst>
          </p:cNvPr>
          <p:cNvSpPr txBox="1"/>
          <p:nvPr/>
        </p:nvSpPr>
        <p:spPr>
          <a:xfrm>
            <a:off x="6574526" y="2003662"/>
            <a:ext cx="56297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07010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1452" y="0"/>
            <a:ext cx="12190548" cy="68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6618B6-C7D8-139F-EBC6-117BAF58A18C}"/>
              </a:ext>
            </a:extLst>
          </p:cNvPr>
          <p:cNvSpPr txBox="1"/>
          <p:nvPr/>
        </p:nvSpPr>
        <p:spPr>
          <a:xfrm>
            <a:off x="2355662" y="2003663"/>
            <a:ext cx="56297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EB2950-C5DC-E56F-07BC-1DBA82066D89}"/>
              </a:ext>
            </a:extLst>
          </p:cNvPr>
          <p:cNvSpPr txBox="1"/>
          <p:nvPr/>
        </p:nvSpPr>
        <p:spPr>
          <a:xfrm>
            <a:off x="6574526" y="2003662"/>
            <a:ext cx="56297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5EA326-DAEC-3FC6-79CE-30CCF99F3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1" t="27850" r="34179" b="8438"/>
          <a:stretch/>
        </p:blipFill>
        <p:spPr>
          <a:xfrm>
            <a:off x="7147733" y="2003661"/>
            <a:ext cx="2845559" cy="32754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C45C1B-1F12-0C89-C73D-5CD94D5C03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89" t="27850" r="26567" b="10627"/>
          <a:stretch/>
        </p:blipFill>
        <p:spPr>
          <a:xfrm>
            <a:off x="2918632" y="2003662"/>
            <a:ext cx="3414792" cy="25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743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6618B6-C7D8-139F-EBC6-117BAF58A18C}"/>
              </a:ext>
            </a:extLst>
          </p:cNvPr>
          <p:cNvSpPr txBox="1"/>
          <p:nvPr/>
        </p:nvSpPr>
        <p:spPr>
          <a:xfrm>
            <a:off x="2355662" y="2003663"/>
            <a:ext cx="56297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EB2950-C5DC-E56F-07BC-1DBA82066D89}"/>
              </a:ext>
            </a:extLst>
          </p:cNvPr>
          <p:cNvSpPr txBox="1"/>
          <p:nvPr/>
        </p:nvSpPr>
        <p:spPr>
          <a:xfrm>
            <a:off x="6574526" y="2003662"/>
            <a:ext cx="56297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905322-471F-AA87-960A-15E9B8949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44" t="27452" r="35411" b="9035"/>
          <a:stretch/>
        </p:blipFill>
        <p:spPr>
          <a:xfrm>
            <a:off x="2918632" y="2003661"/>
            <a:ext cx="2610134" cy="3265227"/>
          </a:xfrm>
          <a:prstGeom prst="rect">
            <a:avLst/>
          </a:prstGeom>
        </p:spPr>
      </p:pic>
      <p:pic>
        <p:nvPicPr>
          <p:cNvPr id="4" name="Picture 2" descr="38 ideas de Cole proyecto mi familia | dia de la familia, familia, tema de  la familia para preescolar">
            <a:extLst>
              <a:ext uri="{FF2B5EF4-FFF2-40B4-BE49-F238E27FC236}">
                <a16:creationId xmlns:a16="http://schemas.microsoft.com/office/drawing/2014/main" id="{55C0FD52-0AD7-DA0C-86BC-F3BECABE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96" y="2003661"/>
            <a:ext cx="2610134" cy="338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557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0AD9C6-2331-B38E-4849-C24B230E5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41" t="19487" r="22537" b="16202"/>
          <a:stretch/>
        </p:blipFill>
        <p:spPr>
          <a:xfrm>
            <a:off x="2040713" y="1276376"/>
            <a:ext cx="8110573" cy="52816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5AD04D1-C98E-9D09-46D3-47DAA7B26097}"/>
              </a:ext>
            </a:extLst>
          </p:cNvPr>
          <p:cNvSpPr txBox="1"/>
          <p:nvPr/>
        </p:nvSpPr>
        <p:spPr>
          <a:xfrm>
            <a:off x="3188654" y="509030"/>
            <a:ext cx="581468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Rúbrica de Evaluación de Evidencia</a:t>
            </a:r>
          </a:p>
        </p:txBody>
      </p:sp>
    </p:spTree>
    <p:extLst>
      <p:ext uri="{BB962C8B-B14F-4D97-AF65-F5344CB8AC3E}">
        <p14:creationId xmlns:p14="http://schemas.microsoft.com/office/powerpoint/2010/main" val="1369392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101B2A-9D30-0E88-5257-A3AF8CDA7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23" t="18036" r="22346" b="21216"/>
          <a:stretch/>
        </p:blipFill>
        <p:spPr>
          <a:xfrm>
            <a:off x="1510729" y="731521"/>
            <a:ext cx="9170542" cy="56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2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2"/>
            <a:ext cx="12192000" cy="68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6510C7B-E077-5EAD-CD4E-A50DD41E7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525"/>
              </p:ext>
            </p:extLst>
          </p:nvPr>
        </p:nvGraphicFramePr>
        <p:xfrm>
          <a:off x="1854578" y="2115820"/>
          <a:ext cx="8128000" cy="2626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522990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025141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7323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8917123"/>
                    </a:ext>
                  </a:extLst>
                </a:gridCol>
              </a:tblGrid>
              <a:tr h="37592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Pensamiento Matemático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96173"/>
                  </a:ext>
                </a:extLst>
              </a:tr>
              <a:tr h="53848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1: Número, álgebra y variación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Organizador Curricular 2: Número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044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Aprendizaje espera</a:t>
                      </a:r>
                      <a:r>
                        <a:rPr lang="es-MX" sz="1500" b="1" dirty="0">
                          <a:latin typeface="Berlin Sans FB" panose="020E0602020502020306" pitchFamily="34" charset="77"/>
                        </a:rPr>
                        <a:t>do: </a:t>
                      </a:r>
                      <a:r>
                        <a:rPr lang="es-ES" sz="1500" dirty="0">
                          <a:latin typeface="Berlin Sans FB" panose="020E0602020502020306" pitchFamily="34" charset="77"/>
                        </a:rPr>
                        <a:t>Resuelve problemas a través del conteo y con acciones sobre las colecciones.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3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Logrado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En proceso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latin typeface="Berlin Sans FB" panose="020E0602020502020306" pitchFamily="34" charset="0"/>
                        </a:rPr>
                        <a:t>Requiere 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4142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Resuelve problemas simples a través del conteo con objetos concretos.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Resuelve con ayuda de alguien problemas simples que impliquen contar.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dirty="0">
                          <a:latin typeface="Berlin Sans FB" panose="020E0602020502020306" pitchFamily="34" charset="0"/>
                        </a:rPr>
                        <a:t>Se le dificulta resolver problemas que impliquen utilizar el conteo.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6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4015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3FFB00-952F-B37C-58C3-45622C547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5" t="17420" r="22461" b="15266"/>
          <a:stretch/>
        </p:blipFill>
        <p:spPr>
          <a:xfrm>
            <a:off x="1655299" y="369021"/>
            <a:ext cx="8881402" cy="61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75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bo de abeja con rama de: vector de stock (libre de regalías) 1931396228  | Shutterstock">
            <a:extLst>
              <a:ext uri="{FF2B5EF4-FFF2-40B4-BE49-F238E27FC236}">
                <a16:creationId xmlns:a16="http://schemas.microsoft.com/office/drawing/2014/main" id="{A45F2B60-8D4D-B8E2-6296-596580AB0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7"/>
          <a:stretch/>
        </p:blipFill>
        <p:spPr bwMode="auto">
          <a:xfrm>
            <a:off x="0" y="-818"/>
            <a:ext cx="12192000" cy="68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4D2945-A5CF-1D23-28BE-5B21C12F1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39" t="31786" r="21654" b="9518"/>
          <a:stretch/>
        </p:blipFill>
        <p:spPr>
          <a:xfrm>
            <a:off x="2011680" y="1139481"/>
            <a:ext cx="8497280" cy="4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52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8849</Words>
  <Application>Microsoft Office PowerPoint</Application>
  <PresentationFormat>Panorámica</PresentationFormat>
  <Paragraphs>1625</Paragraphs>
  <Slides>91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91</vt:i4>
      </vt:variant>
    </vt:vector>
  </HeadingPairs>
  <TitlesOfParts>
    <vt:vector size="103" baseType="lpstr">
      <vt:lpstr>Abadi</vt:lpstr>
      <vt:lpstr>Aharoni</vt:lpstr>
      <vt:lpstr>Arial</vt:lpstr>
      <vt:lpstr>Berlin Sans FB</vt:lpstr>
      <vt:lpstr>Berlin Sans FB Demi</vt:lpstr>
      <vt:lpstr>Calibri</vt:lpstr>
      <vt:lpstr>Calibri Light</vt:lpstr>
      <vt:lpstr>Congenial Black</vt:lpstr>
      <vt:lpstr>Symbol</vt:lpstr>
      <vt:lpstr>Wingdings 3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Lecely Cortes</dc:creator>
  <cp:lastModifiedBy>Lecely Cortes</cp:lastModifiedBy>
  <cp:revision>19</cp:revision>
  <dcterms:created xsi:type="dcterms:W3CDTF">2023-05-10T20:00:31Z</dcterms:created>
  <dcterms:modified xsi:type="dcterms:W3CDTF">2023-06-20T22:46:29Z</dcterms:modified>
</cp:coreProperties>
</file>