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9" r:id="rId3"/>
    <p:sldId id="256" r:id="rId4"/>
    <p:sldId id="257" r:id="rId5"/>
    <p:sldId id="258" r:id="rId6"/>
    <p:sldId id="259" r:id="rId7"/>
    <p:sldId id="260" r:id="rId8"/>
    <p:sldId id="270" r:id="rId9"/>
    <p:sldId id="261" r:id="rId10"/>
    <p:sldId id="273" r:id="rId11"/>
    <p:sldId id="262" r:id="rId12"/>
    <p:sldId id="274" r:id="rId13"/>
    <p:sldId id="275" r:id="rId14"/>
    <p:sldId id="272" r:id="rId15"/>
    <p:sldId id="263" r:id="rId16"/>
    <p:sldId id="277" r:id="rId17"/>
    <p:sldId id="264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FF3"/>
    <a:srgbClr val="D1D1D1"/>
    <a:srgbClr val="E8E6E7"/>
    <a:srgbClr val="C49E9B"/>
    <a:srgbClr val="66524E"/>
    <a:srgbClr val="BB948F"/>
    <a:srgbClr val="CC00FF"/>
    <a:srgbClr val="660033"/>
    <a:srgbClr val="99FF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6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9DB46-1171-69CD-EFB1-A46E3E552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9D8E8E-281F-6A4A-6A93-25F1FF011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DFD6BE-4BC9-921A-DEE8-BF079BCF9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632-90DC-495E-B2A7-57AE0F1C2EB8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5E5F42-CBB0-CA5C-0C2C-6940303EB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2BD473-3E3D-6369-7313-19301F73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69D5-4CF8-409D-8566-02112BBC76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413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644F6-C3DC-D5B4-21CB-EC4FFC07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76DF59-B8CB-B1D5-77FE-634A3C59A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C3EF00-7846-3515-45E2-4AF9A3084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632-90DC-495E-B2A7-57AE0F1C2EB8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C40002-057F-8261-D43F-B108D011D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48D463-1556-EA56-909A-43520B370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69D5-4CF8-409D-8566-02112BBC76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259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0C4976-1646-A047-4FA7-20F112FB7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A378162-2763-C72E-3AFD-1CAD7E9B2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294844-2D58-36B8-809B-BB56CE5C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632-90DC-495E-B2A7-57AE0F1C2EB8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D01F2A-6FE7-609F-D1C2-7497DC4C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6F3B98-E0B7-40D7-EBEE-2ED21A51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69D5-4CF8-409D-8566-02112BBC76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572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2D571-230D-B498-FBAD-8B7977E03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15E21E-9ACE-50C4-B672-FF0CB305A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00427D-A5AB-252C-7BA8-BD279687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632-90DC-495E-B2A7-57AE0F1C2EB8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B60ADE-20BD-B345-69A5-27259680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D381F-87D4-B258-3B3E-57D36485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69D5-4CF8-409D-8566-02112BBC76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727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BE00E-F426-5705-3911-EA3F686CC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F7FA3E-65B6-0F39-D29B-72039988D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DE3D19-4F76-1908-89BA-4A8810CC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632-90DC-495E-B2A7-57AE0F1C2EB8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1C399D-1986-8EE3-F88E-382A1CB8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EF24B-7776-F681-CD1E-A64F5AA7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69D5-4CF8-409D-8566-02112BBC76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291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F44BA-5A09-11AF-0ED2-B08C985F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1D382C-7323-5669-09F2-0B79424CF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C63155-9D7A-F10C-0BF0-140FB6BAA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456142-2E82-797D-78A4-F0AE67A4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632-90DC-495E-B2A7-57AE0F1C2EB8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5B891D-9A23-C3DD-C2B3-6759E907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E916E5-4A58-0FDB-C959-44A885F7C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69D5-4CF8-409D-8566-02112BBC76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974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BFE5E4-3549-ABC8-9F22-566FF640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B1282B-481B-8783-22C5-79CF79145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4936CB-35DB-3D9B-FA59-5493A32A6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4DCF9FE-E6CA-D823-DB68-7498F4EC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07ACB2-E1EF-8C49-19E1-EAA49A39B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F1D520A-F168-56F2-56AB-198A878C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632-90DC-495E-B2A7-57AE0F1C2EB8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A5C1D54-6E7D-2DC2-49A1-CF68302C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6AE739D-07A2-598C-785A-54712483A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69D5-4CF8-409D-8566-02112BBC76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969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246F7D-72BB-6450-9E2F-E1A3E3A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668D71-9300-1EA3-3EB8-750A7B8E6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632-90DC-495E-B2A7-57AE0F1C2EB8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E7D432-6A86-AE99-0B97-993DAD9A9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BF0FDA-0CF6-1CBF-42ED-B30C88070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69D5-4CF8-409D-8566-02112BBC76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690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30F428A-A032-1E5F-EA2B-2F608DA4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632-90DC-495E-B2A7-57AE0F1C2EB8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22FCA9-8B70-B4C8-D8D3-2B2387F3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EF88F8-53A3-4A31-6EB5-4A39B084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69D5-4CF8-409D-8566-02112BBC76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67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A4310-8365-D874-5088-D246354F8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7B4B3C-AA29-0CB8-2A32-6A8AC4EA9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A81D94-19ED-9CD0-EE27-D5C162D0A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42DC91-3437-58A8-6A23-2906F549F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632-90DC-495E-B2A7-57AE0F1C2EB8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387244-F84D-46AB-2B34-F3AA6722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3D6598-19E7-49A2-0999-FD76BA02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69D5-4CF8-409D-8566-02112BBC76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297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03F66-9E18-F5D5-5C8D-4AD1D21F7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4614D5-37B3-88D0-B46E-C1AA5159E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A02FE9-1E2F-FCEA-B150-2B671C467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0D40E2-9C14-D37F-CC00-EB6FBE51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8632-90DC-495E-B2A7-57AE0F1C2EB8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E143A7-F650-C155-2801-E0E353D1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1C8C70-F1B4-9BF5-1405-8EA0F08C9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69D5-4CF8-409D-8566-02112BBC76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790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BD60EE-D4EB-12E3-9AB7-BC7CE555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CE7511-FB56-FC51-D6B9-515302264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1EB6A0-94D5-ED5E-5FEC-09C9F5D24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F8632-90DC-495E-B2A7-57AE0F1C2EB8}" type="datetimeFigureOut">
              <a:rPr lang="es-MX" smtClean="0"/>
              <a:t>28/06/2023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5E4460-FF74-390D-FDF9-039879104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38FBF9-22C5-CF2A-59EA-F661BFBD0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769D5-4CF8-409D-8566-02112BBC76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90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267C601-DFBC-7A86-35A7-20047CA72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441" y="524854"/>
            <a:ext cx="50686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Licenciatura en Educación preescolar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upo 2">
            <a:extLst>
              <a:ext uri="{FF2B5EF4-FFF2-40B4-BE49-F238E27FC236}">
                <a16:creationId xmlns:a16="http://schemas.microsoft.com/office/drawing/2014/main" id="{13348814-81C5-1E7D-872C-0A0376652FCB}"/>
              </a:ext>
            </a:extLst>
          </p:cNvPr>
          <p:cNvGrpSpPr>
            <a:grpSpLocks/>
          </p:cNvGrpSpPr>
          <p:nvPr/>
        </p:nvGrpSpPr>
        <p:grpSpPr bwMode="auto">
          <a:xfrm>
            <a:off x="3561652" y="1424467"/>
            <a:ext cx="5068695" cy="1102941"/>
            <a:chOff x="0" y="0"/>
            <a:chExt cx="50639" cy="12403"/>
          </a:xfrm>
        </p:grpSpPr>
        <p:pic>
          <p:nvPicPr>
            <p:cNvPr id="6" name="2 Imagen">
              <a:extLst>
                <a:ext uri="{FF2B5EF4-FFF2-40B4-BE49-F238E27FC236}">
                  <a16:creationId xmlns:a16="http://schemas.microsoft.com/office/drawing/2014/main" id="{BE320821-2D6D-EFDF-2B57-E56205F36300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154" cy="1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1 CuadroTexto">
              <a:extLst>
                <a:ext uri="{FF2B5EF4-FFF2-40B4-BE49-F238E27FC236}">
                  <a16:creationId xmlns:a16="http://schemas.microsoft.com/office/drawing/2014/main" id="{197BBBD8-416A-D39E-7C18-C24736835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33" y="2579"/>
              <a:ext cx="27806" cy="7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1400" b="1" i="0" u="none" strike="noStrike" cap="none" normalizeH="0" baseline="0" dirty="0">
                  <a:ln>
                    <a:noFill/>
                  </a:ln>
                  <a:solidFill>
                    <a:srgbClr val="93939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Bases Legales y Normativas de la Educación Básica</a:t>
              </a:r>
              <a:endPara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12 Conector recto">
              <a:extLst>
                <a:ext uri="{FF2B5EF4-FFF2-40B4-BE49-F238E27FC236}">
                  <a16:creationId xmlns:a16="http://schemas.microsoft.com/office/drawing/2014/main" id="{94686A81-1AF4-7D83-E017-9318966DDC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70" y="161"/>
              <a:ext cx="0" cy="122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9" name="Rectangle 7">
            <a:extLst>
              <a:ext uri="{FF2B5EF4-FFF2-40B4-BE49-F238E27FC236}">
                <a16:creationId xmlns:a16="http://schemas.microsoft.com/office/drawing/2014/main" id="{76432291-4B6A-3033-57C2-69413E3CF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289" y="872205"/>
            <a:ext cx="24176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Ciclo escolar 2022 – 2023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73AD07-A9F9-870D-EF82-EE1833288D21}"/>
              </a:ext>
            </a:extLst>
          </p:cNvPr>
          <p:cNvSpPr txBox="1"/>
          <p:nvPr/>
        </p:nvSpPr>
        <p:spPr>
          <a:xfrm>
            <a:off x="1851460" y="2618005"/>
            <a:ext cx="7938655" cy="3789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s-MX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Sexto Semestre Sección “c”</a:t>
            </a:r>
            <a:endParaRPr lang="es-MX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200000"/>
              </a:lnSpc>
              <a:spcBef>
                <a:spcPts val="1200"/>
              </a:spcBef>
            </a:pPr>
            <a:r>
              <a:rPr lang="es-MX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Alumna: </a:t>
            </a:r>
            <a:r>
              <a:rPr lang="es-MX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María Guadalupe Salazar Martínez</a:t>
            </a:r>
          </a:p>
          <a:p>
            <a:pPr indent="457200" algn="ctr">
              <a:lnSpc>
                <a:spcPct val="200000"/>
              </a:lnSpc>
            </a:pPr>
            <a:r>
              <a:rPr lang="es-MX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trabajo:</a:t>
            </a:r>
            <a:r>
              <a:rPr lang="es-MX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Evidencia Final</a:t>
            </a:r>
          </a:p>
          <a:p>
            <a:pPr indent="457200" algn="ctr">
              <a:lnSpc>
                <a:spcPct val="200000"/>
              </a:lnSpc>
            </a:pPr>
            <a:r>
              <a:rPr lang="es-MX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docente:</a:t>
            </a:r>
            <a:r>
              <a:rPr lang="es-MX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Joel Rodríguez Pinal </a:t>
            </a:r>
          </a:p>
          <a:p>
            <a:pPr indent="457200" algn="ctr">
              <a:lnSpc>
                <a:spcPct val="200000"/>
              </a:lnSpc>
            </a:pPr>
            <a:r>
              <a:rPr lang="es-MX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Competencias </a:t>
            </a:r>
            <a:r>
              <a:rPr lang="es-MX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Profesionales </a:t>
            </a:r>
            <a:endParaRPr lang="es-MX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s-MX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Actúa de manera ética ante la diversidad de situaciones que se presentan en la práctica profesional.</a:t>
            </a:r>
            <a:endParaRPr lang="es-MX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>
              <a:lnSpc>
                <a:spcPct val="105000"/>
              </a:lnSpc>
            </a:pPr>
            <a:endParaRPr lang="es-MX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es-MX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 recursos de la investigación educativa para enriquecer su práctica profesional, expresando su interés por el conocimiento, la ciencia y la mejora de la educación.</a:t>
            </a:r>
          </a:p>
          <a:p>
            <a:pPr lvl="0" algn="ctr">
              <a:lnSpc>
                <a:spcPct val="105000"/>
              </a:lnSpc>
            </a:pPr>
            <a:endParaRPr lang="es-MX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200000"/>
              </a:lnSpc>
            </a:pPr>
            <a:r>
              <a:rPr lang="es-MX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Saltillo, Coahuila de Zaragoza                                23 de Junio del 2023</a:t>
            </a:r>
          </a:p>
        </p:txBody>
      </p:sp>
    </p:spTree>
    <p:extLst>
      <p:ext uri="{BB962C8B-B14F-4D97-AF65-F5344CB8AC3E}">
        <p14:creationId xmlns:p14="http://schemas.microsoft.com/office/powerpoint/2010/main" val="18820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lustración de Color Dibujos Animados Ilustración Vectorial Del Pasillo De  La Escuela Secundaria y más Vectores Libres de Derechos de Educación -  iStock">
            <a:extLst>
              <a:ext uri="{FF2B5EF4-FFF2-40B4-BE49-F238E27FC236}">
                <a16:creationId xmlns:a16="http://schemas.microsoft.com/office/drawing/2014/main" id="{3228C834-B3DC-FE09-0655-C2D9841D0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0C6513F-3319-2245-FF66-E67628F95D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28" b="96633" l="4717" r="89623">
                        <a14:foregroundMark x1="9577" y1="57430" x2="9434" y2="57576"/>
                        <a14:foregroundMark x1="16038" y1="50842" x2="12794" y2="54150"/>
                        <a14:foregroundMark x1="9434" y1="57576" x2="11633" y2="60656"/>
                        <a14:foregroundMark x1="17610" y1="71380" x2="7862" y2="79461"/>
                        <a14:foregroundMark x1="7862" y1="79461" x2="5346" y2="80135"/>
                        <a14:foregroundMark x1="16873" y1="93189" x2="21698" y2="96633"/>
                        <a14:foregroundMark x1="14151" y1="91246" x2="15509" y2="92216"/>
                        <a14:foregroundMark x1="21698" y1="96633" x2="21698" y2="96633"/>
                        <a14:foregroundMark x1="23699" y1="90517" x2="22956" y2="90236"/>
                        <a14:foregroundMark x1="33648" y1="94276" x2="31455" y2="93447"/>
                        <a14:foregroundMark x1="27044" y1="94276" x2="22327" y2="94276"/>
                        <a14:foregroundMark x1="27673" y1="94613" x2="32075" y2="95623"/>
                        <a14:foregroundMark x1="33962" y1="94613" x2="25472" y2="95286"/>
                        <a14:foregroundMark x1="10551" y1="70998" x2="9119" y2="72391"/>
                        <a14:foregroundMark x1="10360" y1="70677" x2="9421" y2="71209"/>
                        <a14:foregroundMark x1="14465" y1="68350" x2="12712" y2="69343"/>
                        <a14:foregroundMark x1="14828" y1="56751" x2="16352" y2="58586"/>
                        <a14:foregroundMark x1="13836" y1="55556" x2="14156" y2="55942"/>
                        <a14:foregroundMark x1="10063" y1="55556" x2="5975" y2="59933"/>
                        <a14:foregroundMark x1="5975" y1="59933" x2="8142" y2="62447"/>
                        <a14:foregroundMark x1="8306" y1="72844" x2="7233" y2="74411"/>
                        <a14:foregroundMark x1="9864" y1="70570" x2="9390" y2="71261"/>
                        <a14:foregroundMark x1="10692" y1="69360" x2="10124" y2="70189"/>
                        <a14:foregroundMark x1="7233" y1="74411" x2="6918" y2="75758"/>
                        <a14:foregroundMark x1="8148" y1="72844" x2="4717" y2="78451"/>
                        <a14:foregroundMark x1="6918" y1="57912" x2="11006" y2="54209"/>
                        <a14:foregroundMark x1="6918" y1="58586" x2="8462" y2="61892"/>
                        <a14:foregroundMark x1="11950" y1="68013" x2="5031" y2="82155"/>
                        <a14:foregroundMark x1="36985" y1="60475" x2="37422" y2="60943"/>
                        <a14:foregroundMark x1="34277" y1="57576" x2="36025" y2="59447"/>
                        <a14:foregroundMark x1="39831" y1="66226" x2="39623" y2="67340"/>
                        <a14:foregroundMark x1="37421" y1="60269" x2="36792" y2="63636"/>
                        <a14:foregroundMark x1="39308" y1="62963" x2="37107" y2="63973"/>
                        <a14:foregroundMark x1="36137" y1="63973" x2="39308" y2="60269"/>
                        <a14:foregroundMark x1="40496" y1="65320" x2="39623" y2="67003"/>
                        <a14:foregroundMark x1="42767" y1="60943" x2="40569" y2="65180"/>
                        <a14:foregroundMark x1="14151" y1="69024" x2="13836" y2="67677"/>
                        <a14:foregroundMark x1="11321" y1="69024" x2="12264" y2="69024"/>
                        <a14:foregroundMark x1="11635" y1="68350" x2="13522" y2="68350"/>
                        <a14:foregroundMark x1="13522" y1="67340" x2="10377" y2="70370"/>
                        <a14:backgroundMark x1="32390" y1="17172" x2="50943" y2="47475"/>
                        <a14:backgroundMark x1="50943" y1="47475" x2="51572" y2="48485"/>
                        <a14:backgroundMark x1="60377" y1="31313" x2="70126" y2="29966"/>
                        <a14:backgroundMark x1="70126" y1="29966" x2="76101" y2="39057"/>
                        <a14:backgroundMark x1="76101" y1="39057" x2="60063" y2="69024"/>
                        <a14:backgroundMark x1="60063" y1="69024" x2="40881" y2="73737"/>
                        <a14:backgroundMark x1="40881" y1="73737" x2="37375" y2="68196"/>
                        <a14:backgroundMark x1="41837" y1="56450" x2="42453" y2="55892"/>
                        <a14:backgroundMark x1="42453" y1="55892" x2="49057" y2="56902"/>
                        <a14:backgroundMark x1="49057" y1="56902" x2="63208" y2="54545"/>
                        <a14:backgroundMark x1="63208" y1="54545" x2="82390" y2="65993"/>
                        <a14:backgroundMark x1="82390" y1="65993" x2="82390" y2="65993"/>
                        <a14:backgroundMark x1="31132" y1="35017" x2="38365" y2="38047"/>
                        <a14:backgroundMark x1="33648" y1="40067" x2="35220" y2="52525"/>
                        <a14:backgroundMark x1="38679" y1="49832" x2="54717" y2="51852"/>
                        <a14:backgroundMark x1="47040" y1="64492" x2="49686" y2="73737"/>
                        <a14:backgroundMark x1="43711" y1="52862" x2="46623" y2="63037"/>
                        <a14:backgroundMark x1="52830" y1="79125" x2="42138" y2="85185"/>
                        <a14:backgroundMark x1="20914" y1="91899" x2="20755" y2="93603"/>
                        <a14:backgroundMark x1="54088" y1="79125" x2="57233" y2="92929"/>
                        <a14:backgroundMark x1="55031" y1="83165" x2="35220" y2="87542"/>
                        <a14:backgroundMark x1="31761" y1="73064" x2="37771" y2="68559"/>
                        <a14:backgroundMark x1="22327" y1="87879" x2="22013" y2="88552"/>
                        <a14:backgroundMark x1="31447" y1="89226" x2="33962" y2="89562"/>
                        <a14:backgroundMark x1="33333" y1="63973" x2="34906" y2="63973"/>
                        <a14:backgroundMark x1="35220" y1="63973" x2="35220" y2="65320"/>
                        <a14:backgroundMark x1="8491" y1="35354" x2="8491" y2="43434"/>
                        <a14:backgroundMark x1="9119" y1="34343" x2="8491" y2="38721"/>
                        <a14:backgroundMark x1="11358" y1="65398" x2="12893" y2="65320"/>
                        <a14:backgroundMark x1="6289" y1="65657" x2="7412" y2="65600"/>
                      </a14:backgroundRemoval>
                    </a14:imgEffect>
                  </a14:imgLayer>
                </a14:imgProps>
              </a:ext>
            </a:extLst>
          </a:blip>
          <a:srcRect t="26651" r="54890"/>
          <a:stretch/>
        </p:blipFill>
        <p:spPr>
          <a:xfrm>
            <a:off x="2450663" y="2996861"/>
            <a:ext cx="2466746" cy="374604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4C7BD68-58A5-2665-B560-4DA2FCDF5183}"/>
              </a:ext>
            </a:extLst>
          </p:cNvPr>
          <p:cNvSpPr txBox="1"/>
          <p:nvPr/>
        </p:nvSpPr>
        <p:spPr>
          <a:xfrm>
            <a:off x="4806891" y="4115927"/>
            <a:ext cx="3103418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Agency FB" panose="020B0503020202020204" pitchFamily="34" charset="0"/>
              </a:rPr>
              <a:t>Richard llega un lunes por la mañana muy temprano a la escuela y piensa en proponer mejoras en áreas para los niños y niñas con barreras de aprendizaje.</a:t>
            </a:r>
          </a:p>
        </p:txBody>
      </p:sp>
    </p:spTree>
    <p:extLst>
      <p:ext uri="{BB962C8B-B14F-4D97-AF65-F5344CB8AC3E}">
        <p14:creationId xmlns:p14="http://schemas.microsoft.com/office/powerpoint/2010/main" val="1693956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102" name="Picture 6" descr="interior del pasillo de dibujos animados de la escalera de la escuela  5220884 Vector en Vecteezy">
            <a:extLst>
              <a:ext uri="{FF2B5EF4-FFF2-40B4-BE49-F238E27FC236}">
                <a16:creationId xmlns:a16="http://schemas.microsoft.com/office/drawing/2014/main" id="{2A34C9D7-3913-1C3C-983A-D5783193B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133F446-1DB3-D10E-1A14-DB90327F0747}"/>
              </a:ext>
            </a:extLst>
          </p:cNvPr>
          <p:cNvSpPr txBox="1"/>
          <p:nvPr/>
        </p:nvSpPr>
        <p:spPr>
          <a:xfrm>
            <a:off x="2826328" y="1718163"/>
            <a:ext cx="4656653" cy="3420130"/>
          </a:xfrm>
          <a:prstGeom prst="cloud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gency FB" panose="020B0503020202020204" pitchFamily="34" charset="0"/>
              </a:rPr>
              <a:t>Lola tendría que hacer un gran esfuerzo al subir estas escaleras, propondré una rapa, así también niños, niñas o alguna otra persona en silla de ruedas podrá subir y bajar sin problema.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F11AD44-9CAC-9BCC-B249-C952B1064B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2" b="89841" l="14660" r="86649">
                        <a14:foregroundMark x1="31675" y1="11429" x2="21990" y2="69841"/>
                        <a14:foregroundMark x1="37958" y1="6032" x2="28272" y2="6032"/>
                        <a14:backgroundMark x1="73560" y1="10159" x2="58377" y2="88254"/>
                        <a14:backgroundMark x1="58377" y1="88254" x2="58377" y2="89841"/>
                        <a14:backgroundMark x1="74869" y1="57778" x2="91099" y2="34286"/>
                        <a14:backgroundMark x1="76440" y1="13333" x2="80366" y2="66984"/>
                      </a14:backgroundRemoval>
                    </a14:imgEffect>
                  </a14:imgLayer>
                </a14:imgProps>
              </a:ext>
            </a:extLst>
          </a:blip>
          <a:srcRect l="13121" t="1420" r="53915" b="12402"/>
          <a:stretch/>
        </p:blipFill>
        <p:spPr>
          <a:xfrm>
            <a:off x="804326" y="1914622"/>
            <a:ext cx="2825566" cy="49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09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4824C4E-E827-DC5B-767B-16F752AB2A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88" t="-306" r="-25" b="1"/>
          <a:stretch/>
        </p:blipFill>
        <p:spPr>
          <a:xfrm>
            <a:off x="0" y="0"/>
            <a:ext cx="12191999" cy="70104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3CF833F-C079-C416-9F27-BF65EB58C3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381" b="95848" l="3681" r="95706">
                        <a14:foregroundMark x1="59509" y1="20761" x2="83436" y2="31834"/>
                        <a14:foregroundMark x1="82209" y1="13841" x2="26704" y2="27645"/>
                        <a14:foregroundMark x1="71166" y1="9689" x2="85890" y2="9689"/>
                        <a14:foregroundMark x1="85890" y1="9689" x2="94479" y2="16955"/>
                        <a14:foregroundMark x1="94479" y1="16955" x2="93252" y2="48789"/>
                        <a14:foregroundMark x1="93252" y1="48789" x2="84049" y2="55363"/>
                        <a14:foregroundMark x1="84049" y1="55363" x2="84049" y2="55363"/>
                        <a14:foregroundMark x1="96319" y1="11073" x2="68712" y2="10381"/>
                        <a14:foregroundMark x1="26329" y1="59371" x2="27607" y2="62976"/>
                        <a14:foregroundMark x1="55215" y1="82699" x2="79755" y2="95848"/>
                        <a14:foregroundMark x1="88511" y1="74740" x2="84049" y2="80277"/>
                        <a14:foregroundMark x1="89699" y1="73265" x2="88789" y2="74394"/>
                        <a14:foregroundMark x1="51534" y1="83045" x2="71779" y2="87889"/>
                        <a14:foregroundMark x1="62577" y1="79585" x2="71779" y2="84775"/>
                        <a14:foregroundMark x1="51534" y1="81315" x2="46626" y2="85121"/>
                        <a14:foregroundMark x1="79216" y1="66591" x2="80522" y2="66643"/>
                        <a14:foregroundMark x1="49080" y1="65398" x2="52105" y2="65518"/>
                        <a14:foregroundMark x1="34356" y1="34602" x2="32950" y2="36717"/>
                        <a14:foregroundMark x1="16510" y1="47970" x2="15951" y2="48443"/>
                        <a14:foregroundMark x1="33129" y1="34948" x2="32338" y2="36175"/>
                        <a14:foregroundMark x1="22392" y1="51038" x2="25767" y2="52941"/>
                        <a14:foregroundMark x1="25767" y1="52941" x2="29448" y2="53287"/>
                        <a14:foregroundMark x1="17178" y1="48311" x2="17178" y2="48804"/>
                        <a14:foregroundMark x1="22361" y1="51362" x2="26994" y2="53287"/>
                        <a14:foregroundMark x1="15337" y1="48443" x2="16069" y2="48747"/>
                        <a14:foregroundMark x1="26994" y1="53287" x2="26994" y2="53287"/>
                        <a14:foregroundMark x1="26380" y1="53287" x2="23486" y2="52417"/>
                        <a14:foregroundMark x1="23305" y1="52246" x2="25767" y2="52941"/>
                        <a14:foregroundMark x1="25767" y1="53287" x2="24054" y2="52949"/>
                        <a14:foregroundMark x1="24514" y1="53380" x2="26994" y2="53979"/>
                        <a14:foregroundMark x1="15042" y1="48694" x2="14724" y2="48443"/>
                        <a14:foregroundMark x1="88858" y1="74740" x2="90184" y2="75779"/>
                        <a14:foregroundMark x1="88127" y1="74167" x2="88417" y2="74394"/>
                        <a14:foregroundMark x1="24314" y1="53193" x2="25153" y2="53287"/>
                        <a14:foregroundMark x1="24540" y1="55017" x2="27607" y2="58131"/>
                        <a14:foregroundMark x1="23926" y1="54325" x2="28221" y2="56055"/>
                        <a14:foregroundMark x1="49693" y1="66090" x2="51233" y2="66194"/>
                        <a14:foregroundMark x1="31288" y1="58824" x2="42331" y2="62284"/>
                        <a14:foregroundMark x1="50307" y1="65052" x2="46626" y2="69550"/>
                        <a14:foregroundMark x1="34969" y1="37716" x2="26380" y2="45329"/>
                        <a14:foregroundMark x1="26380" y1="45329" x2="23926" y2="45675"/>
                        <a14:backgroundMark x1="13497" y1="30450" x2="23306" y2="32965"/>
                        <a14:backgroundMark x1="6135" y1="31834" x2="19018" y2="34602"/>
                        <a14:backgroundMark x1="19018" y1="34602" x2="19018" y2="34602"/>
                        <a14:backgroundMark x1="23582" y1="54510" x2="11656" y2="53287"/>
                        <a14:backgroundMark x1="11656" y1="53287" x2="11043" y2="52595"/>
                        <a14:backgroundMark x1="24623" y1="53952" x2="18405" y2="53633"/>
                        <a14:backgroundMark x1="59017" y1="68448" x2="74847" y2="69896"/>
                        <a14:backgroundMark x1="74847" y1="69896" x2="87730" y2="74394"/>
                        <a14:backgroundMark x1="87730" y1="74394" x2="87730" y2="74740"/>
                        <a14:backgroundMark x1="79755" y1="67820" x2="73620" y2="68166"/>
                        <a14:backgroundMark x1="79755" y1="66782" x2="74847" y2="70588"/>
                        <a14:backgroundMark x1="21665" y1="43983" x2="14724" y2="47059"/>
                        <a14:backgroundMark x1="31902" y1="36678" x2="31863" y2="36724"/>
                        <a14:backgroundMark x1="32515" y1="36332" x2="30638" y2="36332"/>
                      </a14:backgroundRemoval>
                    </a14:imgEffect>
                  </a14:imgLayer>
                </a14:imgProps>
              </a:ext>
            </a:extLst>
          </a:blip>
          <a:srcRect l="14944" t="4458" r="5432" b="3451"/>
          <a:stretch/>
        </p:blipFill>
        <p:spPr>
          <a:xfrm>
            <a:off x="10460180" y="3306709"/>
            <a:ext cx="1731820" cy="3551291"/>
          </a:xfrm>
          <a:prstGeom prst="rect">
            <a:avLst/>
          </a:prstGeom>
        </p:spPr>
      </p:pic>
      <p:sp>
        <p:nvSpPr>
          <p:cNvPr id="7" name="Bocadillo nube: nube 6">
            <a:extLst>
              <a:ext uri="{FF2B5EF4-FFF2-40B4-BE49-F238E27FC236}">
                <a16:creationId xmlns:a16="http://schemas.microsoft.com/office/drawing/2014/main" id="{800A1097-EFE8-A530-B81A-C8194D6B42C9}"/>
              </a:ext>
            </a:extLst>
          </p:cNvPr>
          <p:cNvSpPr/>
          <p:nvPr/>
        </p:nvSpPr>
        <p:spPr>
          <a:xfrm>
            <a:off x="5209309" y="2978728"/>
            <a:ext cx="4849092" cy="3558217"/>
          </a:xfrm>
          <a:prstGeom prst="cloudCallout">
            <a:avLst>
              <a:gd name="adj1" fmla="val 66966"/>
              <a:gd name="adj2" fmla="val 3582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AE63176-9B4E-637C-367A-426AAA1AE7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513" b="24248"/>
          <a:stretch/>
        </p:blipFill>
        <p:spPr>
          <a:xfrm>
            <a:off x="5977402" y="3660271"/>
            <a:ext cx="3312905" cy="1863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2271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102" name="Picture 6" descr="interior del pasillo de dibujos animados de la escalera de la escuela  5220884 Vector en Vecteezy">
            <a:extLst>
              <a:ext uri="{FF2B5EF4-FFF2-40B4-BE49-F238E27FC236}">
                <a16:creationId xmlns:a16="http://schemas.microsoft.com/office/drawing/2014/main" id="{2A34C9D7-3913-1C3C-983A-D5783193B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ralelogramo 3">
            <a:extLst>
              <a:ext uri="{FF2B5EF4-FFF2-40B4-BE49-F238E27FC236}">
                <a16:creationId xmlns:a16="http://schemas.microsoft.com/office/drawing/2014/main" id="{7F90FF19-E6D1-3319-7E78-729B6769789C}"/>
              </a:ext>
            </a:extLst>
          </p:cNvPr>
          <p:cNvSpPr/>
          <p:nvPr/>
        </p:nvSpPr>
        <p:spPr>
          <a:xfrm rot="8491880">
            <a:off x="6643489" y="3180291"/>
            <a:ext cx="2822291" cy="3167754"/>
          </a:xfrm>
          <a:prstGeom prst="parallelogram">
            <a:avLst/>
          </a:prstGeom>
          <a:solidFill>
            <a:srgbClr val="66524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34992B8-EAEB-3184-6703-BE3164921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159" y="2646219"/>
            <a:ext cx="1733792" cy="302029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FC921C0-25FE-13E5-F0FA-E23D91911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836" y="5648607"/>
            <a:ext cx="2624003" cy="121564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523A66D-F435-2C48-CA9B-F67F4DEFC4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89"/>
          <a:stretch/>
        </p:blipFill>
        <p:spPr>
          <a:xfrm>
            <a:off x="6459111" y="2644675"/>
            <a:ext cx="1733792" cy="302029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F03C040-9B21-7CEF-2278-1938BD6B2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8" b="95455" l="9489" r="91241">
                        <a14:foregroundMark x1="10949" y1="12879" x2="18248" y2="17424"/>
                        <a14:foregroundMark x1="22628" y1="27273" x2="22628" y2="27273"/>
                        <a14:foregroundMark x1="22628" y1="25000" x2="23568" y2="26171"/>
                        <a14:foregroundMark x1="83212" y1="87121" x2="91241" y2="95455"/>
                        <a14:foregroundMark x1="48175" y1="52273" x2="18248" y2="19697"/>
                        <a14:foregroundMark x1="73723" y1="70455" x2="76233" y2="70129"/>
                        <a14:foregroundMark x1="74564" y1="72564" x2="72993" y2="72727"/>
                        <a14:foregroundMark x1="80292" y1="71970" x2="79839" y2="72017"/>
                        <a14:backgroundMark x1="70167" y1="61640" x2="35766" y2="21970"/>
                        <a14:backgroundMark x1="88321" y1="82576" x2="83897" y2="77474"/>
                        <a14:backgroundMark x1="35766" y1="21970" x2="21168" y2="15909"/>
                        <a14:backgroundMark x1="21168" y1="15909" x2="19708" y2="12879"/>
                        <a14:backgroundMark x1="31387" y1="21970" x2="45255" y2="36364"/>
                        <a14:backgroundMark x1="76642" y1="74242" x2="77372" y2="74242"/>
                        <a14:backgroundMark x1="74453" y1="72727" x2="78832" y2="734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949056" flipV="1">
            <a:off x="4734733" y="2379434"/>
            <a:ext cx="3078296" cy="296594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FF5230B-7A4C-698C-490A-5CA46E1912A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1065" b="16945"/>
          <a:stretch/>
        </p:blipFill>
        <p:spPr>
          <a:xfrm>
            <a:off x="8233089" y="-24116"/>
            <a:ext cx="1603637" cy="2668792"/>
          </a:xfrm>
          <a:prstGeom prst="rect">
            <a:avLst/>
          </a:prstGeom>
        </p:spPr>
      </p:pic>
      <p:sp>
        <p:nvSpPr>
          <p:cNvPr id="32" name="Bocadillo nube: nube 31">
            <a:extLst>
              <a:ext uri="{FF2B5EF4-FFF2-40B4-BE49-F238E27FC236}">
                <a16:creationId xmlns:a16="http://schemas.microsoft.com/office/drawing/2014/main" id="{D65D4700-3B8A-05F5-FCAF-B30A552A6E6B}"/>
              </a:ext>
            </a:extLst>
          </p:cNvPr>
          <p:cNvSpPr/>
          <p:nvPr/>
        </p:nvSpPr>
        <p:spPr>
          <a:xfrm>
            <a:off x="6968836" y="270628"/>
            <a:ext cx="3421552" cy="2382983"/>
          </a:xfrm>
          <a:prstGeom prst="cloudCallout">
            <a:avLst>
              <a:gd name="adj1" fmla="val -16784"/>
              <a:gd name="adj2" fmla="val 8168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gency FB" panose="020B0503020202020204" pitchFamily="34" charset="0"/>
              </a:rPr>
              <a:t>Lola podrá subir sin problema.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F11AD44-9CAC-9BCC-B249-C952B1064B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32" b="89841" l="14660" r="86649">
                        <a14:foregroundMark x1="31675" y1="11429" x2="21990" y2="69841"/>
                        <a14:foregroundMark x1="37958" y1="6032" x2="28272" y2="6032"/>
                        <a14:backgroundMark x1="73560" y1="10159" x2="58377" y2="88254"/>
                        <a14:backgroundMark x1="58377" y1="88254" x2="58377" y2="89841"/>
                        <a14:backgroundMark x1="74869" y1="57778" x2="91099" y2="34286"/>
                        <a14:backgroundMark x1="76440" y1="13333" x2="80366" y2="66984"/>
                      </a14:backgroundRemoval>
                    </a14:imgEffect>
                  </a14:imgLayer>
                </a14:imgProps>
              </a:ext>
            </a:extLst>
          </a:blip>
          <a:srcRect l="13121" t="1420" r="53915" b="12402"/>
          <a:stretch/>
        </p:blipFill>
        <p:spPr>
          <a:xfrm>
            <a:off x="5914070" y="2812824"/>
            <a:ext cx="2346642" cy="41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19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54A6D4B-6058-3859-7ECD-3D419D589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0936"/>
            <a:ext cx="12192000" cy="69889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C21F557-6424-43C3-9EAF-A27D48F50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33080">
            <a:off x="470109" y="2590633"/>
            <a:ext cx="1473070" cy="143215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315AF4F-5543-A914-C698-7CB0196243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381" b="95848" l="3681" r="95706">
                        <a14:foregroundMark x1="59509" y1="20761" x2="83436" y2="31834"/>
                        <a14:foregroundMark x1="82209" y1="13841" x2="26704" y2="27645"/>
                        <a14:foregroundMark x1="71166" y1="9689" x2="85890" y2="9689"/>
                        <a14:foregroundMark x1="85890" y1="9689" x2="94479" y2="16955"/>
                        <a14:foregroundMark x1="94479" y1="16955" x2="93252" y2="48789"/>
                        <a14:foregroundMark x1="93252" y1="48789" x2="84049" y2="55363"/>
                        <a14:foregroundMark x1="84049" y1="55363" x2="84049" y2="55363"/>
                        <a14:foregroundMark x1="96319" y1="11073" x2="68712" y2="10381"/>
                        <a14:foregroundMark x1="26329" y1="59371" x2="27607" y2="62976"/>
                        <a14:foregroundMark x1="55215" y1="82699" x2="79755" y2="95848"/>
                        <a14:foregroundMark x1="88511" y1="74740" x2="84049" y2="80277"/>
                        <a14:foregroundMark x1="89699" y1="73265" x2="88789" y2="74394"/>
                        <a14:foregroundMark x1="51534" y1="83045" x2="71779" y2="87889"/>
                        <a14:foregroundMark x1="62577" y1="79585" x2="71779" y2="84775"/>
                        <a14:foregroundMark x1="51534" y1="81315" x2="46626" y2="85121"/>
                        <a14:foregroundMark x1="79216" y1="66591" x2="80522" y2="66643"/>
                        <a14:foregroundMark x1="49080" y1="65398" x2="52105" y2="65518"/>
                        <a14:foregroundMark x1="34356" y1="34602" x2="32950" y2="36717"/>
                        <a14:foregroundMark x1="16510" y1="47970" x2="15951" y2="48443"/>
                        <a14:foregroundMark x1="33129" y1="34948" x2="32338" y2="36175"/>
                        <a14:foregroundMark x1="22392" y1="51038" x2="25767" y2="52941"/>
                        <a14:foregroundMark x1="25767" y1="52941" x2="29448" y2="53287"/>
                        <a14:foregroundMark x1="17178" y1="48311" x2="17178" y2="48804"/>
                        <a14:foregroundMark x1="22361" y1="51362" x2="26994" y2="53287"/>
                        <a14:foregroundMark x1="15337" y1="48443" x2="16069" y2="48747"/>
                        <a14:foregroundMark x1="26994" y1="53287" x2="26994" y2="53287"/>
                        <a14:foregroundMark x1="26380" y1="53287" x2="23486" y2="52417"/>
                        <a14:foregroundMark x1="23305" y1="52246" x2="25767" y2="52941"/>
                        <a14:foregroundMark x1="25767" y1="53287" x2="24054" y2="52949"/>
                        <a14:foregroundMark x1="24514" y1="53380" x2="26994" y2="53979"/>
                        <a14:foregroundMark x1="15042" y1="48694" x2="14724" y2="48443"/>
                        <a14:foregroundMark x1="88858" y1="74740" x2="90184" y2="75779"/>
                        <a14:foregroundMark x1="88127" y1="74167" x2="88417" y2="74394"/>
                        <a14:foregroundMark x1="24314" y1="53193" x2="25153" y2="53287"/>
                        <a14:foregroundMark x1="24540" y1="55017" x2="27607" y2="58131"/>
                        <a14:foregroundMark x1="23926" y1="54325" x2="28221" y2="56055"/>
                        <a14:foregroundMark x1="49693" y1="66090" x2="51233" y2="66194"/>
                        <a14:foregroundMark x1="31288" y1="58824" x2="42331" y2="62284"/>
                        <a14:foregroundMark x1="50307" y1="65052" x2="46626" y2="69550"/>
                        <a14:foregroundMark x1="34969" y1="37716" x2="26380" y2="45329"/>
                        <a14:foregroundMark x1="26380" y1="45329" x2="23926" y2="45675"/>
                        <a14:backgroundMark x1="13497" y1="30450" x2="23306" y2="32965"/>
                        <a14:backgroundMark x1="6135" y1="31834" x2="19018" y2="34602"/>
                        <a14:backgroundMark x1="19018" y1="34602" x2="19018" y2="34602"/>
                        <a14:backgroundMark x1="23582" y1="54510" x2="11656" y2="53287"/>
                        <a14:backgroundMark x1="11656" y1="53287" x2="11043" y2="52595"/>
                        <a14:backgroundMark x1="24623" y1="53952" x2="18405" y2="53633"/>
                        <a14:backgroundMark x1="59017" y1="68448" x2="74847" y2="69896"/>
                        <a14:backgroundMark x1="74847" y1="69896" x2="87730" y2="74394"/>
                        <a14:backgroundMark x1="87730" y1="74394" x2="87730" y2="74740"/>
                        <a14:backgroundMark x1="79755" y1="67820" x2="73620" y2="68166"/>
                        <a14:backgroundMark x1="79755" y1="66782" x2="74847" y2="70588"/>
                        <a14:backgroundMark x1="21665" y1="43983" x2="14724" y2="47059"/>
                        <a14:backgroundMark x1="31902" y1="36678" x2="31863" y2="36724"/>
                        <a14:backgroundMark x1="32515" y1="36332" x2="30638" y2="36332"/>
                      </a14:backgroundRemoval>
                    </a14:imgEffect>
                  </a14:imgLayer>
                </a14:imgProps>
              </a:ext>
            </a:extLst>
          </a:blip>
          <a:srcRect l="14944" t="4458" r="5432" b="3451"/>
          <a:stretch/>
        </p:blipFill>
        <p:spPr>
          <a:xfrm>
            <a:off x="10460180" y="3306709"/>
            <a:ext cx="1731820" cy="3551291"/>
          </a:xfrm>
          <a:prstGeom prst="rect">
            <a:avLst/>
          </a:prstGeom>
        </p:spPr>
      </p:pic>
      <p:sp>
        <p:nvSpPr>
          <p:cNvPr id="13" name="Nube 12">
            <a:extLst>
              <a:ext uri="{FF2B5EF4-FFF2-40B4-BE49-F238E27FC236}">
                <a16:creationId xmlns:a16="http://schemas.microsoft.com/office/drawing/2014/main" id="{C6175119-B662-42AD-C35F-A69912B550B3}"/>
              </a:ext>
            </a:extLst>
          </p:cNvPr>
          <p:cNvSpPr/>
          <p:nvPr/>
        </p:nvSpPr>
        <p:spPr>
          <a:xfrm>
            <a:off x="7557655" y="3755130"/>
            <a:ext cx="2798618" cy="210589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Esto es genial igual que en su casa, Lola podrá venir a la escuela</a:t>
            </a:r>
          </a:p>
        </p:txBody>
      </p:sp>
    </p:spTree>
    <p:extLst>
      <p:ext uri="{BB962C8B-B14F-4D97-AF65-F5344CB8AC3E}">
        <p14:creationId xmlns:p14="http://schemas.microsoft.com/office/powerpoint/2010/main" val="3520642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C2A0CB3-3289-EF54-32E5-E89B37BB3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"/>
            <a:ext cx="8348227" cy="685747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F51F6EC-53AA-E895-4C09-76960BF67D30}"/>
              </a:ext>
            </a:extLst>
          </p:cNvPr>
          <p:cNvSpPr txBox="1"/>
          <p:nvPr/>
        </p:nvSpPr>
        <p:spPr>
          <a:xfrm>
            <a:off x="8548255" y="665018"/>
            <a:ext cx="27986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gency FB" panose="020B0503020202020204" pitchFamily="34" charset="0"/>
              </a:rPr>
              <a:t>Gracias Richard ahora podre tener la oportunidad de estudiar y mostrar todas y cada una de mis cualidades.</a:t>
            </a:r>
          </a:p>
        </p:txBody>
      </p:sp>
    </p:spTree>
    <p:extLst>
      <p:ext uri="{BB962C8B-B14F-4D97-AF65-F5344CB8AC3E}">
        <p14:creationId xmlns:p14="http://schemas.microsoft.com/office/powerpoint/2010/main" val="2945934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C439FD2-8621-E79F-0537-DF7F6E0D9D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54"/>
          <a:stretch/>
        </p:blipFill>
        <p:spPr>
          <a:xfrm>
            <a:off x="0" y="1"/>
            <a:ext cx="8700899" cy="68579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2A0D1AD-CFE7-6B68-B62E-2EBEA02ECFEB}"/>
              </a:ext>
            </a:extLst>
          </p:cNvPr>
          <p:cNvSpPr txBox="1"/>
          <p:nvPr/>
        </p:nvSpPr>
        <p:spPr>
          <a:xfrm>
            <a:off x="8423808" y="1699643"/>
            <a:ext cx="321425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000" dirty="0">
                <a:latin typeface="Amasis MT Pro Black" panose="02040A04050005020304" pitchFamily="18" charset="0"/>
              </a:rPr>
              <a:t>MORALEJA</a:t>
            </a:r>
          </a:p>
          <a:p>
            <a:pPr algn="ctr"/>
            <a:endParaRPr lang="es-MX" dirty="0">
              <a:latin typeface="Amasis MT Pro" panose="020405040500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07C0D7C-1121-13BC-2C50-AED721377263}"/>
              </a:ext>
            </a:extLst>
          </p:cNvPr>
          <p:cNvSpPr txBox="1"/>
          <p:nvPr/>
        </p:nvSpPr>
        <p:spPr>
          <a:xfrm>
            <a:off x="8423808" y="2393583"/>
            <a:ext cx="32281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Agency FB" panose="020B0503020202020204" pitchFamily="34" charset="0"/>
              </a:rPr>
              <a:t>La superación de un niño con dificultades para sobrellevar el día a día son obstáculos que tiene que afrontar y más si la escuela no está preparada, </a:t>
            </a:r>
            <a:r>
              <a:rPr lang="es-MX" sz="2400">
                <a:latin typeface="Agency FB" panose="020B0503020202020204" pitchFamily="34" charset="0"/>
              </a:rPr>
              <a:t>todos tienen </a:t>
            </a:r>
            <a:r>
              <a:rPr lang="es-MX" sz="2400" dirty="0">
                <a:latin typeface="Agency FB" panose="020B0503020202020204" pitchFamily="34" charset="0"/>
              </a:rPr>
              <a:t>derecho a estudiar sin importar que tan diferentes sean nuestros zapatos.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4828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5A758BF6-0E6D-A7B4-A3B8-A5D85D351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121" y="643467"/>
            <a:ext cx="4209757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27E53F4-7087-2F9B-CB1D-17BB595A049C}"/>
              </a:ext>
            </a:extLst>
          </p:cNvPr>
          <p:cNvSpPr txBox="1"/>
          <p:nvPr/>
        </p:nvSpPr>
        <p:spPr>
          <a:xfrm>
            <a:off x="5639654" y="137068"/>
            <a:ext cx="91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Rubrica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545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do Dibujos Animados Paredes Amarillas Pisos Rojos Fondo, Cartel, Piso,  Escena Imagen de Fondo Para Descarga Gratuita - Pngtreee">
            <a:extLst>
              <a:ext uri="{FF2B5EF4-FFF2-40B4-BE49-F238E27FC236}">
                <a16:creationId xmlns:a16="http://schemas.microsoft.com/office/drawing/2014/main" id="{C6CE9289-4975-CBE2-48F6-190BCA8E6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1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66FADEC-6D21-00CE-D9D6-3DD1CDCFDB7A}"/>
              </a:ext>
            </a:extLst>
          </p:cNvPr>
          <p:cNvSpPr txBox="1"/>
          <p:nvPr/>
        </p:nvSpPr>
        <p:spPr>
          <a:xfrm>
            <a:off x="2826327" y="247378"/>
            <a:ext cx="7051964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 T R O D U C </a:t>
            </a:r>
            <a:r>
              <a:rPr lang="es-MX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MX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s-MX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MX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</a:p>
          <a:p>
            <a:pPr algn="ctr"/>
            <a:endParaRPr lang="es-MX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 cuento muy especial, donde junto a Richard , Lola y Marco descubrirás la magia y el valor de la inclusión y la amistad .</a:t>
            </a: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709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CF9A636-2D37-C035-D22A-0EF2A0ADB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4756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B0DF0B7-54E6-68A0-8B79-E1732485AE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94168" l="9814" r="88594">
                        <a14:foregroundMark x1="63130" y1="11015" x2="50398" y2="10151"/>
                        <a14:foregroundMark x1="24668" y1="94168" x2="24668" y2="91145"/>
                        <a14:foregroundMark x1="58090" y1="92657" x2="67109" y2="92657"/>
                        <a14:foregroundMark x1="36074" y1="92873" x2="44562" y2="92873"/>
                        <a14:foregroundMark x1="87533" y1="89417" x2="85942" y2="87905"/>
                      </a14:backgroundRemoval>
                    </a14:imgEffect>
                  </a14:imgLayer>
                </a14:imgProps>
              </a:ext>
            </a:extLst>
          </a:blip>
          <a:srcRect r="1357"/>
          <a:stretch/>
        </p:blipFill>
        <p:spPr>
          <a:xfrm>
            <a:off x="419213" y="2133600"/>
            <a:ext cx="3487769" cy="434234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15FE48-1C7C-B15B-3566-E04587B998DC}"/>
              </a:ext>
            </a:extLst>
          </p:cNvPr>
          <p:cNvSpPr txBox="1"/>
          <p:nvPr/>
        </p:nvSpPr>
        <p:spPr>
          <a:xfrm>
            <a:off x="4447831" y="2133600"/>
            <a:ext cx="67846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>
                <a:solidFill>
                  <a:srgbClr val="00B0F0"/>
                </a:solidFill>
                <a:latin typeface="Cartoon Queen" panose="02000500000000000000" pitchFamily="2" charset="0"/>
              </a:rPr>
              <a:t>L</a:t>
            </a:r>
            <a:r>
              <a:rPr lang="es-MX" sz="8800" dirty="0">
                <a:solidFill>
                  <a:srgbClr val="FFFF00"/>
                </a:solidFill>
                <a:latin typeface="Cartoon Queen" panose="02000500000000000000" pitchFamily="2" charset="0"/>
              </a:rPr>
              <a:t>O</a:t>
            </a:r>
            <a:r>
              <a:rPr lang="es-MX" sz="8800" dirty="0">
                <a:solidFill>
                  <a:srgbClr val="FF0000"/>
                </a:solidFill>
                <a:latin typeface="Cartoon Queen" panose="02000500000000000000" pitchFamily="2" charset="0"/>
              </a:rPr>
              <a:t>S</a:t>
            </a:r>
            <a:r>
              <a:rPr lang="es-MX" sz="8800" dirty="0">
                <a:latin typeface="Cartoon Queen" panose="02000500000000000000" pitchFamily="2" charset="0"/>
              </a:rPr>
              <a:t> </a:t>
            </a:r>
            <a:r>
              <a:rPr lang="es-MX" sz="8800" dirty="0">
                <a:solidFill>
                  <a:srgbClr val="00B050"/>
                </a:solidFill>
                <a:latin typeface="Cartoon Queen" panose="02000500000000000000" pitchFamily="2" charset="0"/>
              </a:rPr>
              <a:t>Z</a:t>
            </a:r>
            <a:r>
              <a:rPr lang="es-MX" sz="8800" dirty="0">
                <a:solidFill>
                  <a:srgbClr val="0070C0"/>
                </a:solidFill>
                <a:latin typeface="Cartoon Queen" panose="02000500000000000000" pitchFamily="2" charset="0"/>
              </a:rPr>
              <a:t>A</a:t>
            </a:r>
            <a:r>
              <a:rPr lang="es-MX" sz="8800" dirty="0">
                <a:solidFill>
                  <a:srgbClr val="FFC000"/>
                </a:solidFill>
                <a:latin typeface="Cartoon Queen" panose="02000500000000000000" pitchFamily="2" charset="0"/>
              </a:rPr>
              <a:t>P</a:t>
            </a:r>
            <a:r>
              <a:rPr lang="es-MX" sz="8800" dirty="0">
                <a:solidFill>
                  <a:srgbClr val="FF3399"/>
                </a:solidFill>
                <a:latin typeface="Cartoon Queen" panose="02000500000000000000" pitchFamily="2" charset="0"/>
              </a:rPr>
              <a:t>A</a:t>
            </a:r>
            <a:r>
              <a:rPr lang="es-MX" sz="8800" dirty="0">
                <a:solidFill>
                  <a:srgbClr val="00FFFF"/>
                </a:solidFill>
                <a:latin typeface="Cartoon Queen" panose="02000500000000000000" pitchFamily="2" charset="0"/>
              </a:rPr>
              <a:t>T</a:t>
            </a:r>
            <a:r>
              <a:rPr lang="es-MX" sz="8800" dirty="0">
                <a:solidFill>
                  <a:schemeClr val="accent4"/>
                </a:solidFill>
                <a:latin typeface="Cartoon Queen" panose="02000500000000000000" pitchFamily="2" charset="0"/>
              </a:rPr>
              <a:t>O</a:t>
            </a:r>
            <a:r>
              <a:rPr lang="es-MX" sz="8800" dirty="0">
                <a:solidFill>
                  <a:srgbClr val="99FF33"/>
                </a:solidFill>
                <a:latin typeface="Cartoon Queen" panose="02000500000000000000" pitchFamily="2" charset="0"/>
              </a:rPr>
              <a:t>S</a:t>
            </a:r>
            <a:r>
              <a:rPr lang="es-MX" sz="8800" dirty="0">
                <a:latin typeface="Cartoon Queen" panose="02000500000000000000" pitchFamily="2" charset="0"/>
              </a:rPr>
              <a:t> </a:t>
            </a:r>
            <a:r>
              <a:rPr lang="es-MX" sz="8800" dirty="0">
                <a:solidFill>
                  <a:srgbClr val="CC00FF"/>
                </a:solidFill>
                <a:latin typeface="Cartoon Queen" panose="02000500000000000000" pitchFamily="2" charset="0"/>
              </a:rPr>
              <a:t>D</a:t>
            </a:r>
            <a:r>
              <a:rPr lang="es-MX" sz="8800" dirty="0">
                <a:solidFill>
                  <a:srgbClr val="FFFF00"/>
                </a:solidFill>
                <a:latin typeface="Cartoon Queen" panose="02000500000000000000" pitchFamily="2" charset="0"/>
              </a:rPr>
              <a:t>E</a:t>
            </a:r>
            <a:r>
              <a:rPr lang="es-MX" sz="8800" dirty="0">
                <a:latin typeface="Cartoon Queen" panose="02000500000000000000" pitchFamily="2" charset="0"/>
              </a:rPr>
              <a:t> </a:t>
            </a:r>
            <a:r>
              <a:rPr lang="es-MX" sz="8800" dirty="0">
                <a:solidFill>
                  <a:schemeClr val="bg1"/>
                </a:solidFill>
                <a:latin typeface="Cartoon Queen" panose="02000500000000000000" pitchFamily="2" charset="0"/>
              </a:rPr>
              <a:t>LOLA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FE3C5F-4983-90A8-AD20-3609CAE225CA}"/>
              </a:ext>
            </a:extLst>
          </p:cNvPr>
          <p:cNvSpPr txBox="1"/>
          <p:nvPr/>
        </p:nvSpPr>
        <p:spPr>
          <a:xfrm>
            <a:off x="9462655" y="6525318"/>
            <a:ext cx="4087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gency FB" panose="020B0503020202020204" pitchFamily="34" charset="0"/>
              </a:rPr>
              <a:t>Nombre del autor: María </a:t>
            </a:r>
            <a:r>
              <a:rPr lang="es-MX" sz="1600" dirty="0" err="1">
                <a:latin typeface="Agency FB" panose="020B0503020202020204" pitchFamily="34" charset="0"/>
              </a:rPr>
              <a:t>Gpe</a:t>
            </a:r>
            <a:r>
              <a:rPr lang="es-MX" sz="1600" dirty="0">
                <a:latin typeface="Agency FB" panose="020B0503020202020204" pitchFamily="34" charset="0"/>
              </a:rPr>
              <a:t> Salazar </a:t>
            </a:r>
            <a:r>
              <a:rPr lang="es-MX" sz="1600" dirty="0" err="1">
                <a:latin typeface="Agency FB" panose="020B0503020202020204" pitchFamily="34" charset="0"/>
              </a:rPr>
              <a:t>Mtz</a:t>
            </a:r>
            <a:r>
              <a:rPr lang="es-MX" sz="1600" dirty="0">
                <a:latin typeface="Agency FB" panose="020B05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766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F4D98D-CAD8-39C3-C41E-FCB635D2A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66909" cy="685080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2726AC9-6600-7B05-6F1D-74C94C77B676}"/>
              </a:ext>
            </a:extLst>
          </p:cNvPr>
          <p:cNvSpPr txBox="1"/>
          <p:nvPr/>
        </p:nvSpPr>
        <p:spPr>
          <a:xfrm>
            <a:off x="9144000" y="609248"/>
            <a:ext cx="26739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Agency FB" panose="020B0503020202020204" pitchFamily="34" charset="0"/>
                <a:cs typeface="Times New Roman" panose="02020603050405020304" pitchFamily="18" charset="0"/>
              </a:rPr>
              <a:t>Un día por la mañana Lola y Marco platicaban junto al sillón .</a:t>
            </a:r>
          </a:p>
          <a:p>
            <a:endParaRPr lang="es-MX" sz="2400" dirty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r>
              <a:rPr lang="es-MX" sz="2400" dirty="0">
                <a:latin typeface="Agency FB" panose="020B0503020202020204" pitchFamily="34" charset="0"/>
                <a:cs typeface="Times New Roman" panose="02020603050405020304" pitchFamily="18" charset="0"/>
              </a:rPr>
              <a:t>Marco estaba nervioso nerviosísimo, su amigo Richard venia de visita.</a:t>
            </a:r>
          </a:p>
          <a:p>
            <a:endParaRPr lang="es-MX" sz="2400" dirty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r>
              <a:rPr lang="es-MX" sz="2400" dirty="0">
                <a:latin typeface="Agency FB" panose="020B0503020202020204" pitchFamily="34" charset="0"/>
                <a:cs typeface="Times New Roman" panose="02020603050405020304" pitchFamily="18" charset="0"/>
              </a:rPr>
              <a:t>Le preocupaba su hermana Lola, siempre estaba al pendiente de ella y no quería que se sintiera desplazada por estar todo el tiempo junto a su amigo.</a:t>
            </a:r>
          </a:p>
        </p:txBody>
      </p:sp>
    </p:spTree>
    <p:extLst>
      <p:ext uri="{BB962C8B-B14F-4D97-AF65-F5344CB8AC3E}">
        <p14:creationId xmlns:p14="http://schemas.microsoft.com/office/powerpoint/2010/main" val="1245763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F6D602-0402-DC2B-A805-0F3132D8A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597" y="0"/>
            <a:ext cx="7357403" cy="687153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726F31-00AF-8763-D867-64D88DF168F0}"/>
              </a:ext>
            </a:extLst>
          </p:cNvPr>
          <p:cNvSpPr txBox="1"/>
          <p:nvPr/>
        </p:nvSpPr>
        <p:spPr>
          <a:xfrm>
            <a:off x="235528" y="609599"/>
            <a:ext cx="4447309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gency FB" panose="020B0503020202020204" pitchFamily="34" charset="0"/>
              </a:rPr>
              <a:t>Marco abre la puerta y Richard esta tan emocionado que no para de hablar. Pero, de repente, algo le distrae y se guarda silencio: Se ha fijado en el par de zapatos que hay junto a la entrada. </a:t>
            </a:r>
          </a:p>
          <a:p>
            <a:pPr algn="ctr"/>
            <a:endParaRPr lang="es-MX" sz="2800" dirty="0">
              <a:latin typeface="Agency FB" panose="020B0503020202020204" pitchFamily="34" charset="0"/>
            </a:endParaRPr>
          </a:p>
          <a:p>
            <a:pPr algn="ctr"/>
            <a:r>
              <a:rPr lang="es-MX" sz="2800" dirty="0">
                <a:latin typeface="Agency FB" panose="020B0503020202020204" pitchFamily="34" charset="0"/>
              </a:rPr>
              <a:t>Lucas lo mira y le dice: Son los zapatos especiales de mi hermana Lola. Richard se encoge de hombros y le pregunta a Marco: ¿Tengo que quitarme los zapatos y dejarlos junto a los de Lola?  </a:t>
            </a:r>
          </a:p>
          <a:p>
            <a:pPr algn="ctr"/>
            <a:r>
              <a:rPr lang="es-MX" sz="2800" dirty="0">
                <a:latin typeface="Agency FB" panose="020B0503020202020204" pitchFamily="34" charset="0"/>
              </a:rPr>
              <a:t>Que dices pasa, tal vez los olvido ahí 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890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erior de dibujos animados de sala de ... | Premium Vector #Freepik  #vector #flo… | Sala de estar rústica, Diseño de interiores moderno, Sala  de estar minimalista">
            <a:extLst>
              <a:ext uri="{FF2B5EF4-FFF2-40B4-BE49-F238E27FC236}">
                <a16:creationId xmlns:a16="http://schemas.microsoft.com/office/drawing/2014/main" id="{4BC5E868-7CA0-7491-7264-512C9DC4B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CAE1B4A-5BEE-9CC5-FA13-3717FFED85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465" b="90252" l="10886" r="82532">
                        <a14:foregroundMark x1="10886" y1="42453" x2="23038" y2="28616"/>
                        <a14:foregroundMark x1="54177" y1="58491" x2="51899" y2="66038"/>
                        <a14:foregroundMark x1="54430" y1="54088" x2="53165" y2="56918"/>
                        <a14:foregroundMark x1="74430" y1="17925" x2="64051" y2="57233"/>
                      </a14:backgroundRemoval>
                    </a14:imgEffect>
                  </a14:imgLayer>
                </a14:imgProps>
              </a:ext>
            </a:extLst>
          </a:blip>
          <a:srcRect l="6882" t="5071" r="9001"/>
          <a:stretch/>
        </p:blipFill>
        <p:spPr>
          <a:xfrm>
            <a:off x="4324110" y="1585049"/>
            <a:ext cx="6814944" cy="619164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25B15B0-D7A7-9D01-E7E3-0CA7F816076D}"/>
              </a:ext>
            </a:extLst>
          </p:cNvPr>
          <p:cNvSpPr txBox="1"/>
          <p:nvPr/>
        </p:nvSpPr>
        <p:spPr>
          <a:xfrm>
            <a:off x="512619" y="-1297"/>
            <a:ext cx="4544292" cy="31726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gency FB" panose="020B0503020202020204" pitchFamily="34" charset="0"/>
              </a:rPr>
              <a:t>Richard sabe que Lola tiene un problema, ya que nunca antes había visto unos zapatos asi.</a:t>
            </a:r>
          </a:p>
          <a:p>
            <a:pPr algn="ctr"/>
            <a:endParaRPr lang="es-MX" sz="2000" b="1" dirty="0">
              <a:latin typeface="Agency FB" panose="020B0503020202020204" pitchFamily="34" charset="0"/>
            </a:endParaRPr>
          </a:p>
          <a:p>
            <a:pPr algn="ctr"/>
            <a:r>
              <a:rPr lang="es-MX" sz="2000" b="1" dirty="0">
                <a:latin typeface="Agency FB" panose="020B0503020202020204" pitchFamily="34" charset="0"/>
              </a:rPr>
              <a:t>Asi que Marcos le explica «¿Ves? Son las vértebras. Todas juntas forman la columna vertebral y nuestra espina dorsal. Cuando queremos mover los brazos o las piernas, nuestro cerebro da la orden y una especie de corriente eléctrica atraviesa el interior de la columna para que eso sea posible.</a:t>
            </a:r>
          </a:p>
        </p:txBody>
      </p:sp>
    </p:spTree>
    <p:extLst>
      <p:ext uri="{BB962C8B-B14F-4D97-AF65-F5344CB8AC3E}">
        <p14:creationId xmlns:p14="http://schemas.microsoft.com/office/powerpoint/2010/main" val="220488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ndo Dibujos Animados Paredes Amarillas Pisos Rojos Fondo, Cartel, Piso,  Escena Imagen de Fondo Para Descarga Gratuita - Pngtreee">
            <a:extLst>
              <a:ext uri="{FF2B5EF4-FFF2-40B4-BE49-F238E27FC236}">
                <a16:creationId xmlns:a16="http://schemas.microsoft.com/office/drawing/2014/main" id="{81EE9BE8-3D36-17DC-A1F8-8A9B0892C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1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99D5AB-D54C-351F-417A-3E52A0CF935B}"/>
              </a:ext>
            </a:extLst>
          </p:cNvPr>
          <p:cNvSpPr txBox="1"/>
          <p:nvPr/>
        </p:nvSpPr>
        <p:spPr>
          <a:xfrm>
            <a:off x="654628" y="597717"/>
            <a:ext cx="615834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latin typeface="Agency FB" panose="020B0503020202020204" pitchFamily="34" charset="0"/>
              </a:rPr>
              <a:t>«Así es como funciona normalmente», dijo con firmeza. «Pero, en el caso de mi hermana, es distinto. Ella nació con la espina abierta y rota en dos. </a:t>
            </a:r>
          </a:p>
          <a:p>
            <a:pPr algn="ctr"/>
            <a:endParaRPr lang="es-MX" sz="3200" dirty="0">
              <a:latin typeface="Agency FB" panose="020B0503020202020204" pitchFamily="34" charset="0"/>
            </a:endParaRPr>
          </a:p>
          <a:p>
            <a:pPr algn="ctr"/>
            <a:r>
              <a:rPr lang="es-MX" sz="3200" dirty="0">
                <a:latin typeface="Agency FB" panose="020B0503020202020204" pitchFamily="34" charset="0"/>
              </a:rPr>
              <a:t>Es como una tubería dividida en dos mitades que deja escapar todo el líquido. «Por eso Lola lleva esos zapatos.»</a:t>
            </a:r>
            <a:endParaRPr lang="es-MX" dirty="0">
              <a:latin typeface="Agency FB" panose="020B0503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59BBAEA-FCF4-267A-9907-39F8C4FAF8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381" b="95848" l="3681" r="95706">
                        <a14:foregroundMark x1="59509" y1="20761" x2="83436" y2="31834"/>
                        <a14:foregroundMark x1="82209" y1="13841" x2="26704" y2="27645"/>
                        <a14:foregroundMark x1="71166" y1="9689" x2="85890" y2="9689"/>
                        <a14:foregroundMark x1="85890" y1="9689" x2="94479" y2="16955"/>
                        <a14:foregroundMark x1="94479" y1="16955" x2="93252" y2="48789"/>
                        <a14:foregroundMark x1="93252" y1="48789" x2="84049" y2="55363"/>
                        <a14:foregroundMark x1="84049" y1="55363" x2="84049" y2="55363"/>
                        <a14:foregroundMark x1="96319" y1="11073" x2="68712" y2="10381"/>
                        <a14:foregroundMark x1="26329" y1="59371" x2="27607" y2="62976"/>
                        <a14:foregroundMark x1="55215" y1="82699" x2="79755" y2="95848"/>
                        <a14:foregroundMark x1="88511" y1="74740" x2="84049" y2="80277"/>
                        <a14:foregroundMark x1="89699" y1="73265" x2="88789" y2="74394"/>
                        <a14:foregroundMark x1="51534" y1="83045" x2="71779" y2="87889"/>
                        <a14:foregroundMark x1="62577" y1="79585" x2="71779" y2="84775"/>
                        <a14:foregroundMark x1="51534" y1="81315" x2="46626" y2="85121"/>
                        <a14:foregroundMark x1="79216" y1="66591" x2="80522" y2="66643"/>
                        <a14:foregroundMark x1="49080" y1="65398" x2="52105" y2="65518"/>
                        <a14:foregroundMark x1="34356" y1="34602" x2="32950" y2="36717"/>
                        <a14:foregroundMark x1="16510" y1="47970" x2="15951" y2="48443"/>
                        <a14:foregroundMark x1="33129" y1="34948" x2="32338" y2="36175"/>
                        <a14:foregroundMark x1="22392" y1="51038" x2="25767" y2="52941"/>
                        <a14:foregroundMark x1="25767" y1="52941" x2="29448" y2="53287"/>
                        <a14:foregroundMark x1="17178" y1="48311" x2="17178" y2="48804"/>
                        <a14:foregroundMark x1="22361" y1="51362" x2="26994" y2="53287"/>
                        <a14:foregroundMark x1="15337" y1="48443" x2="16069" y2="48747"/>
                        <a14:foregroundMark x1="26994" y1="53287" x2="26994" y2="53287"/>
                        <a14:foregroundMark x1="26380" y1="53287" x2="23486" y2="52417"/>
                        <a14:foregroundMark x1="23305" y1="52246" x2="25767" y2="52941"/>
                        <a14:foregroundMark x1="25767" y1="53287" x2="24054" y2="52949"/>
                        <a14:foregroundMark x1="24514" y1="53380" x2="26994" y2="53979"/>
                        <a14:foregroundMark x1="15042" y1="48694" x2="14724" y2="48443"/>
                        <a14:foregroundMark x1="88858" y1="74740" x2="90184" y2="75779"/>
                        <a14:foregroundMark x1="88127" y1="74167" x2="88417" y2="74394"/>
                        <a14:foregroundMark x1="24314" y1="53193" x2="25153" y2="53287"/>
                        <a14:foregroundMark x1="24540" y1="55017" x2="27607" y2="58131"/>
                        <a14:foregroundMark x1="23926" y1="54325" x2="28221" y2="56055"/>
                        <a14:foregroundMark x1="49693" y1="66090" x2="51233" y2="66194"/>
                        <a14:foregroundMark x1="31288" y1="58824" x2="42331" y2="62284"/>
                        <a14:foregroundMark x1="50307" y1="65052" x2="46626" y2="69550"/>
                        <a14:foregroundMark x1="34969" y1="37716" x2="26380" y2="45329"/>
                        <a14:foregroundMark x1="26380" y1="45329" x2="23926" y2="45675"/>
                        <a14:backgroundMark x1="13497" y1="30450" x2="23306" y2="32965"/>
                        <a14:backgroundMark x1="6135" y1="31834" x2="19018" y2="34602"/>
                        <a14:backgroundMark x1="19018" y1="34602" x2="19018" y2="34602"/>
                        <a14:backgroundMark x1="23582" y1="54510" x2="11656" y2="53287"/>
                        <a14:backgroundMark x1="11656" y1="53287" x2="11043" y2="52595"/>
                        <a14:backgroundMark x1="24623" y1="53952" x2="18405" y2="53633"/>
                        <a14:backgroundMark x1="59017" y1="68448" x2="74847" y2="69896"/>
                        <a14:backgroundMark x1="74847" y1="69896" x2="87730" y2="74394"/>
                        <a14:backgroundMark x1="87730" y1="74394" x2="87730" y2="74740"/>
                        <a14:backgroundMark x1="79755" y1="67820" x2="73620" y2="68166"/>
                        <a14:backgroundMark x1="79755" y1="66782" x2="74847" y2="70588"/>
                        <a14:backgroundMark x1="21665" y1="43983" x2="14724" y2="47059"/>
                        <a14:backgroundMark x1="31902" y1="36678" x2="31863" y2="36724"/>
                        <a14:backgroundMark x1="32515" y1="36332" x2="30638" y2="36332"/>
                      </a14:backgroundRemoval>
                    </a14:imgEffect>
                  </a14:imgLayer>
                </a14:imgProps>
              </a:ext>
            </a:extLst>
          </a:blip>
          <a:srcRect l="14944" t="4458" r="5432" b="3451"/>
          <a:stretch/>
        </p:blipFill>
        <p:spPr>
          <a:xfrm>
            <a:off x="8783780" y="-130936"/>
            <a:ext cx="3408220" cy="698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81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8F8D43F-0D0F-EF54-BAA1-66E6D52B3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5" r="4266"/>
          <a:stretch/>
        </p:blipFill>
        <p:spPr>
          <a:xfrm>
            <a:off x="0" y="0"/>
            <a:ext cx="9185564" cy="68325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1AC9F2A-2033-A19A-9A30-F4F69449B083}"/>
              </a:ext>
            </a:extLst>
          </p:cNvPr>
          <p:cNvSpPr txBox="1"/>
          <p:nvPr/>
        </p:nvSpPr>
        <p:spPr>
          <a:xfrm>
            <a:off x="8659091" y="475311"/>
            <a:ext cx="353290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gency FB" panose="020B0503020202020204" pitchFamily="34" charset="0"/>
              </a:rPr>
              <a:t>¡Hola! Lola soy Richard </a:t>
            </a:r>
          </a:p>
          <a:p>
            <a:pPr algn="ctr"/>
            <a:endParaRPr lang="es-MX" dirty="0">
              <a:latin typeface="Agency FB" panose="020B0503020202020204" pitchFamily="34" charset="0"/>
            </a:endParaRPr>
          </a:p>
          <a:p>
            <a:pPr algn="ctr"/>
            <a:r>
              <a:rPr lang="es-MX" dirty="0">
                <a:latin typeface="Agency FB" panose="020B0503020202020204" pitchFamily="34" charset="0"/>
              </a:rPr>
              <a:t>Hola Richard ¿Cómo te encuentras?</a:t>
            </a:r>
          </a:p>
          <a:p>
            <a:pPr algn="ctr"/>
            <a:endParaRPr lang="es-MX" dirty="0">
              <a:latin typeface="Agency FB" panose="020B0503020202020204" pitchFamily="34" charset="0"/>
            </a:endParaRPr>
          </a:p>
          <a:p>
            <a:pPr algn="ctr"/>
            <a:r>
              <a:rPr lang="es-MX" dirty="0">
                <a:latin typeface="Agency FB" panose="020B0503020202020204" pitchFamily="34" charset="0"/>
              </a:rPr>
              <a:t>Richard contesta: Muy bien gracias ¿y tú? </a:t>
            </a:r>
          </a:p>
          <a:p>
            <a:pPr algn="ctr"/>
            <a:endParaRPr lang="es-MX" dirty="0">
              <a:latin typeface="Agency FB" panose="020B0503020202020204" pitchFamily="34" charset="0"/>
            </a:endParaRPr>
          </a:p>
          <a:p>
            <a:pPr algn="ctr"/>
            <a:r>
              <a:rPr lang="es-MX" dirty="0">
                <a:latin typeface="Agency FB" panose="020B0503020202020204" pitchFamily="34" charset="0"/>
              </a:rPr>
              <a:t>Lola le responde con una sonrisa, muy bien gracias por preguntar. Richard le pregunta a Lola a que escuela va.  ¡Richard yo no voy a la escuela estudio en casa!</a:t>
            </a:r>
          </a:p>
          <a:p>
            <a:pPr algn="ctr"/>
            <a:endParaRPr lang="es-MX" dirty="0">
              <a:latin typeface="Agency FB" panose="020B0503020202020204" pitchFamily="34" charset="0"/>
            </a:endParaRPr>
          </a:p>
          <a:p>
            <a:pPr algn="ctr"/>
            <a:r>
              <a:rPr lang="es-MX" dirty="0">
                <a:latin typeface="Agency FB" panose="020B0503020202020204" pitchFamily="34" charset="0"/>
              </a:rPr>
              <a:t>Richard pregunta insistente el ¿Por qué?</a:t>
            </a:r>
          </a:p>
          <a:p>
            <a:pPr algn="ctr"/>
            <a:r>
              <a:rPr lang="es-MX" dirty="0"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s-MX" dirty="0">
                <a:latin typeface="Agency FB" panose="020B0503020202020204" pitchFamily="34" charset="0"/>
              </a:rPr>
              <a:t>Mira Richard a veces la escuela no tiene la mejor infraestructura para niños con zapatos diferentes como los míos.</a:t>
            </a:r>
          </a:p>
          <a:p>
            <a:pPr algn="ctr"/>
            <a:endParaRPr lang="es-MX" dirty="0">
              <a:latin typeface="Agency FB" panose="020B0503020202020204" pitchFamily="34" charset="0"/>
            </a:endParaRPr>
          </a:p>
          <a:p>
            <a:pPr algn="ctr"/>
            <a:r>
              <a:rPr lang="es-MX" dirty="0">
                <a:latin typeface="Agency FB" panose="020B0503020202020204" pitchFamily="34" charset="0"/>
              </a:rPr>
              <a:t>Pero si  estudiar es un derecho ¿no crees? Que la escuela debe considerar a todos aquellos niños que quieran estudiar, aunque sean diferentes.</a:t>
            </a:r>
          </a:p>
        </p:txBody>
      </p:sp>
    </p:spTree>
    <p:extLst>
      <p:ext uri="{BB962C8B-B14F-4D97-AF65-F5344CB8AC3E}">
        <p14:creationId xmlns:p14="http://schemas.microsoft.com/office/powerpoint/2010/main" val="299018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317169D-AA1B-E217-CFC3-A07145D93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388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C2156B6-5495-49CB-2C75-EDA269036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66" b="92537" l="7273" r="85455">
                        <a14:foregroundMark x1="35325" y1="7164" x2="41299" y2="8955"/>
                        <a14:foregroundMark x1="7532" y1="45970" x2="11169" y2="44776"/>
                        <a14:foregroundMark x1="25974" y1="68060" x2="24156" y2="92537"/>
                        <a14:foregroundMark x1="60000" y1="44179" x2="63636" y2="46269"/>
                      </a14:backgroundRemoval>
                    </a14:imgEffect>
                  </a14:imgLayer>
                </a14:imgProps>
              </a:ext>
            </a:extLst>
          </a:blip>
          <a:srcRect r="4589" b="11368"/>
          <a:stretch/>
        </p:blipFill>
        <p:spPr>
          <a:xfrm>
            <a:off x="2355535" y="998851"/>
            <a:ext cx="7259258" cy="5867698"/>
          </a:xfrm>
          <a:prstGeom prst="rect">
            <a:avLst/>
          </a:prstGeom>
        </p:spPr>
      </p:pic>
      <p:sp>
        <p:nvSpPr>
          <p:cNvPr id="12" name="Bocadillo: ovalado 11">
            <a:extLst>
              <a:ext uri="{FF2B5EF4-FFF2-40B4-BE49-F238E27FC236}">
                <a16:creationId xmlns:a16="http://schemas.microsoft.com/office/drawing/2014/main" id="{9AF9BD0C-F03B-5FA1-0F23-BE4057A84343}"/>
              </a:ext>
            </a:extLst>
          </p:cNvPr>
          <p:cNvSpPr/>
          <p:nvPr/>
        </p:nvSpPr>
        <p:spPr>
          <a:xfrm>
            <a:off x="6095998" y="-387927"/>
            <a:ext cx="3366657" cy="3212264"/>
          </a:xfrm>
          <a:prstGeom prst="wedgeEllipseCallout">
            <a:avLst>
              <a:gd name="adj1" fmla="val -62089"/>
              <a:gd name="adj2" fmla="val 2713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gency FB" panose="020B0503020202020204" pitchFamily="34" charset="0"/>
              </a:rPr>
              <a:t>Por ello es que Lola no puede ir a la escuela, no porque no quiera ella tiene la ilusión de ir, pero poca gente se da cuenta que Lola tiene que hacer el doble de esfuerzo que los demás y más si la escuela no cuenta con una infraestructura en la que incluyan a todos.</a:t>
            </a: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488894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754</Words>
  <Application>Microsoft Office PowerPoint</Application>
  <PresentationFormat>Panorámica</PresentationFormat>
  <Paragraphs>57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Agency FB</vt:lpstr>
      <vt:lpstr>Amasis MT Pro</vt:lpstr>
      <vt:lpstr>Amasis MT Pro Black</vt:lpstr>
      <vt:lpstr>Arial</vt:lpstr>
      <vt:lpstr>Calibri</vt:lpstr>
      <vt:lpstr>Calibri Light</vt:lpstr>
      <vt:lpstr>Cartoon Queen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Lupita Salazar</dc:creator>
  <cp:lastModifiedBy>Lupita Salazar</cp:lastModifiedBy>
  <cp:revision>5</cp:revision>
  <dcterms:created xsi:type="dcterms:W3CDTF">2023-06-28T01:13:05Z</dcterms:created>
  <dcterms:modified xsi:type="dcterms:W3CDTF">2023-06-29T00:04:14Z</dcterms:modified>
</cp:coreProperties>
</file>