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58" r:id="rId5"/>
    <p:sldId id="259" r:id="rId6"/>
    <p:sldId id="261" r:id="rId7"/>
    <p:sldId id="262" r:id="rId8"/>
    <p:sldId id="263" r:id="rId9"/>
    <p:sldId id="265" r:id="rId10"/>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6"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93EDCFD9-338A-4B21-97BE-F1038D0FBF8A}" type="datetimeFigureOut">
              <a:rPr lang="es-EC" smtClean="0"/>
              <a:pPr/>
              <a:t>17/12/2015</a:t>
            </a:fld>
            <a:endParaRPr lang="es-EC"/>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C"/>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E30838BF-4FF4-4D08-B4D6-C16F7B3A14B8}" type="slidenum">
              <a:rPr lang="es-EC" smtClean="0"/>
              <a:pPr/>
              <a:t>‹Nº›</a:t>
            </a:fld>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3EDCFD9-338A-4B21-97BE-F1038D0FBF8A}" type="datetimeFigureOut">
              <a:rPr lang="es-EC" smtClean="0"/>
              <a:pPr/>
              <a:t>17/12/2015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3EDCFD9-338A-4B21-97BE-F1038D0FBF8A}" type="datetimeFigureOut">
              <a:rPr lang="es-EC" smtClean="0"/>
              <a:pPr/>
              <a:t>17/12/2015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93EDCFD9-338A-4B21-97BE-F1038D0FBF8A}" type="datetimeFigureOut">
              <a:rPr lang="es-EC" smtClean="0"/>
              <a:pPr/>
              <a:t>17/12/2015</a:t>
            </a:fld>
            <a:endParaRPr lang="es-EC"/>
          </a:p>
        </p:txBody>
      </p:sp>
      <p:sp>
        <p:nvSpPr>
          <p:cNvPr id="9" name="8 Marcador de número de diapositiva"/>
          <p:cNvSpPr>
            <a:spLocks noGrp="1"/>
          </p:cNvSpPr>
          <p:nvPr>
            <p:ph type="sldNum" sz="quarter" idx="15"/>
          </p:nvPr>
        </p:nvSpPr>
        <p:spPr/>
        <p:txBody>
          <a:bodyPr rtlCol="0"/>
          <a:lstStyle/>
          <a:p>
            <a:fld id="{E30838BF-4FF4-4D08-B4D6-C16F7B3A14B8}" type="slidenum">
              <a:rPr lang="es-EC" smtClean="0"/>
              <a:pPr/>
              <a:t>‹Nº›</a:t>
            </a:fld>
            <a:endParaRPr lang="es-EC"/>
          </a:p>
        </p:txBody>
      </p:sp>
      <p:sp>
        <p:nvSpPr>
          <p:cNvPr id="10" name="9 Marcador de pie de página"/>
          <p:cNvSpPr>
            <a:spLocks noGrp="1"/>
          </p:cNvSpPr>
          <p:nvPr>
            <p:ph type="ftr" sz="quarter" idx="16"/>
          </p:nvPr>
        </p:nvSpPr>
        <p:spPr/>
        <p:txBody>
          <a:bodyPr rtlCol="0"/>
          <a:lstStyle/>
          <a:p>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93EDCFD9-338A-4B21-97BE-F1038D0FBF8A}" type="datetimeFigureOut">
              <a:rPr lang="es-EC" smtClean="0"/>
              <a:pPr/>
              <a:t>17/12/2015</a:t>
            </a:fld>
            <a:endParaRPr lang="es-EC"/>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C"/>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E30838BF-4FF4-4D08-B4D6-C16F7B3A14B8}"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93EDCFD9-338A-4B21-97BE-F1038D0FBF8A}" type="datetimeFigureOut">
              <a:rPr lang="es-EC" smtClean="0"/>
              <a:pPr/>
              <a:t>17/12/2015</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93EDCFD9-338A-4B21-97BE-F1038D0FBF8A}" type="datetimeFigureOut">
              <a:rPr lang="es-EC" smtClean="0"/>
              <a:pPr/>
              <a:t>17/12/2015</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93EDCFD9-338A-4B21-97BE-F1038D0FBF8A}" type="datetimeFigureOut">
              <a:rPr lang="es-EC" smtClean="0"/>
              <a:pPr/>
              <a:t>17/12/2015</a:t>
            </a:fld>
            <a:endParaRPr lang="es-EC"/>
          </a:p>
        </p:txBody>
      </p:sp>
      <p:sp>
        <p:nvSpPr>
          <p:cNvPr id="7" name="6 Marcador de número de diapositiva"/>
          <p:cNvSpPr>
            <a:spLocks noGrp="1"/>
          </p:cNvSpPr>
          <p:nvPr>
            <p:ph type="sldNum" sz="quarter" idx="11"/>
          </p:nvPr>
        </p:nvSpPr>
        <p:spPr/>
        <p:txBody>
          <a:bodyPr rtlCol="0"/>
          <a:lstStyle/>
          <a:p>
            <a:fld id="{E30838BF-4FF4-4D08-B4D6-C16F7B3A14B8}" type="slidenum">
              <a:rPr lang="es-EC" smtClean="0"/>
              <a:pPr/>
              <a:t>‹Nº›</a:t>
            </a:fld>
            <a:endParaRPr lang="es-EC"/>
          </a:p>
        </p:txBody>
      </p:sp>
      <p:sp>
        <p:nvSpPr>
          <p:cNvPr id="8" name="7 Marcador de pie de página"/>
          <p:cNvSpPr>
            <a:spLocks noGrp="1"/>
          </p:cNvSpPr>
          <p:nvPr>
            <p:ph type="ftr" sz="quarter" idx="12"/>
          </p:nvPr>
        </p:nvSpPr>
        <p:spPr/>
        <p:txBody>
          <a:bodyPr rtlCol="0"/>
          <a:lstStyle/>
          <a:p>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3EDCFD9-338A-4B21-97BE-F1038D0FBF8A}" type="datetimeFigureOut">
              <a:rPr lang="es-EC" smtClean="0"/>
              <a:pPr/>
              <a:t>17/12/2015</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E30838BF-4FF4-4D08-B4D6-C16F7B3A14B8}"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93EDCFD9-338A-4B21-97BE-F1038D0FBF8A}" type="datetimeFigureOut">
              <a:rPr lang="es-EC" smtClean="0"/>
              <a:pPr/>
              <a:t>17/12/2015</a:t>
            </a:fld>
            <a:endParaRPr lang="es-EC"/>
          </a:p>
        </p:txBody>
      </p:sp>
      <p:sp>
        <p:nvSpPr>
          <p:cNvPr id="22" name="21 Marcador de número de diapositiva"/>
          <p:cNvSpPr>
            <a:spLocks noGrp="1"/>
          </p:cNvSpPr>
          <p:nvPr>
            <p:ph type="sldNum" sz="quarter" idx="15"/>
          </p:nvPr>
        </p:nvSpPr>
        <p:spPr/>
        <p:txBody>
          <a:bodyPr rtlCol="0"/>
          <a:lstStyle/>
          <a:p>
            <a:fld id="{E30838BF-4FF4-4D08-B4D6-C16F7B3A14B8}" type="slidenum">
              <a:rPr lang="es-EC" smtClean="0"/>
              <a:pPr/>
              <a:t>‹Nº›</a:t>
            </a:fld>
            <a:endParaRPr lang="es-EC"/>
          </a:p>
        </p:txBody>
      </p:sp>
      <p:sp>
        <p:nvSpPr>
          <p:cNvPr id="23" name="22 Marcador de pie de página"/>
          <p:cNvSpPr>
            <a:spLocks noGrp="1"/>
          </p:cNvSpPr>
          <p:nvPr>
            <p:ph type="ftr" sz="quarter" idx="16"/>
          </p:nvPr>
        </p:nvSpPr>
        <p:spPr/>
        <p:txBody>
          <a:bodyPr rtlCol="0"/>
          <a:lstStyle/>
          <a:p>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93EDCFD9-338A-4B21-97BE-F1038D0FBF8A}" type="datetimeFigureOut">
              <a:rPr lang="es-EC" smtClean="0"/>
              <a:pPr/>
              <a:t>17/12/2015</a:t>
            </a:fld>
            <a:endParaRPr lang="es-EC"/>
          </a:p>
        </p:txBody>
      </p:sp>
      <p:sp>
        <p:nvSpPr>
          <p:cNvPr id="18" name="17 Marcador de número de diapositiva"/>
          <p:cNvSpPr>
            <a:spLocks noGrp="1"/>
          </p:cNvSpPr>
          <p:nvPr>
            <p:ph type="sldNum" sz="quarter" idx="11"/>
          </p:nvPr>
        </p:nvSpPr>
        <p:spPr/>
        <p:txBody>
          <a:bodyPr rtlCol="0"/>
          <a:lstStyle/>
          <a:p>
            <a:fld id="{E30838BF-4FF4-4D08-B4D6-C16F7B3A14B8}" type="slidenum">
              <a:rPr lang="es-EC" smtClean="0"/>
              <a:pPr/>
              <a:t>‹Nº›</a:t>
            </a:fld>
            <a:endParaRPr lang="es-EC"/>
          </a:p>
        </p:txBody>
      </p:sp>
      <p:sp>
        <p:nvSpPr>
          <p:cNvPr id="21" name="20 Marcador de pie de página"/>
          <p:cNvSpPr>
            <a:spLocks noGrp="1"/>
          </p:cNvSpPr>
          <p:nvPr>
            <p:ph type="ftr" sz="quarter" idx="12"/>
          </p:nvPr>
        </p:nvSpPr>
        <p:spPr/>
        <p:txBody>
          <a:bodyPr rtlCol="0"/>
          <a:lstStyle/>
          <a:p>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3EDCFD9-338A-4B21-97BE-F1038D0FBF8A}" type="datetimeFigureOut">
              <a:rPr lang="es-EC" smtClean="0"/>
              <a:pPr/>
              <a:t>17/12/2015</a:t>
            </a:fld>
            <a:endParaRPr lang="es-EC"/>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C"/>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30838BF-4FF4-4D08-B4D6-C16F7B3A14B8}" type="slidenum">
              <a:rPr lang="es-EC" smtClean="0"/>
              <a:pPr/>
              <a:t>‹Nº›</a:t>
            </a:fld>
            <a:endParaRPr lang="es-EC"/>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Subtítulo"/>
          <p:cNvSpPr txBox="1">
            <a:spLocks/>
          </p:cNvSpPr>
          <p:nvPr/>
        </p:nvSpPr>
        <p:spPr>
          <a:xfrm>
            <a:off x="2195736" y="908720"/>
            <a:ext cx="6408712" cy="1296144"/>
          </a:xfrm>
          <a:prstGeom prst="rect">
            <a:avLst/>
          </a:prstGeom>
        </p:spPr>
        <p:txBody>
          <a:bodyPr vert="horz">
            <a:noAutofit/>
          </a:bodyPr>
          <a:lstStyle/>
          <a:p>
            <a:pPr marL="0" marR="0" lvl="0" indent="0" algn="ctr"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s-EC" sz="7500" b="1" i="0" u="none" strike="noStrike" kern="1200" normalizeH="0" baseline="0" noProof="0" dirty="0" smtClean="0">
                <a:ln w="10160">
                  <a:solidFill>
                    <a:schemeClr val="accent1">
                      <a:lumMod val="20000"/>
                      <a:lumOff val="80000"/>
                    </a:schemeClr>
                  </a:solidFill>
                  <a:prstDash val="solid"/>
                </a:ln>
                <a:solidFill>
                  <a:srgbClr val="FF6600"/>
                </a:solidFill>
                <a:effectLst>
                  <a:outerShdw blurRad="38100" dist="38100" dir="2700000" algn="tl">
                    <a:srgbClr val="000000">
                      <a:alpha val="43137"/>
                    </a:srgbClr>
                  </a:outerShdw>
                </a:effectLst>
                <a:uLnTx/>
                <a:uFillTx/>
                <a:latin typeface="Agency FB" pitchFamily="34" charset="0"/>
              </a:rPr>
              <a:t>Nube Informática</a:t>
            </a:r>
            <a:endParaRPr kumimoji="0" lang="es-EC" sz="7500" b="1" i="0" u="none" strike="noStrike" kern="1200" normalizeH="0" baseline="0" noProof="0" dirty="0">
              <a:ln w="10160">
                <a:solidFill>
                  <a:schemeClr val="accent1">
                    <a:lumMod val="20000"/>
                    <a:lumOff val="80000"/>
                  </a:schemeClr>
                </a:solidFill>
                <a:prstDash val="solid"/>
              </a:ln>
              <a:solidFill>
                <a:srgbClr val="FF6600"/>
              </a:solidFill>
              <a:effectLst>
                <a:outerShdw blurRad="38100" dist="38100" dir="2700000" algn="tl">
                  <a:srgbClr val="000000">
                    <a:alpha val="43137"/>
                  </a:srgbClr>
                </a:outerShdw>
              </a:effectLst>
              <a:uLnTx/>
              <a:uFillTx/>
              <a:latin typeface="Agency FB" pitchFamily="34" charset="0"/>
            </a:endParaRPr>
          </a:p>
        </p:txBody>
      </p:sp>
      <p:pic>
        <p:nvPicPr>
          <p:cNvPr id="13314" name="Picture 2" descr="http://www.ediciona.com/portafolio/image/1/8/1/4/nube72_4181.jpg"/>
          <p:cNvPicPr>
            <a:picLocks noChangeAspect="1" noChangeArrowheads="1"/>
          </p:cNvPicPr>
          <p:nvPr/>
        </p:nvPicPr>
        <p:blipFill>
          <a:blip r:embed="rId2" cstate="print"/>
          <a:srcRect r="11279" b="18421"/>
          <a:stretch>
            <a:fillRect/>
          </a:stretch>
        </p:blipFill>
        <p:spPr bwMode="auto">
          <a:xfrm>
            <a:off x="2915816" y="2492896"/>
            <a:ext cx="5040560" cy="3024336"/>
          </a:xfrm>
          <a:prstGeom prst="rect">
            <a:avLst/>
          </a:prstGeom>
          <a:noFill/>
        </p:spPr>
      </p:pic>
      <p:sp>
        <p:nvSpPr>
          <p:cNvPr id="2" name="1 Subtítulo"/>
          <p:cNvSpPr>
            <a:spLocks noGrp="1"/>
          </p:cNvSpPr>
          <p:nvPr>
            <p:ph type="subTitle" idx="1"/>
          </p:nvPr>
        </p:nvSpPr>
        <p:spPr/>
        <p:txBody>
          <a:bodyPr/>
          <a:lstStyle/>
          <a:p>
            <a:endParaRPr lang="es-ES"/>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692696"/>
            <a:ext cx="7035552" cy="580926"/>
          </a:xfrm>
        </p:spPr>
        <p:txBody>
          <a:bodyPr>
            <a:normAutofit/>
          </a:bodyPr>
          <a:lstStyle/>
          <a:p>
            <a:pPr algn="ctr"/>
            <a:r>
              <a:rPr lang="es-EC" sz="2800" b="1" cap="none" dirty="0" smtClean="0">
                <a:solidFill>
                  <a:srgbClr val="FF6600"/>
                </a:solidFill>
                <a:latin typeface="Century Gothic" pitchFamily="34" charset="0"/>
                <a:cs typeface="Aharoni" pitchFamily="2" charset="-79"/>
              </a:rPr>
              <a:t>¿Qué es la Nube Informática?</a:t>
            </a:r>
            <a:endParaRPr lang="es-EC" sz="2800" dirty="0"/>
          </a:p>
        </p:txBody>
      </p:sp>
      <p:sp>
        <p:nvSpPr>
          <p:cNvPr id="3" name="2 Marcador de contenido"/>
          <p:cNvSpPr>
            <a:spLocks noGrp="1"/>
          </p:cNvSpPr>
          <p:nvPr>
            <p:ph sz="quarter" idx="1"/>
          </p:nvPr>
        </p:nvSpPr>
        <p:spPr>
          <a:xfrm>
            <a:off x="611560" y="1484784"/>
            <a:ext cx="7467600" cy="1684784"/>
          </a:xfrm>
        </p:spPr>
        <p:txBody>
          <a:bodyPr>
            <a:normAutofit/>
          </a:bodyPr>
          <a:lstStyle/>
          <a:p>
            <a:pPr>
              <a:buNone/>
            </a:pPr>
            <a:r>
              <a:rPr lang="es-EC" sz="2000" b="1" dirty="0" smtClean="0">
                <a:latin typeface="Century Gothic" pitchFamily="34" charset="0"/>
              </a:rPr>
              <a:t>	Es el servicio virtual que sirve para guardar tus archivos en Internet, siempre dispuesto para ti sin necesidad de descargar, traer tus archivos en una nube. Este servicio es dependiente de un acceso a Internet, para acceder al servidor en donde tus archivos son alojados.</a:t>
            </a:r>
            <a:endParaRPr lang="es-EC" sz="2000" b="1" dirty="0">
              <a:latin typeface="Century Gothic" pitchFamily="34" charset="0"/>
            </a:endParaRPr>
          </a:p>
        </p:txBody>
      </p:sp>
      <p:pic>
        <p:nvPicPr>
          <p:cNvPr id="4" name="Picture 4" descr="http://www.christiamalvarado.com/wp-content/uploads/2011/07/cloud-computing.jpg"/>
          <p:cNvPicPr>
            <a:picLocks noChangeAspect="1" noChangeArrowheads="1"/>
          </p:cNvPicPr>
          <p:nvPr/>
        </p:nvPicPr>
        <p:blipFill>
          <a:blip r:embed="rId2" cstate="print"/>
          <a:srcRect/>
          <a:stretch>
            <a:fillRect/>
          </a:stretch>
        </p:blipFill>
        <p:spPr bwMode="auto">
          <a:xfrm>
            <a:off x="2555776" y="3356992"/>
            <a:ext cx="3810000" cy="2857500"/>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332656"/>
            <a:ext cx="7200800" cy="1440160"/>
          </a:xfrm>
        </p:spPr>
        <p:txBody>
          <a:bodyPr>
            <a:noAutofit/>
          </a:bodyPr>
          <a:lstStyle/>
          <a:p>
            <a:pPr algn="ctr"/>
            <a:r>
              <a:rPr lang="es-EC" sz="2800" b="1" cap="none" dirty="0" smtClean="0">
                <a:solidFill>
                  <a:srgbClr val="FF6600"/>
                </a:solidFill>
                <a:latin typeface="Century Gothic" pitchFamily="34" charset="0"/>
                <a:cs typeface="Aharoni" pitchFamily="2" charset="-79"/>
              </a:rPr>
              <a:t>¿Piensa que es mejor tener los datos en un servidor local o servidor remoto?</a:t>
            </a:r>
            <a:endParaRPr lang="es-EC" sz="2800" b="1" cap="none" dirty="0">
              <a:solidFill>
                <a:srgbClr val="FF6600"/>
              </a:solidFill>
              <a:latin typeface="Century Gothic" pitchFamily="34" charset="0"/>
              <a:cs typeface="Aharoni" pitchFamily="2" charset="-79"/>
            </a:endParaRPr>
          </a:p>
        </p:txBody>
      </p:sp>
      <p:sp>
        <p:nvSpPr>
          <p:cNvPr id="3" name="2 Marcador de contenido"/>
          <p:cNvSpPr>
            <a:spLocks noGrp="1"/>
          </p:cNvSpPr>
          <p:nvPr>
            <p:ph sz="quarter" idx="1"/>
          </p:nvPr>
        </p:nvSpPr>
        <p:spPr>
          <a:xfrm>
            <a:off x="899592" y="1844824"/>
            <a:ext cx="7416824" cy="1800200"/>
          </a:xfrm>
        </p:spPr>
        <p:txBody>
          <a:bodyPr>
            <a:normAutofit fontScale="92500"/>
          </a:bodyPr>
          <a:lstStyle/>
          <a:p>
            <a:pPr>
              <a:buNone/>
            </a:pPr>
            <a:r>
              <a:rPr lang="es-EC" dirty="0" smtClean="0">
                <a:latin typeface="Biondi" pitchFamily="2" charset="0"/>
              </a:rPr>
              <a:t>	</a:t>
            </a:r>
            <a:r>
              <a:rPr lang="es-EC" sz="2200" b="1" dirty="0" smtClean="0">
                <a:latin typeface="Century Gothic" pitchFamily="34" charset="0"/>
              </a:rPr>
              <a:t>El Servidor Remoto en este caso la nube informática por que es un servicio que nos ofrece la internet, para que montar nuestro propio centro de datos si tenemos la nube informática ya que es un gran ahorro en costo, software, plataforma e infraestructura.</a:t>
            </a:r>
            <a:endParaRPr lang="es-EC" sz="2200" b="1" dirty="0">
              <a:latin typeface="Century Gothic" pitchFamily="34" charset="0"/>
            </a:endParaRPr>
          </a:p>
        </p:txBody>
      </p:sp>
      <p:pic>
        <p:nvPicPr>
          <p:cNvPr id="15366" name="Picture 6" descr="http://4.bp.blogspot.com/-JJeHJeH2ufA/T2qrAJzpJjI/AAAAAAAADvE/jYX2bXif1v0/s1600/ExpresoCloud.jpg"/>
          <p:cNvPicPr>
            <a:picLocks noChangeAspect="1" noChangeArrowheads="1"/>
          </p:cNvPicPr>
          <p:nvPr/>
        </p:nvPicPr>
        <p:blipFill>
          <a:blip r:embed="rId2" cstate="print"/>
          <a:srcRect/>
          <a:stretch>
            <a:fillRect/>
          </a:stretch>
        </p:blipFill>
        <p:spPr bwMode="auto">
          <a:xfrm>
            <a:off x="2771800" y="3645024"/>
            <a:ext cx="3528392" cy="2646294"/>
          </a:xfrm>
          <a:prstGeom prst="rect">
            <a:avLst/>
          </a:prstGeom>
          <a:noFill/>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179512" y="1412776"/>
            <a:ext cx="6203032" cy="5112568"/>
          </a:xfrm>
        </p:spPr>
        <p:txBody>
          <a:bodyPr>
            <a:normAutofit/>
          </a:bodyPr>
          <a:lstStyle/>
          <a:p>
            <a:r>
              <a:rPr lang="es-EC" sz="2000" b="1" dirty="0" smtClean="0">
                <a:latin typeface="Century Gothic" pitchFamily="34" charset="0"/>
              </a:rPr>
              <a:t>No tendremos que comprar servidores, ya que no tendremos que habilitar una sala adecuada para habilitarlos y son muy costosos.</a:t>
            </a:r>
          </a:p>
          <a:p>
            <a:r>
              <a:rPr lang="es-EC" sz="2000" b="1" dirty="0" smtClean="0">
                <a:latin typeface="Century Gothic" pitchFamily="34" charset="0"/>
              </a:rPr>
              <a:t>No será necesario contratar a personal cualificado para mantenerlos.</a:t>
            </a:r>
          </a:p>
          <a:p>
            <a:r>
              <a:rPr lang="es-EC" sz="2000" b="1" dirty="0" smtClean="0">
                <a:latin typeface="Century Gothic" pitchFamily="34" charset="0"/>
              </a:rPr>
              <a:t>Ni licencias ni actualizaciones.</a:t>
            </a:r>
          </a:p>
          <a:p>
            <a:r>
              <a:rPr lang="es-EC" sz="2000" b="1" dirty="0" smtClean="0">
                <a:latin typeface="Century Gothic" pitchFamily="34" charset="0"/>
              </a:rPr>
              <a:t>Solo pagas por lo que servicios que usas y los recursos que consumes.</a:t>
            </a:r>
          </a:p>
          <a:p>
            <a:r>
              <a:rPr lang="es-EC" sz="2000" b="1" dirty="0" smtClean="0">
                <a:latin typeface="Century Gothic" pitchFamily="34" charset="0"/>
              </a:rPr>
              <a:t>El proveedor de estos servicios es el encargado de proporcionar el software, instalar nuevas actualizaciones y  resolver cualquier problema que surga.</a:t>
            </a:r>
          </a:p>
          <a:p>
            <a:r>
              <a:rPr lang="es-EC" sz="2000" b="1" dirty="0" smtClean="0">
                <a:latin typeface="Century Gothic" pitchFamily="34" charset="0"/>
              </a:rPr>
              <a:t>Todo esto es un gran ahorro en costo, software, plataforma e infraestructura.</a:t>
            </a:r>
            <a:endParaRPr lang="es-EC" sz="2000" b="1" dirty="0">
              <a:latin typeface="Century Gothic" pitchFamily="34" charset="0"/>
            </a:endParaRPr>
          </a:p>
        </p:txBody>
      </p:sp>
      <p:sp>
        <p:nvSpPr>
          <p:cNvPr id="4" name="1 Título"/>
          <p:cNvSpPr>
            <a:spLocks noGrp="1"/>
          </p:cNvSpPr>
          <p:nvPr>
            <p:ph type="title"/>
          </p:nvPr>
        </p:nvSpPr>
        <p:spPr>
          <a:xfrm>
            <a:off x="755576" y="476672"/>
            <a:ext cx="6912768" cy="940966"/>
          </a:xfrm>
        </p:spPr>
        <p:txBody>
          <a:bodyPr>
            <a:noAutofit/>
          </a:bodyPr>
          <a:lstStyle/>
          <a:p>
            <a:pPr algn="ctr"/>
            <a:r>
              <a:rPr lang="es-EC" sz="2800" b="1" cap="none" dirty="0" smtClean="0">
                <a:solidFill>
                  <a:srgbClr val="FF6600"/>
                </a:solidFill>
                <a:latin typeface="Century Gothic" pitchFamily="34" charset="0"/>
                <a:cs typeface="Aharoni" pitchFamily="2" charset="-79"/>
              </a:rPr>
              <a:t>¿Qué ventajas tiene la nube informática?</a:t>
            </a:r>
            <a:endParaRPr lang="es-EC" sz="2800" b="1" cap="none" dirty="0">
              <a:solidFill>
                <a:srgbClr val="FF6600"/>
              </a:solidFill>
              <a:latin typeface="Century Gothic" pitchFamily="34" charset="0"/>
              <a:cs typeface="Aharoni" pitchFamily="2" charset="-79"/>
            </a:endParaRPr>
          </a:p>
        </p:txBody>
      </p:sp>
      <p:pic>
        <p:nvPicPr>
          <p:cNvPr id="14337" name="Picture 1" descr="C:\Users\Sahara Hidalgo Ch\Desktop\Sin título.png"/>
          <p:cNvPicPr>
            <a:picLocks noChangeAspect="1" noChangeArrowheads="1"/>
          </p:cNvPicPr>
          <p:nvPr/>
        </p:nvPicPr>
        <p:blipFill>
          <a:blip r:embed="rId2" cstate="print"/>
          <a:srcRect/>
          <a:stretch>
            <a:fillRect/>
          </a:stretch>
        </p:blipFill>
        <p:spPr bwMode="auto">
          <a:xfrm>
            <a:off x="6300192" y="1844824"/>
            <a:ext cx="2561066" cy="4621247"/>
          </a:xfrm>
          <a:prstGeom prst="rect">
            <a:avLst/>
          </a:prstGeom>
          <a:noFill/>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548680"/>
            <a:ext cx="7632848" cy="994122"/>
          </a:xfrm>
        </p:spPr>
        <p:txBody>
          <a:bodyPr>
            <a:normAutofit/>
          </a:bodyPr>
          <a:lstStyle/>
          <a:p>
            <a:pPr algn="ctr"/>
            <a:r>
              <a:rPr lang="es-EC" sz="2800" b="1" cap="none" dirty="0" smtClean="0">
                <a:solidFill>
                  <a:srgbClr val="FF6600"/>
                </a:solidFill>
                <a:latin typeface="Century Gothic" pitchFamily="34" charset="0"/>
                <a:cs typeface="Aharoni" pitchFamily="2" charset="-79"/>
              </a:rPr>
              <a:t>¿Qué inconvenientes tiene la nube informática?</a:t>
            </a:r>
            <a:endParaRPr lang="es-EC" sz="2800" b="1" dirty="0">
              <a:latin typeface="Century Gothic" pitchFamily="34" charset="0"/>
            </a:endParaRPr>
          </a:p>
        </p:txBody>
      </p:sp>
      <p:sp>
        <p:nvSpPr>
          <p:cNvPr id="3" name="2 Marcador de contenido"/>
          <p:cNvSpPr>
            <a:spLocks noGrp="1"/>
          </p:cNvSpPr>
          <p:nvPr>
            <p:ph sz="quarter" idx="1"/>
          </p:nvPr>
        </p:nvSpPr>
        <p:spPr>
          <a:xfrm>
            <a:off x="251520" y="1844824"/>
            <a:ext cx="5976664" cy="4392488"/>
          </a:xfrm>
        </p:spPr>
        <p:txBody>
          <a:bodyPr>
            <a:normAutofit/>
          </a:bodyPr>
          <a:lstStyle/>
          <a:p>
            <a:r>
              <a:rPr lang="es-EC" sz="2000" b="1" dirty="0" smtClean="0">
                <a:latin typeface="Century Gothic" pitchFamily="34" charset="0"/>
              </a:rPr>
              <a:t>Los inconvenientes pueden haber por la centralización de los servidores en la nube ya que depende de la calidad de servicios ofrecido por el proveedor.</a:t>
            </a:r>
          </a:p>
          <a:p>
            <a:r>
              <a:rPr lang="es-EC" sz="2000" b="1" dirty="0" smtClean="0">
                <a:latin typeface="Century Gothic" pitchFamily="34" charset="0"/>
              </a:rPr>
              <a:t>Dependemos totalmente de nuestro proveedor de servicio en la nube Informática.</a:t>
            </a:r>
          </a:p>
          <a:p>
            <a:r>
              <a:rPr lang="es-EC" sz="2000" b="1" dirty="0" smtClean="0">
                <a:latin typeface="Century Gothic" pitchFamily="34" charset="0"/>
              </a:rPr>
              <a:t>Para poder trabajar tenemos que estar permanentemente conectados a Internet.</a:t>
            </a:r>
          </a:p>
          <a:p>
            <a:r>
              <a:rPr lang="es-EC" sz="2000" b="1" dirty="0" smtClean="0">
                <a:latin typeface="Century Gothic" pitchFamily="34" charset="0"/>
              </a:rPr>
              <a:t>No sabemos si es totalmente seguro de que el acceso a la información depositada en la nube informática solo pueda acceder quién tu quieras.</a:t>
            </a:r>
            <a:endParaRPr lang="es-EC" sz="2000" b="1" dirty="0">
              <a:latin typeface="Century Gothic" pitchFamily="34" charset="0"/>
            </a:endParaRPr>
          </a:p>
        </p:txBody>
      </p:sp>
      <p:pic>
        <p:nvPicPr>
          <p:cNvPr id="18436" name="Picture 4" descr="C:\Users\Sahara Hidalgo Ch\Desktop\a - copia.png"/>
          <p:cNvPicPr>
            <a:picLocks noChangeAspect="1" noChangeArrowheads="1"/>
          </p:cNvPicPr>
          <p:nvPr/>
        </p:nvPicPr>
        <p:blipFill>
          <a:blip r:embed="rId2" cstate="print"/>
          <a:srcRect/>
          <a:stretch>
            <a:fillRect/>
          </a:stretch>
        </p:blipFill>
        <p:spPr bwMode="auto">
          <a:xfrm>
            <a:off x="6156176" y="1844824"/>
            <a:ext cx="2559066" cy="4483671"/>
          </a:xfrm>
          <a:prstGeom prst="rect">
            <a:avLst/>
          </a:prstGeom>
          <a:noFill/>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404664"/>
            <a:ext cx="7467600" cy="1143000"/>
          </a:xfrm>
        </p:spPr>
        <p:txBody>
          <a:bodyPr>
            <a:normAutofit/>
          </a:bodyPr>
          <a:lstStyle/>
          <a:p>
            <a:pPr algn="ctr"/>
            <a:r>
              <a:rPr lang="es-EC" sz="2800" b="1" cap="none" dirty="0" smtClean="0">
                <a:solidFill>
                  <a:srgbClr val="FF6600"/>
                </a:solidFill>
                <a:latin typeface="Century Gothic" pitchFamily="34" charset="0"/>
                <a:cs typeface="Aharoni" pitchFamily="2" charset="-79"/>
              </a:rPr>
              <a:t>Proveedores y Aplicaciones de Servicios de la Nube Informática </a:t>
            </a:r>
            <a:endParaRPr lang="es-EC" sz="2800" b="1" dirty="0">
              <a:latin typeface="Century Gothic" pitchFamily="34" charset="0"/>
            </a:endParaRPr>
          </a:p>
        </p:txBody>
      </p:sp>
      <p:graphicFrame>
        <p:nvGraphicFramePr>
          <p:cNvPr id="6" name="5 Tabla"/>
          <p:cNvGraphicFramePr>
            <a:graphicFrameLocks noGrp="1"/>
          </p:cNvGraphicFramePr>
          <p:nvPr/>
        </p:nvGraphicFramePr>
        <p:xfrm>
          <a:off x="323528" y="1916832"/>
          <a:ext cx="8496944" cy="4362007"/>
        </p:xfrm>
        <a:graphic>
          <a:graphicData uri="http://schemas.openxmlformats.org/drawingml/2006/table">
            <a:tbl>
              <a:tblPr firstRow="1" bandRow="1">
                <a:tableStyleId>{5940675A-B579-460E-94D1-54222C63F5DA}</a:tableStyleId>
              </a:tblPr>
              <a:tblGrid>
                <a:gridCol w="1831238"/>
                <a:gridCol w="2124236"/>
                <a:gridCol w="4541470"/>
              </a:tblGrid>
              <a:tr h="356812">
                <a:tc>
                  <a:txBody>
                    <a:bodyPr/>
                    <a:lstStyle/>
                    <a:p>
                      <a:pPr algn="ctr"/>
                      <a:r>
                        <a:rPr lang="es-EC" sz="1800" b="1" dirty="0" smtClean="0">
                          <a:solidFill>
                            <a:schemeClr val="bg1"/>
                          </a:solidFill>
                          <a:latin typeface="Century Gothic" pitchFamily="34" charset="0"/>
                        </a:rPr>
                        <a:t>Proveedor</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Aplicación</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¿Qué</a:t>
                      </a:r>
                      <a:r>
                        <a:rPr lang="es-EC" sz="1800" b="1" baseline="0" dirty="0" smtClean="0">
                          <a:solidFill>
                            <a:schemeClr val="bg1"/>
                          </a:solidFill>
                          <a:latin typeface="Century Gothic" pitchFamily="34" charset="0"/>
                        </a:rPr>
                        <a:t> es?</a:t>
                      </a:r>
                      <a:endParaRPr lang="es-EC" sz="1800" b="1" dirty="0">
                        <a:solidFill>
                          <a:schemeClr val="bg1"/>
                        </a:solidFill>
                        <a:latin typeface="Century Gothic" pitchFamily="34" charset="0"/>
                      </a:endParaRPr>
                    </a:p>
                  </a:txBody>
                  <a:tcPr anchor="ctr">
                    <a:solidFill>
                      <a:srgbClr val="FF6600"/>
                    </a:solidFill>
                  </a:tcPr>
                </a:tc>
              </a:tr>
              <a:tr h="1259943">
                <a:tc>
                  <a:txBody>
                    <a:bodyPr/>
                    <a:lstStyle/>
                    <a:p>
                      <a:pPr algn="ctr"/>
                      <a:r>
                        <a:rPr lang="es-EC" sz="1500" b="1" dirty="0" smtClean="0">
                          <a:latin typeface="Century Gothic" pitchFamily="34" charset="0"/>
                        </a:rPr>
                        <a:t>Microsoft</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err="1" smtClean="0">
                          <a:latin typeface="Century Gothic" pitchFamily="34" charset="0"/>
                        </a:rPr>
                        <a:t>Skydrive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kern="1200" dirty="0" err="1" smtClean="0">
                          <a:latin typeface="Century Gothic" pitchFamily="34" charset="0"/>
                        </a:rPr>
                        <a:t>Skydrive</a:t>
                      </a:r>
                      <a:r>
                        <a:rPr kumimoji="0" lang="es-EC" sz="1500" b="1" kern="1200" dirty="0" smtClean="0">
                          <a:latin typeface="Century Gothic" pitchFamily="34" charset="0"/>
                        </a:rPr>
                        <a:t> de Microsoft nos ofrece un gran espacio de almacenamiento en su nube, por lo que podremos compartir archivos en correos electrónicos sin necesidad de adjuntarlos.</a:t>
                      </a:r>
                      <a:endParaRPr lang="es-EC" sz="1500" b="1" i="0" dirty="0">
                        <a:latin typeface="Century Gothic" pitchFamily="34" charset="0"/>
                      </a:endParaRPr>
                    </a:p>
                  </a:txBody>
                  <a:tcPr anchor="ctr">
                    <a:solidFill>
                      <a:schemeClr val="accent1">
                        <a:lumMod val="20000"/>
                        <a:lumOff val="80000"/>
                      </a:schemeClr>
                    </a:solidFill>
                  </a:tcPr>
                </a:tc>
              </a:tr>
              <a:tr h="1685879">
                <a:tc>
                  <a:txBody>
                    <a:bodyPr/>
                    <a:lstStyle/>
                    <a:p>
                      <a:pPr algn="ctr"/>
                      <a:r>
                        <a:rPr lang="es-EC" sz="1500" b="1" dirty="0" smtClean="0">
                          <a:latin typeface="Century Gothic" pitchFamily="34" charset="0"/>
                        </a:rPr>
                        <a:t>Google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smtClean="0">
                          <a:latin typeface="Century Gothic" pitchFamily="34" charset="0"/>
                        </a:rPr>
                        <a:t>Google</a:t>
                      </a:r>
                      <a:r>
                        <a:rPr lang="es-EC" sz="1500" b="1" baseline="0" dirty="0" smtClean="0">
                          <a:latin typeface="Century Gothic" pitchFamily="34" charset="0"/>
                        </a:rPr>
                        <a:t> Drive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u="none" kern="1200" dirty="0" smtClean="0">
                          <a:latin typeface="Century Gothic" pitchFamily="34" charset="0"/>
                        </a:rPr>
                        <a:t>Google Drive, es la herramienta de Google para la Nube en Internet, y alberga texto, fotos y </a:t>
                      </a:r>
                      <a:r>
                        <a:rPr kumimoji="0" lang="es-EC" sz="1500" b="1" u="none" kern="1200" dirty="0" err="1" smtClean="0">
                          <a:latin typeface="Century Gothic" pitchFamily="34" charset="0"/>
                        </a:rPr>
                        <a:t>vdeos</a:t>
                      </a:r>
                      <a:r>
                        <a:rPr kumimoji="0" lang="es-EC" sz="1500" b="1" u="none" kern="1200" dirty="0" smtClean="0">
                          <a:latin typeface="Century Gothic" pitchFamily="34" charset="0"/>
                        </a:rPr>
                        <a:t>, a pesar de ofrecer un </a:t>
                      </a:r>
                      <a:r>
                        <a:rPr kumimoji="0" lang="es-EC" sz="1500" b="1" u="none" kern="1200" dirty="0" err="1" smtClean="0">
                          <a:latin typeface="Century Gothic" pitchFamily="34" charset="0"/>
                        </a:rPr>
                        <a:t>pequeo</a:t>
                      </a:r>
                      <a:r>
                        <a:rPr kumimoji="0" lang="es-EC" sz="1500" b="1" u="none" kern="1200" dirty="0" smtClean="0">
                          <a:latin typeface="Century Gothic" pitchFamily="34" charset="0"/>
                        </a:rPr>
                        <a:t> espacio gratuito, </a:t>
                      </a:r>
                      <a:r>
                        <a:rPr kumimoji="0" lang="es-EC" sz="1500" b="1" u="none" kern="1200" dirty="0" err="1" smtClean="0">
                          <a:latin typeface="Century Gothic" pitchFamily="34" charset="0"/>
                        </a:rPr>
                        <a:t>google</a:t>
                      </a:r>
                      <a:r>
                        <a:rPr kumimoji="0" lang="es-EC" sz="1500" b="1" u="none" kern="1200" dirty="0" smtClean="0">
                          <a:latin typeface="Century Gothic" pitchFamily="34" charset="0"/>
                        </a:rPr>
                        <a:t> drive cuenta con servicio de pago que da un excelente espacio para aquellas personas que lo necesiten</a:t>
                      </a:r>
                      <a:endParaRPr lang="es-EC" sz="1500" b="1" i="0" u="none" dirty="0">
                        <a:latin typeface="Century Gothic" pitchFamily="34" charset="0"/>
                      </a:endParaRPr>
                    </a:p>
                  </a:txBody>
                  <a:tcPr anchor="ctr">
                    <a:solidFill>
                      <a:schemeClr val="accent1">
                        <a:lumMod val="20000"/>
                        <a:lumOff val="80000"/>
                      </a:schemeClr>
                    </a:solidFill>
                  </a:tcPr>
                </a:tc>
              </a:tr>
              <a:tr h="1050425">
                <a:tc>
                  <a:txBody>
                    <a:bodyPr/>
                    <a:lstStyle/>
                    <a:p>
                      <a:pPr algn="ctr"/>
                      <a:r>
                        <a:rPr lang="es-EC" sz="1500" b="1" dirty="0" smtClean="0">
                          <a:latin typeface="Century Gothic" pitchFamily="34" charset="0"/>
                        </a:rPr>
                        <a:t>Apple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err="1" smtClean="0">
                          <a:latin typeface="Century Gothic" pitchFamily="34" charset="0"/>
                        </a:rPr>
                        <a:t>Icloud</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u="none" kern="1200" dirty="0" err="1" smtClean="0">
                          <a:latin typeface="Century Gothic" pitchFamily="34" charset="0"/>
                        </a:rPr>
                        <a:t>Icloud</a:t>
                      </a:r>
                      <a:r>
                        <a:rPr kumimoji="0" lang="es-EC" sz="1500" b="1" u="none" kern="1200" dirty="0" smtClean="0">
                          <a:latin typeface="Century Gothic" pitchFamily="34" charset="0"/>
                        </a:rPr>
                        <a:t> es la alternativa que APPLE le da a sus usuarios, </a:t>
                      </a:r>
                      <a:r>
                        <a:rPr kumimoji="0" lang="es-EC" sz="1500" b="1" u="none" kern="1200" dirty="0" err="1" smtClean="0">
                          <a:latin typeface="Century Gothic" pitchFamily="34" charset="0"/>
                        </a:rPr>
                        <a:t>fcil</a:t>
                      </a:r>
                      <a:r>
                        <a:rPr kumimoji="0" lang="es-EC" sz="1500" b="1" u="none" kern="1200" dirty="0" smtClean="0">
                          <a:latin typeface="Century Gothic" pitchFamily="34" charset="0"/>
                        </a:rPr>
                        <a:t>, </a:t>
                      </a:r>
                      <a:r>
                        <a:rPr kumimoji="0" lang="es-EC" sz="1500" b="1" u="none" kern="1200" dirty="0" err="1" smtClean="0">
                          <a:latin typeface="Century Gothic" pitchFamily="34" charset="0"/>
                        </a:rPr>
                        <a:t>rpido</a:t>
                      </a:r>
                      <a:r>
                        <a:rPr kumimoji="0" lang="es-EC" sz="1500" b="1" u="none" kern="1200" dirty="0" smtClean="0">
                          <a:latin typeface="Century Gothic" pitchFamily="34" charset="0"/>
                        </a:rPr>
                        <a:t> y eficiente </a:t>
                      </a:r>
                      <a:r>
                        <a:rPr kumimoji="0" lang="es-EC" sz="1500" b="1" u="none" kern="1200" dirty="0" err="1" smtClean="0">
                          <a:latin typeface="Century Gothic" pitchFamily="34" charset="0"/>
                        </a:rPr>
                        <a:t>parasincronizar</a:t>
                      </a:r>
                      <a:r>
                        <a:rPr kumimoji="0" lang="es-EC" sz="1500" b="1" u="none" kern="1200" dirty="0" smtClean="0">
                          <a:latin typeface="Century Gothic" pitchFamily="34" charset="0"/>
                        </a:rPr>
                        <a:t> todos tus dispositivos Apple.</a:t>
                      </a:r>
                      <a:endParaRPr lang="es-EC" sz="1500" b="1" i="0" u="none" dirty="0">
                        <a:latin typeface="Century Gothic" pitchFamily="34" charset="0"/>
                      </a:endParaRPr>
                    </a:p>
                  </a:txBody>
                  <a:tcPr anchor="ctr">
                    <a:solidFill>
                      <a:schemeClr val="accent1">
                        <a:lumMod val="20000"/>
                        <a:lumOff val="80000"/>
                      </a:schemeClr>
                    </a:solidFill>
                  </a:tcPr>
                </a:tc>
              </a:tr>
            </a:tbl>
          </a:graphicData>
        </a:graphic>
      </p:graphicFrame>
    </p:spTree>
  </p:cSld>
  <p:clrMapOvr>
    <a:masterClrMapping/>
  </p:clrMapOvr>
  <p:transition>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395536" y="188640"/>
          <a:ext cx="8496944" cy="6318906"/>
        </p:xfrm>
        <a:graphic>
          <a:graphicData uri="http://schemas.openxmlformats.org/drawingml/2006/table">
            <a:tbl>
              <a:tblPr firstRow="1" bandRow="1">
                <a:tableStyleId>{5940675A-B579-460E-94D1-54222C63F5DA}</a:tableStyleId>
              </a:tblPr>
              <a:tblGrid>
                <a:gridCol w="1872208"/>
                <a:gridCol w="2083266"/>
                <a:gridCol w="4541470"/>
              </a:tblGrid>
              <a:tr h="288032">
                <a:tc>
                  <a:txBody>
                    <a:bodyPr/>
                    <a:lstStyle/>
                    <a:p>
                      <a:pPr algn="ctr"/>
                      <a:r>
                        <a:rPr lang="es-EC" sz="1800" b="1" dirty="0" smtClean="0">
                          <a:solidFill>
                            <a:schemeClr val="bg1"/>
                          </a:solidFill>
                          <a:latin typeface="Century Gothic" pitchFamily="34" charset="0"/>
                        </a:rPr>
                        <a:t>Proveedor</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Aplicación</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¿Qué</a:t>
                      </a:r>
                      <a:r>
                        <a:rPr lang="es-EC" sz="1800" b="1" baseline="0" dirty="0" smtClean="0">
                          <a:solidFill>
                            <a:schemeClr val="bg1"/>
                          </a:solidFill>
                          <a:latin typeface="Century Gothic" pitchFamily="34" charset="0"/>
                        </a:rPr>
                        <a:t> es?</a:t>
                      </a:r>
                      <a:endParaRPr lang="es-EC" sz="1800" b="1" dirty="0">
                        <a:solidFill>
                          <a:schemeClr val="bg1"/>
                        </a:solidFill>
                        <a:latin typeface="Century Gothic" pitchFamily="34" charset="0"/>
                      </a:endParaRPr>
                    </a:p>
                  </a:txBody>
                  <a:tcPr anchor="ctr">
                    <a:solidFill>
                      <a:srgbClr val="FF6600"/>
                    </a:solidFill>
                  </a:tcPr>
                </a:tc>
              </a:tr>
              <a:tr h="17581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1500" b="1" dirty="0" err="1" smtClean="0">
                          <a:latin typeface="Century Gothic" pitchFamily="34" charset="0"/>
                        </a:rPr>
                        <a:t>Dropbox</a:t>
                      </a:r>
                      <a:endParaRPr lang="es-EC" sz="1500" b="1" dirty="0" smtClean="0">
                        <a:latin typeface="Century Gothic" pitchFamily="34" charset="0"/>
                      </a:endParaRPr>
                    </a:p>
                    <a:p>
                      <a:pPr algn="ctr"/>
                      <a:endParaRPr lang="es-EC" sz="1500" b="1" dirty="0">
                        <a:latin typeface="Century Gothic" pitchFamily="34" charset="0"/>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1500" b="1" dirty="0" err="1" smtClean="0">
                          <a:latin typeface="Century Gothic" pitchFamily="34" charset="0"/>
                        </a:rPr>
                        <a:t>Dropbox</a:t>
                      </a:r>
                      <a:endParaRPr lang="es-EC" sz="1500" b="1" dirty="0" smtClean="0">
                        <a:latin typeface="Century Gothic" pitchFamily="34" charset="0"/>
                      </a:endParaRPr>
                    </a:p>
                    <a:p>
                      <a:pPr algn="ctr"/>
                      <a:endParaRPr lang="es-EC" sz="1500" b="1" dirty="0">
                        <a:latin typeface="Century Gothic" pitchFamily="34" charset="0"/>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C" sz="1500" b="1" i="0" u="none" kern="1200" dirty="0" err="1" smtClean="0">
                          <a:solidFill>
                            <a:schemeClr val="tx1"/>
                          </a:solidFill>
                          <a:latin typeface="Century Gothic" pitchFamily="34" charset="0"/>
                          <a:ea typeface="+mn-ea"/>
                          <a:cs typeface="+mn-cs"/>
                        </a:rPr>
                        <a:t>Dropbox</a:t>
                      </a:r>
                      <a:r>
                        <a:rPr kumimoji="0" lang="es-EC" sz="1500" b="1" i="0" u="none" kern="1200" dirty="0" smtClean="0">
                          <a:solidFill>
                            <a:schemeClr val="tx1"/>
                          </a:solidFill>
                          <a:latin typeface="Century Gothic" pitchFamily="34" charset="0"/>
                          <a:ea typeface="+mn-ea"/>
                          <a:cs typeface="+mn-cs"/>
                        </a:rPr>
                        <a:t> es un</a:t>
                      </a:r>
                      <a:r>
                        <a:rPr kumimoji="0" lang="es-EC" sz="1500" b="1" i="0" u="none" kern="1200" baseline="0" dirty="0" smtClean="0">
                          <a:solidFill>
                            <a:schemeClr val="tx1"/>
                          </a:solidFill>
                          <a:latin typeface="Century Gothic" pitchFamily="34" charset="0"/>
                          <a:ea typeface="+mn-ea"/>
                          <a:cs typeface="+mn-cs"/>
                        </a:rPr>
                        <a:t> </a:t>
                      </a:r>
                      <a:r>
                        <a:rPr kumimoji="0" lang="es-EC" sz="1500" b="1" i="0" u="none" kern="1200" dirty="0" smtClean="0">
                          <a:solidFill>
                            <a:schemeClr val="tx1"/>
                          </a:solidFill>
                          <a:latin typeface="Century Gothic" pitchFamily="34" charset="0"/>
                          <a:ea typeface="+mn-ea"/>
                          <a:cs typeface="+mn-cs"/>
                        </a:rPr>
                        <a:t>servicio de nube que te permite sincronizar y almacenar datos para varios dispositivos, esto es que cada archivo que subas, por ejemplo música, estar disponible en todos tus aparatos sin necesidad de bajarlos o software especial.</a:t>
                      </a:r>
                      <a:endParaRPr lang="es-EC" sz="1500" b="1" i="0" u="none" dirty="0" smtClean="0">
                        <a:latin typeface="Century Gothic" pitchFamily="34" charset="0"/>
                      </a:endParaRPr>
                    </a:p>
                  </a:txBody>
                  <a:tcPr anchor="ctr">
                    <a:solidFill>
                      <a:schemeClr val="accent1">
                        <a:lumMod val="20000"/>
                        <a:lumOff val="80000"/>
                      </a:schemeClr>
                    </a:solidFill>
                  </a:tcPr>
                </a:tc>
              </a:tr>
              <a:tr h="1602432">
                <a:tc>
                  <a:txBody>
                    <a:bodyPr/>
                    <a:lstStyle/>
                    <a:p>
                      <a:pPr algn="ctr"/>
                      <a:r>
                        <a:rPr lang="es-EC" sz="1500" b="1" dirty="0" smtClean="0">
                          <a:latin typeface="Century Gothic" pitchFamily="34" charset="0"/>
                        </a:rPr>
                        <a:t>Box</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smtClean="0">
                          <a:latin typeface="Century Gothic" pitchFamily="34" charset="0"/>
                        </a:rPr>
                        <a:t>Box</a:t>
                      </a:r>
                      <a:endParaRPr lang="es-EC" sz="1500" b="1" dirty="0">
                        <a:latin typeface="Century Gothic" pitchFamily="34" charset="0"/>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C" sz="1500" b="1" i="0" u="none" kern="1200" dirty="0" smtClean="0">
                          <a:solidFill>
                            <a:schemeClr val="tx1">
                              <a:lumMod val="95000"/>
                              <a:lumOff val="5000"/>
                            </a:schemeClr>
                          </a:solidFill>
                          <a:latin typeface="Century Gothic" pitchFamily="34" charset="0"/>
                          <a:ea typeface="+mn-ea"/>
                          <a:cs typeface="+mn-cs"/>
                        </a:rPr>
                        <a:t>La página de estado de Box, muestra el estado de las funciones por separado. Pueden ver el estado de las descargas, el intercambio, la</a:t>
                      </a:r>
                      <a:r>
                        <a:rPr kumimoji="0" lang="es-EC" sz="1500" b="1" i="0" u="none" kern="1200" baseline="0" dirty="0" smtClean="0">
                          <a:solidFill>
                            <a:schemeClr val="tx1">
                              <a:lumMod val="95000"/>
                              <a:lumOff val="5000"/>
                            </a:schemeClr>
                          </a:solidFill>
                          <a:latin typeface="Century Gothic" pitchFamily="34" charset="0"/>
                          <a:ea typeface="+mn-ea"/>
                          <a:cs typeface="+mn-cs"/>
                        </a:rPr>
                        <a:t> </a:t>
                      </a:r>
                      <a:r>
                        <a:rPr kumimoji="0" lang="es-EC" sz="1500" b="1" i="0" u="none" kern="1200" dirty="0" smtClean="0">
                          <a:solidFill>
                            <a:schemeClr val="tx1">
                              <a:lumMod val="95000"/>
                              <a:lumOff val="5000"/>
                            </a:schemeClr>
                          </a:solidFill>
                          <a:latin typeface="Century Gothic" pitchFamily="34" charset="0"/>
                          <a:ea typeface="+mn-ea"/>
                          <a:cs typeface="+mn-cs"/>
                        </a:rPr>
                        <a:t>sincronización, </a:t>
                      </a:r>
                      <a:r>
                        <a:rPr kumimoji="0" lang="es-EC" sz="1500" b="1" i="0" u="none" strike="noStrike" kern="1200" dirty="0" smtClean="0">
                          <a:solidFill>
                            <a:schemeClr val="tx1">
                              <a:lumMod val="95000"/>
                              <a:lumOff val="5000"/>
                            </a:schemeClr>
                          </a:solidFill>
                          <a:latin typeface="Century Gothic" pitchFamily="34" charset="0"/>
                          <a:ea typeface="+mn-ea"/>
                          <a:cs typeface="+mn-cs"/>
                        </a:rPr>
                        <a:t>archivos</a:t>
                      </a:r>
                      <a:r>
                        <a:rPr kumimoji="0" lang="es-EC" sz="1500" b="1" i="0" u="none" kern="1200" dirty="0" smtClean="0">
                          <a:solidFill>
                            <a:schemeClr val="tx1">
                              <a:lumMod val="95000"/>
                              <a:lumOff val="5000"/>
                            </a:schemeClr>
                          </a:solidFill>
                          <a:latin typeface="Century Gothic" pitchFamily="34" charset="0"/>
                          <a:ea typeface="+mn-ea"/>
                          <a:cs typeface="+mn-cs"/>
                        </a:rPr>
                        <a:t> y mucho más.</a:t>
                      </a:r>
                      <a:endParaRPr lang="es-EC" sz="1500" b="1" i="0" u="none" dirty="0" smtClean="0">
                        <a:solidFill>
                          <a:schemeClr val="tx1">
                            <a:lumMod val="95000"/>
                            <a:lumOff val="5000"/>
                          </a:schemeClr>
                        </a:solidFill>
                        <a:latin typeface="Century Gothic" pitchFamily="34" charset="0"/>
                      </a:endParaRPr>
                    </a:p>
                  </a:txBody>
                  <a:tcPr anchor="ctr">
                    <a:solidFill>
                      <a:schemeClr val="accent1">
                        <a:lumMod val="20000"/>
                        <a:lumOff val="80000"/>
                      </a:schemeClr>
                    </a:solidFill>
                  </a:tcPr>
                </a:tc>
              </a:tr>
              <a:tr h="25925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1500" b="1" dirty="0" smtClean="0">
                          <a:latin typeface="Century Gothic" pitchFamily="34" charset="0"/>
                        </a:rPr>
                        <a:t>Amazon Web </a:t>
                      </a:r>
                      <a:r>
                        <a:rPr lang="es-EC" sz="1500" b="1" dirty="0" err="1" smtClean="0">
                          <a:latin typeface="Century Gothic" pitchFamily="34" charset="0"/>
                        </a:rPr>
                        <a:t>Services</a:t>
                      </a:r>
                      <a:endParaRPr lang="es-EC" sz="1500" b="1" dirty="0" smtClean="0">
                        <a:latin typeface="Century Gothic" pitchFamily="34" charset="0"/>
                      </a:endParaRPr>
                    </a:p>
                    <a:p>
                      <a:pPr algn="ctr"/>
                      <a:endParaRPr lang="es-EC" sz="1500" b="1" dirty="0">
                        <a:latin typeface="Century Gothic" pitchFamily="34" charset="0"/>
                      </a:endParaRPr>
                    </a:p>
                  </a:txBody>
                  <a:tcPr anchor="ctr">
                    <a:solidFill>
                      <a:schemeClr val="accent1">
                        <a:lumMod val="20000"/>
                        <a:lumOff val="80000"/>
                      </a:schemeClr>
                    </a:solidFill>
                  </a:tcPr>
                </a:tc>
                <a:tc>
                  <a:txBody>
                    <a:bodyPr/>
                    <a:lstStyle/>
                    <a:p>
                      <a:pPr algn="l">
                        <a:buFont typeface="Arial" pitchFamily="34" charset="0"/>
                        <a:buChar char="•"/>
                      </a:pPr>
                      <a:r>
                        <a:rPr kumimoji="0" lang="en-US" sz="1500" b="1" i="0" kern="1200" dirty="0" smtClean="0">
                          <a:solidFill>
                            <a:schemeClr val="tx1"/>
                          </a:solidFill>
                          <a:latin typeface="Century Gothic" pitchFamily="34" charset="0"/>
                          <a:ea typeface="+mn-ea"/>
                          <a:cs typeface="+mn-cs"/>
                        </a:rPr>
                        <a:t>Amazon EC2</a:t>
                      </a:r>
                    </a:p>
                    <a:p>
                      <a:pPr algn="l">
                        <a:buFont typeface="Arial" pitchFamily="34" charset="0"/>
                        <a:buChar char="•"/>
                      </a:pPr>
                      <a:r>
                        <a:rPr kumimoji="0" lang="en-US" sz="1500" b="1" i="0" kern="1200" dirty="0" smtClean="0">
                          <a:solidFill>
                            <a:schemeClr val="tx1"/>
                          </a:solidFill>
                          <a:latin typeface="Century Gothic" pitchFamily="34" charset="0"/>
                          <a:ea typeface="+mn-ea"/>
                          <a:cs typeface="+mn-cs"/>
                        </a:rPr>
                        <a:t>AmazonS3</a:t>
                      </a:r>
                    </a:p>
                    <a:p>
                      <a:pPr algn="l">
                        <a:buFont typeface="Arial" pitchFamily="34" charset="0"/>
                        <a:buChar char="•"/>
                      </a:pPr>
                      <a:r>
                        <a:rPr kumimoji="0" lang="en-US" sz="1500" b="1" i="0" kern="1200" dirty="0" smtClean="0">
                          <a:solidFill>
                            <a:schemeClr val="tx1"/>
                          </a:solidFill>
                          <a:latin typeface="Century Gothic" pitchFamily="34" charset="0"/>
                          <a:ea typeface="+mn-ea"/>
                          <a:cs typeface="+mn-cs"/>
                        </a:rPr>
                        <a:t>Amazon RDS</a:t>
                      </a:r>
                    </a:p>
                    <a:p>
                      <a:pPr algn="l">
                        <a:buFont typeface="Arial" pitchFamily="34" charset="0"/>
                        <a:buChar char="•"/>
                      </a:pPr>
                      <a:r>
                        <a:rPr kumimoji="0" lang="en-US" sz="1500" b="1" i="0" kern="1200" dirty="0" smtClean="0">
                          <a:solidFill>
                            <a:schemeClr val="tx1"/>
                          </a:solidFill>
                          <a:latin typeface="Century Gothic" pitchFamily="34" charset="0"/>
                          <a:ea typeface="+mn-ea"/>
                          <a:cs typeface="+mn-cs"/>
                        </a:rPr>
                        <a:t>Amazo</a:t>
                      </a:r>
                      <a:r>
                        <a:rPr kumimoji="0" lang="en-US" sz="1500" b="1" i="0" kern="1200" baseline="0" dirty="0" smtClean="0">
                          <a:solidFill>
                            <a:schemeClr val="tx1"/>
                          </a:solidFill>
                          <a:latin typeface="Century Gothic" pitchFamily="34" charset="0"/>
                          <a:ea typeface="+mn-ea"/>
                          <a:cs typeface="+mn-cs"/>
                        </a:rPr>
                        <a:t>n </a:t>
                      </a:r>
                      <a:r>
                        <a:rPr kumimoji="0" lang="en-US" sz="1500" b="1" i="0" kern="1200" baseline="0" dirty="0" err="1" smtClean="0">
                          <a:solidFill>
                            <a:schemeClr val="tx1"/>
                          </a:solidFill>
                          <a:latin typeface="Century Gothic" pitchFamily="34" charset="0"/>
                          <a:ea typeface="+mn-ea"/>
                          <a:cs typeface="+mn-cs"/>
                        </a:rPr>
                        <a:t>SimpleDB</a:t>
                      </a:r>
                      <a:endParaRPr kumimoji="0" lang="en-US" sz="1500" b="1" i="0" kern="1200" baseline="0" dirty="0" smtClean="0">
                        <a:solidFill>
                          <a:schemeClr val="tx1"/>
                        </a:solidFill>
                        <a:latin typeface="Century Gothic" pitchFamily="34" charset="0"/>
                        <a:ea typeface="+mn-ea"/>
                        <a:cs typeface="+mn-cs"/>
                      </a:endParaRPr>
                    </a:p>
                    <a:p>
                      <a:pPr algn="l">
                        <a:buFont typeface="Arial" pitchFamily="34" charset="0"/>
                        <a:buChar char="•"/>
                      </a:pPr>
                      <a:r>
                        <a:rPr kumimoji="0" lang="en-US" sz="1500" b="1" i="0" kern="1200" baseline="0" dirty="0" smtClean="0">
                          <a:solidFill>
                            <a:schemeClr val="tx1"/>
                          </a:solidFill>
                          <a:latin typeface="Century Gothic" pitchFamily="34" charset="0"/>
                          <a:ea typeface="+mn-ea"/>
                          <a:cs typeface="+mn-cs"/>
                        </a:rPr>
                        <a:t>Amazon </a:t>
                      </a:r>
                      <a:r>
                        <a:rPr kumimoji="0" lang="en-US" sz="1500" b="1" i="0" kern="1200" baseline="0" dirty="0" err="1" smtClean="0">
                          <a:solidFill>
                            <a:schemeClr val="tx1"/>
                          </a:solidFill>
                          <a:latin typeface="Century Gothic" pitchFamily="34" charset="0"/>
                          <a:ea typeface="+mn-ea"/>
                          <a:cs typeface="+mn-cs"/>
                        </a:rPr>
                        <a:t>CloudFront</a:t>
                      </a:r>
                      <a:endParaRPr kumimoji="0" lang="en-US" sz="1500" b="1" i="0" kern="1200" baseline="0" dirty="0" smtClean="0">
                        <a:solidFill>
                          <a:schemeClr val="tx1"/>
                        </a:solidFill>
                        <a:latin typeface="Century Gothic" pitchFamily="34" charset="0"/>
                        <a:ea typeface="+mn-ea"/>
                        <a:cs typeface="+mn-cs"/>
                      </a:endParaRPr>
                    </a:p>
                    <a:p>
                      <a:pPr algn="l">
                        <a:buFont typeface="Arial" pitchFamily="34" charset="0"/>
                        <a:buChar char="•"/>
                      </a:pPr>
                      <a:r>
                        <a:rPr kumimoji="0" lang="en-US" sz="1500" b="1" i="0" kern="1200" baseline="0" dirty="0" smtClean="0">
                          <a:solidFill>
                            <a:schemeClr val="tx1"/>
                          </a:solidFill>
                          <a:latin typeface="Century Gothic" pitchFamily="34" charset="0"/>
                          <a:ea typeface="+mn-ea"/>
                          <a:cs typeface="+mn-cs"/>
                        </a:rPr>
                        <a:t>Amazon SQS</a:t>
                      </a:r>
                    </a:p>
                    <a:p>
                      <a:pPr algn="l">
                        <a:buFont typeface="Arial" pitchFamily="34" charset="0"/>
                        <a:buChar char="•"/>
                      </a:pPr>
                      <a:r>
                        <a:rPr kumimoji="0" lang="en-US" sz="1500" b="1" i="0" kern="1200" baseline="0" dirty="0" smtClean="0">
                          <a:solidFill>
                            <a:schemeClr val="tx1"/>
                          </a:solidFill>
                          <a:latin typeface="Century Gothic" pitchFamily="34" charset="0"/>
                          <a:ea typeface="+mn-ea"/>
                          <a:cs typeface="+mn-cs"/>
                        </a:rPr>
                        <a:t>Amazon </a:t>
                      </a:r>
                      <a:r>
                        <a:rPr kumimoji="0" lang="en-US" sz="1500" b="1" i="0" kern="1200" baseline="0" dirty="0" err="1" smtClean="0">
                          <a:solidFill>
                            <a:schemeClr val="tx1"/>
                          </a:solidFill>
                          <a:latin typeface="Century Gothic" pitchFamily="34" charset="0"/>
                          <a:ea typeface="+mn-ea"/>
                          <a:cs typeface="+mn-cs"/>
                        </a:rPr>
                        <a:t>DevPay</a:t>
                      </a:r>
                      <a:endParaRPr kumimoji="0" lang="en-US" sz="1500" b="1" i="0" kern="1200" baseline="0" dirty="0" smtClean="0">
                        <a:solidFill>
                          <a:schemeClr val="tx1"/>
                        </a:solidFill>
                        <a:latin typeface="Century Gothic" pitchFamily="34" charset="0"/>
                        <a:ea typeface="+mn-ea"/>
                        <a:cs typeface="+mn-cs"/>
                      </a:endParaRPr>
                    </a:p>
                    <a:p>
                      <a:pPr algn="l">
                        <a:buFont typeface="Arial" pitchFamily="34" charset="0"/>
                        <a:buChar char="•"/>
                      </a:pPr>
                      <a:r>
                        <a:rPr kumimoji="0" lang="en-US" sz="1500" b="1" i="0" kern="1200" baseline="0" dirty="0" smtClean="0">
                          <a:solidFill>
                            <a:schemeClr val="tx1"/>
                          </a:solidFill>
                          <a:latin typeface="Century Gothic" pitchFamily="34" charset="0"/>
                          <a:ea typeface="+mn-ea"/>
                          <a:cs typeface="+mn-cs"/>
                        </a:rPr>
                        <a:t>Amazon Mechanical Turk</a:t>
                      </a:r>
                      <a:endParaRPr kumimoji="0" lang="en-US" sz="1500" b="1" i="0" kern="1200" dirty="0" smtClean="0">
                        <a:solidFill>
                          <a:schemeClr val="tx1"/>
                        </a:solidFill>
                        <a:latin typeface="Century Gothic" pitchFamily="34" charset="0"/>
                        <a:ea typeface="+mn-ea"/>
                        <a:cs typeface="+mn-cs"/>
                      </a:endParaRPr>
                    </a:p>
                    <a:p>
                      <a:pPr algn="ctr"/>
                      <a:endParaRPr lang="es-EC" sz="1500" b="1" dirty="0">
                        <a:latin typeface="Century Gothic" pitchFamily="34" charset="0"/>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EC" sz="1500" b="1" i="0" kern="1200" dirty="0" smtClean="0">
                          <a:solidFill>
                            <a:schemeClr val="tx1"/>
                          </a:solidFill>
                          <a:latin typeface="Century Gothic" pitchFamily="34" charset="0"/>
                          <a:ea typeface="+mn-ea"/>
                          <a:cs typeface="+mn-cs"/>
                        </a:rPr>
                        <a:t>Las versiones que ofrecen Amazon Web </a:t>
                      </a:r>
                      <a:r>
                        <a:rPr kumimoji="0" lang="es-EC" sz="1500" b="1" i="0" kern="1200" dirty="0" err="1" smtClean="0">
                          <a:solidFill>
                            <a:schemeClr val="tx1"/>
                          </a:solidFill>
                          <a:latin typeface="Century Gothic" pitchFamily="34" charset="0"/>
                          <a:ea typeface="+mn-ea"/>
                          <a:cs typeface="+mn-cs"/>
                        </a:rPr>
                        <a:t>Services</a:t>
                      </a:r>
                      <a:r>
                        <a:rPr kumimoji="0" lang="es-EC" sz="1500" b="1" i="0" kern="1200" dirty="0" smtClean="0">
                          <a:solidFill>
                            <a:schemeClr val="tx1"/>
                          </a:solidFill>
                          <a:latin typeface="Century Gothic" pitchFamily="34" charset="0"/>
                          <a:ea typeface="+mn-ea"/>
                          <a:cs typeface="+mn-cs"/>
                        </a:rPr>
                        <a:t> es</a:t>
                      </a:r>
                      <a:r>
                        <a:rPr kumimoji="0" lang="es-EC" sz="1500" b="1" i="0" kern="1200" baseline="0" dirty="0" smtClean="0">
                          <a:solidFill>
                            <a:schemeClr val="tx1"/>
                          </a:solidFill>
                          <a:latin typeface="Century Gothic" pitchFamily="34" charset="0"/>
                          <a:ea typeface="+mn-ea"/>
                          <a:cs typeface="+mn-cs"/>
                        </a:rPr>
                        <a:t> fácil de usar, flexibilidad, Rentabilidad, Fiable, Seguro, Escalabilidad y  Alto Rendimiento. </a:t>
                      </a:r>
                      <a:r>
                        <a:rPr kumimoji="0" lang="es-EC" sz="1500" b="1" i="0" kern="1200" dirty="0" smtClean="0">
                          <a:solidFill>
                            <a:schemeClr val="tx1"/>
                          </a:solidFill>
                          <a:latin typeface="Century Gothic" pitchFamily="34" charset="0"/>
                          <a:ea typeface="+mn-ea"/>
                          <a:cs typeface="+mn-cs"/>
                        </a:rPr>
                        <a:t>La aplicación es de acuerdo al gusto del</a:t>
                      </a:r>
                      <a:r>
                        <a:rPr kumimoji="0" lang="es-EC" sz="1500" b="1" i="0" kern="1200" baseline="0" dirty="0" smtClean="0">
                          <a:solidFill>
                            <a:schemeClr val="tx1"/>
                          </a:solidFill>
                          <a:latin typeface="Century Gothic" pitchFamily="34" charset="0"/>
                          <a:ea typeface="+mn-ea"/>
                          <a:cs typeface="+mn-cs"/>
                        </a:rPr>
                        <a:t> cliente.</a:t>
                      </a:r>
                      <a:endParaRPr lang="es-EC" sz="1500" b="1" dirty="0" smtClean="0">
                        <a:latin typeface="Century Gothic" pitchFamily="34" charset="0"/>
                      </a:endParaRPr>
                    </a:p>
                  </a:txBody>
                  <a:tcPr anchor="ctr">
                    <a:solidFill>
                      <a:schemeClr val="accent1">
                        <a:lumMod val="20000"/>
                        <a:lumOff val="80000"/>
                      </a:schemeClr>
                    </a:solidFill>
                  </a:tcPr>
                </a:tc>
              </a:tr>
            </a:tbl>
          </a:graphicData>
        </a:graphic>
      </p:graphicFrame>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683568" y="908720"/>
          <a:ext cx="8208911" cy="5420276"/>
        </p:xfrm>
        <a:graphic>
          <a:graphicData uri="http://schemas.openxmlformats.org/drawingml/2006/table">
            <a:tbl>
              <a:tblPr firstRow="1" bandRow="1">
                <a:tableStyleId>{5940675A-B579-460E-94D1-54222C63F5DA}</a:tableStyleId>
              </a:tblPr>
              <a:tblGrid>
                <a:gridCol w="1872207"/>
                <a:gridCol w="2232248"/>
                <a:gridCol w="4104456"/>
              </a:tblGrid>
              <a:tr h="360040">
                <a:tc>
                  <a:txBody>
                    <a:bodyPr/>
                    <a:lstStyle/>
                    <a:p>
                      <a:pPr algn="ctr"/>
                      <a:r>
                        <a:rPr lang="es-EC" sz="1800" b="1" dirty="0" smtClean="0">
                          <a:solidFill>
                            <a:schemeClr val="bg1"/>
                          </a:solidFill>
                          <a:latin typeface="Century Gothic" pitchFamily="34" charset="0"/>
                        </a:rPr>
                        <a:t>Proveedor</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Aplicación</a:t>
                      </a:r>
                      <a:endParaRPr lang="es-EC" sz="1800" b="1" dirty="0">
                        <a:solidFill>
                          <a:schemeClr val="bg1"/>
                        </a:solidFill>
                        <a:latin typeface="Century Gothic" pitchFamily="34" charset="0"/>
                      </a:endParaRPr>
                    </a:p>
                  </a:txBody>
                  <a:tcPr anchor="ctr">
                    <a:solidFill>
                      <a:srgbClr val="FF6600"/>
                    </a:solidFill>
                  </a:tcPr>
                </a:tc>
                <a:tc>
                  <a:txBody>
                    <a:bodyPr/>
                    <a:lstStyle/>
                    <a:p>
                      <a:pPr algn="ctr"/>
                      <a:r>
                        <a:rPr lang="es-EC" sz="1800" b="1" dirty="0" smtClean="0">
                          <a:solidFill>
                            <a:schemeClr val="bg1"/>
                          </a:solidFill>
                          <a:latin typeface="Century Gothic" pitchFamily="34" charset="0"/>
                        </a:rPr>
                        <a:t>¿Qué</a:t>
                      </a:r>
                      <a:r>
                        <a:rPr lang="es-EC" sz="1800" b="1" baseline="0" dirty="0" smtClean="0">
                          <a:solidFill>
                            <a:schemeClr val="bg1"/>
                          </a:solidFill>
                          <a:latin typeface="Century Gothic" pitchFamily="34" charset="0"/>
                        </a:rPr>
                        <a:t> es?</a:t>
                      </a:r>
                      <a:endParaRPr lang="es-EC" sz="1800" b="1" dirty="0">
                        <a:solidFill>
                          <a:schemeClr val="bg1"/>
                        </a:solidFill>
                        <a:latin typeface="Century Gothic" pitchFamily="34" charset="0"/>
                      </a:endParaRPr>
                    </a:p>
                  </a:txBody>
                  <a:tcPr anchor="ctr">
                    <a:solidFill>
                      <a:srgbClr val="FF6600"/>
                    </a:solidFill>
                  </a:tcPr>
                </a:tc>
              </a:tr>
              <a:tr h="1498316">
                <a:tc>
                  <a:txBody>
                    <a:bodyPr/>
                    <a:lstStyle/>
                    <a:p>
                      <a:pPr algn="ctr"/>
                      <a:r>
                        <a:rPr lang="es-EC" sz="1500" b="1" dirty="0" err="1" smtClean="0">
                          <a:latin typeface="Century Gothic" pitchFamily="34" charset="0"/>
                        </a:rPr>
                        <a:t>LaCie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err="1" smtClean="0">
                          <a:latin typeface="Century Gothic" pitchFamily="34" charset="0"/>
                        </a:rPr>
                        <a:t>Wuala</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i="0" kern="1200" dirty="0" err="1" smtClean="0">
                          <a:solidFill>
                            <a:schemeClr val="tx1"/>
                          </a:solidFill>
                          <a:latin typeface="Century Gothic" pitchFamily="34" charset="0"/>
                          <a:ea typeface="+mn-ea"/>
                          <a:cs typeface="+mn-cs"/>
                        </a:rPr>
                        <a:t>Wuala</a:t>
                      </a:r>
                      <a:r>
                        <a:rPr kumimoji="0" lang="es-EC" sz="1500" b="1" i="0" kern="1200" baseline="0" dirty="0" smtClean="0">
                          <a:solidFill>
                            <a:schemeClr val="tx1"/>
                          </a:solidFill>
                          <a:latin typeface="Century Gothic" pitchFamily="34" charset="0"/>
                          <a:ea typeface="+mn-ea"/>
                          <a:cs typeface="+mn-cs"/>
                        </a:rPr>
                        <a:t> e</a:t>
                      </a:r>
                      <a:r>
                        <a:rPr kumimoji="0" lang="es-EC" sz="1500" b="1" i="0" kern="1200" dirty="0" smtClean="0">
                          <a:solidFill>
                            <a:schemeClr val="tx1"/>
                          </a:solidFill>
                          <a:latin typeface="Century Gothic" pitchFamily="34" charset="0"/>
                          <a:ea typeface="+mn-ea"/>
                          <a:cs typeface="+mn-cs"/>
                        </a:rPr>
                        <a:t>s un </a:t>
                      </a:r>
                      <a:r>
                        <a:rPr kumimoji="0" lang="es-EC" sz="1500" b="1" i="0" u="none" strike="noStrike" kern="1200" dirty="0" smtClean="0">
                          <a:solidFill>
                            <a:schemeClr val="tx1"/>
                          </a:solidFill>
                          <a:latin typeface="Century Gothic" pitchFamily="34" charset="0"/>
                          <a:ea typeface="+mn-ea"/>
                          <a:cs typeface="+mn-cs"/>
                        </a:rPr>
                        <a:t>servicio de alojamiento de</a:t>
                      </a:r>
                      <a:r>
                        <a:rPr kumimoji="0" lang="es-EC" sz="1500" b="1" i="0" u="none" strike="noStrike" kern="1200" baseline="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archivos</a:t>
                      </a:r>
                      <a:r>
                        <a:rPr kumimoji="0" lang="es-EC" sz="1500" b="1" i="0" kern="120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multiplataforma</a:t>
                      </a:r>
                      <a:r>
                        <a:rPr kumimoji="0" lang="es-EC" sz="1500" b="1" i="0" kern="120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en la nube</a:t>
                      </a:r>
                      <a:r>
                        <a:rPr kumimoji="0" lang="es-EC" sz="1500" b="1" i="0" kern="120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sincronización de ficheros</a:t>
                      </a:r>
                      <a:r>
                        <a:rPr kumimoji="0" lang="es-EC" sz="1500" b="1" i="0" kern="1200" dirty="0" smtClean="0">
                          <a:solidFill>
                            <a:schemeClr val="tx1"/>
                          </a:solidFill>
                          <a:latin typeface="Century Gothic" pitchFamily="34" charset="0"/>
                          <a:ea typeface="+mn-ea"/>
                          <a:cs typeface="+mn-cs"/>
                        </a:rPr>
                        <a:t>, versionado y </a:t>
                      </a:r>
                      <a:r>
                        <a:rPr kumimoji="0" lang="es-EC" sz="1500" b="1" i="0" u="none" strike="noStrike" kern="1200" dirty="0" err="1" smtClean="0">
                          <a:solidFill>
                            <a:schemeClr val="tx1"/>
                          </a:solidFill>
                          <a:latin typeface="Century Gothic" pitchFamily="34" charset="0"/>
                          <a:ea typeface="+mn-ea"/>
                          <a:cs typeface="+mn-cs"/>
                        </a:rPr>
                        <a:t>backup</a:t>
                      </a:r>
                      <a:r>
                        <a:rPr kumimoji="0" lang="es-EC" sz="1500" b="1" i="0" u="none" strike="noStrike" kern="1200" dirty="0" smtClean="0">
                          <a:solidFill>
                            <a:schemeClr val="tx1"/>
                          </a:solidFill>
                          <a:latin typeface="Century Gothic" pitchFamily="34" charset="0"/>
                          <a:ea typeface="+mn-ea"/>
                          <a:cs typeface="+mn-cs"/>
                        </a:rPr>
                        <a:t>.</a:t>
                      </a:r>
                    </a:p>
                  </a:txBody>
                  <a:tcPr anchor="ctr">
                    <a:solidFill>
                      <a:schemeClr val="accent1">
                        <a:lumMod val="20000"/>
                        <a:lumOff val="80000"/>
                      </a:schemeClr>
                    </a:solidFill>
                  </a:tcPr>
                </a:tc>
              </a:tr>
              <a:tr h="1498316">
                <a:tc>
                  <a:txBody>
                    <a:bodyPr/>
                    <a:lstStyle/>
                    <a:p>
                      <a:pPr algn="ctr"/>
                      <a:r>
                        <a:rPr kumimoji="0" lang="es-EC" sz="1500" b="1" i="0" kern="1200" dirty="0" smtClean="0">
                          <a:solidFill>
                            <a:schemeClr val="tx1"/>
                          </a:solidFill>
                          <a:latin typeface="Century Gothic" pitchFamily="34" charset="0"/>
                          <a:ea typeface="+mn-ea"/>
                          <a:cs typeface="+mn-cs"/>
                        </a:rPr>
                        <a:t> </a:t>
                      </a:r>
                      <a:r>
                        <a:rPr kumimoji="0" lang="es-EC" sz="1500" b="1" i="0" u="none" kern="1200" dirty="0" err="1" smtClean="0">
                          <a:solidFill>
                            <a:schemeClr val="tx1"/>
                          </a:solidFill>
                          <a:latin typeface="Century Gothic" pitchFamily="34" charset="0"/>
                          <a:ea typeface="+mn-ea"/>
                          <a:cs typeface="+mn-cs"/>
                        </a:rPr>
                        <a:t>ElectionMall</a:t>
                      </a:r>
                      <a:r>
                        <a:rPr kumimoji="0" lang="es-EC" sz="1500" b="1" i="0" u="none" kern="1200" dirty="0" smtClean="0">
                          <a:solidFill>
                            <a:schemeClr val="tx1"/>
                          </a:solidFill>
                          <a:latin typeface="Century Gothic" pitchFamily="34" charset="0"/>
                          <a:ea typeface="+mn-ea"/>
                          <a:cs typeface="+mn-cs"/>
                        </a:rPr>
                        <a:t> Technologies</a:t>
                      </a:r>
                      <a:endParaRPr lang="es-EC" sz="1500" b="1" i="0" u="none" dirty="0">
                        <a:latin typeface="Century Gothic" pitchFamily="34" charset="0"/>
                      </a:endParaRPr>
                    </a:p>
                  </a:txBody>
                  <a:tcPr anchor="ctr">
                    <a:solidFill>
                      <a:schemeClr val="accent1">
                        <a:lumMod val="20000"/>
                        <a:lumOff val="80000"/>
                      </a:schemeClr>
                    </a:solidFill>
                  </a:tcPr>
                </a:tc>
                <a:tc>
                  <a:txBody>
                    <a:bodyPr/>
                    <a:lstStyle/>
                    <a:p>
                      <a:pPr algn="ctr"/>
                      <a:r>
                        <a:rPr lang="es-EC" sz="1500" b="1" dirty="0" err="1" smtClean="0">
                          <a:latin typeface="Century Gothic" pitchFamily="34" charset="0"/>
                        </a:rPr>
                        <a:t>Campaign</a:t>
                      </a:r>
                      <a:r>
                        <a:rPr lang="es-EC" sz="1500" b="1" dirty="0" smtClean="0">
                          <a:latin typeface="Century Gothic" pitchFamily="34" charset="0"/>
                        </a:rPr>
                        <a:t> Cloud</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i="0" kern="1200" dirty="0" err="1" smtClean="0">
                          <a:solidFill>
                            <a:schemeClr val="tx1"/>
                          </a:solidFill>
                          <a:latin typeface="Century Gothic" pitchFamily="34" charset="0"/>
                          <a:ea typeface="+mn-ea"/>
                          <a:cs typeface="+mn-cs"/>
                        </a:rPr>
                        <a:t>Campain</a:t>
                      </a:r>
                      <a:r>
                        <a:rPr kumimoji="0" lang="es-EC" sz="1500" b="1" i="0" kern="1200" baseline="0" dirty="0" smtClean="0">
                          <a:solidFill>
                            <a:schemeClr val="tx1"/>
                          </a:solidFill>
                          <a:latin typeface="Century Gothic" pitchFamily="34" charset="0"/>
                          <a:ea typeface="+mn-ea"/>
                          <a:cs typeface="+mn-cs"/>
                        </a:rPr>
                        <a:t> Cloud e</a:t>
                      </a:r>
                      <a:r>
                        <a:rPr kumimoji="0" lang="es-EC" sz="1500" b="1" i="0" kern="1200" dirty="0" smtClean="0">
                          <a:solidFill>
                            <a:schemeClr val="tx1"/>
                          </a:solidFill>
                          <a:latin typeface="Century Gothic" pitchFamily="34" charset="0"/>
                          <a:ea typeface="+mn-ea"/>
                          <a:cs typeface="+mn-cs"/>
                        </a:rPr>
                        <a:t>s una plataforma personalizable, construida con </a:t>
                      </a:r>
                      <a:r>
                        <a:rPr kumimoji="0" lang="es-EC" sz="1500" b="1" i="0" u="none" strike="noStrike" kern="1200" dirty="0" smtClean="0">
                          <a:solidFill>
                            <a:schemeClr val="tx1"/>
                          </a:solidFill>
                          <a:latin typeface="Century Gothic" pitchFamily="34" charset="0"/>
                          <a:ea typeface="+mn-ea"/>
                          <a:cs typeface="+mn-cs"/>
                        </a:rPr>
                        <a:t>computación en la nube</a:t>
                      </a:r>
                      <a:r>
                        <a:rPr kumimoji="0" lang="es-EC" sz="1500" b="1" i="0" kern="1200" dirty="0" smtClean="0">
                          <a:solidFill>
                            <a:schemeClr val="tx1"/>
                          </a:solidFill>
                          <a:latin typeface="Century Gothic" pitchFamily="34" charset="0"/>
                          <a:ea typeface="+mn-ea"/>
                          <a:cs typeface="+mn-cs"/>
                        </a:rPr>
                        <a:t>, que reúne aplicaciones para desarrollar </a:t>
                      </a:r>
                      <a:r>
                        <a:rPr kumimoji="0" lang="es-EC" sz="1500" b="1" i="0" u="none" strike="noStrike" kern="1200" dirty="0" smtClean="0">
                          <a:solidFill>
                            <a:schemeClr val="tx1"/>
                          </a:solidFill>
                          <a:latin typeface="Century Gothic" pitchFamily="34" charset="0"/>
                          <a:ea typeface="+mn-ea"/>
                          <a:cs typeface="+mn-cs"/>
                        </a:rPr>
                        <a:t>campañas en línea</a:t>
                      </a:r>
                      <a:r>
                        <a:rPr kumimoji="0" lang="es-EC" sz="1500" b="1" i="0" kern="1200" dirty="0" smtClean="0">
                          <a:solidFill>
                            <a:schemeClr val="tx1"/>
                          </a:solidFill>
                          <a:latin typeface="Century Gothic" pitchFamily="34" charset="0"/>
                          <a:ea typeface="+mn-ea"/>
                          <a:cs typeface="+mn-cs"/>
                        </a:rPr>
                        <a:t>.</a:t>
                      </a:r>
                      <a:endParaRPr lang="es-EC" sz="1500" b="1" dirty="0">
                        <a:latin typeface="Century Gothic" pitchFamily="34" charset="0"/>
                      </a:endParaRPr>
                    </a:p>
                  </a:txBody>
                  <a:tcPr anchor="ctr">
                    <a:solidFill>
                      <a:schemeClr val="accent1">
                        <a:lumMod val="20000"/>
                        <a:lumOff val="80000"/>
                      </a:schemeClr>
                    </a:solidFill>
                  </a:tcPr>
                </a:tc>
              </a:tr>
              <a:tr h="594844">
                <a:tc>
                  <a:txBody>
                    <a:bodyPr/>
                    <a:lstStyle/>
                    <a:p>
                      <a:pPr algn="ctr"/>
                      <a:r>
                        <a:rPr lang="es-EC" sz="1500" b="1" dirty="0" err="1" smtClean="0">
                          <a:latin typeface="Century Gothic" pitchFamily="34" charset="0"/>
                        </a:rPr>
                        <a:t>Youtube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smtClean="0">
                          <a:latin typeface="Century Gothic" pitchFamily="34" charset="0"/>
                        </a:rPr>
                        <a:t>Canal</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i="0" kern="1200" dirty="0" smtClean="0">
                          <a:solidFill>
                            <a:schemeClr val="tx1"/>
                          </a:solidFill>
                          <a:latin typeface="Century Gothic" pitchFamily="34" charset="0"/>
                          <a:ea typeface="+mn-ea"/>
                          <a:cs typeface="+mn-cs"/>
                        </a:rPr>
                        <a:t>Es un </a:t>
                      </a:r>
                      <a:r>
                        <a:rPr kumimoji="0" lang="es-EC" sz="1500" b="1" i="0" u="none" strike="noStrike" kern="1200" dirty="0" smtClean="0">
                          <a:solidFill>
                            <a:schemeClr val="tx1"/>
                          </a:solidFill>
                          <a:latin typeface="Century Gothic" pitchFamily="34" charset="0"/>
                          <a:ea typeface="+mn-ea"/>
                          <a:cs typeface="+mn-cs"/>
                        </a:rPr>
                        <a:t>servicio</a:t>
                      </a:r>
                      <a:r>
                        <a:rPr kumimoji="0" lang="es-EC" sz="1500" b="1" i="0" kern="1200" dirty="0" smtClean="0">
                          <a:solidFill>
                            <a:schemeClr val="tx1"/>
                          </a:solidFill>
                          <a:latin typeface="Century Gothic" pitchFamily="34" charset="0"/>
                          <a:ea typeface="+mn-ea"/>
                          <a:cs typeface="+mn-cs"/>
                        </a:rPr>
                        <a:t> en el cual los usuarios pueden subir y compartir </a:t>
                      </a:r>
                      <a:r>
                        <a:rPr kumimoji="0" lang="es-EC" sz="1500" b="1" i="0" u="none" strike="noStrike" kern="1200" dirty="0" smtClean="0">
                          <a:solidFill>
                            <a:schemeClr val="tx1"/>
                          </a:solidFill>
                          <a:latin typeface="Century Gothic" pitchFamily="34" charset="0"/>
                          <a:ea typeface="+mn-ea"/>
                          <a:cs typeface="+mn-cs"/>
                        </a:rPr>
                        <a:t>vídeos</a:t>
                      </a:r>
                      <a:r>
                        <a:rPr kumimoji="0" lang="es-EC" sz="1500" b="1" i="0" kern="1200" dirty="0" smtClean="0">
                          <a:solidFill>
                            <a:schemeClr val="tx1"/>
                          </a:solidFill>
                          <a:latin typeface="Century Gothic" pitchFamily="34" charset="0"/>
                          <a:ea typeface="+mn-ea"/>
                          <a:cs typeface="+mn-cs"/>
                        </a:rPr>
                        <a:t>.</a:t>
                      </a:r>
                      <a:r>
                        <a:rPr kumimoji="0" lang="es-EC" sz="1600" b="0" i="0" kern="1200" dirty="0" smtClean="0">
                          <a:solidFill>
                            <a:schemeClr val="tx1"/>
                          </a:solidFill>
                          <a:latin typeface="+mn-lt"/>
                          <a:ea typeface="+mn-ea"/>
                          <a:cs typeface="+mn-cs"/>
                        </a:rPr>
                        <a:t> </a:t>
                      </a:r>
                      <a:endParaRPr lang="es-EC" sz="1500" b="1" dirty="0">
                        <a:latin typeface="Century Gothic" pitchFamily="34" charset="0"/>
                      </a:endParaRPr>
                    </a:p>
                  </a:txBody>
                  <a:tcPr anchor="ctr">
                    <a:solidFill>
                      <a:schemeClr val="accent1">
                        <a:lumMod val="20000"/>
                        <a:lumOff val="80000"/>
                      </a:schemeClr>
                    </a:solidFill>
                  </a:tcPr>
                </a:tc>
              </a:tr>
              <a:tr h="552410">
                <a:tc>
                  <a:txBody>
                    <a:bodyPr/>
                    <a:lstStyle/>
                    <a:p>
                      <a:pPr algn="ctr"/>
                      <a:r>
                        <a:rPr lang="es-EC" sz="1500" b="1" dirty="0" smtClean="0">
                          <a:latin typeface="Century Gothic" pitchFamily="34" charset="0"/>
                        </a:rPr>
                        <a:t>Google</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lang="es-EC" sz="1500" b="1" dirty="0" smtClean="0">
                          <a:latin typeface="Century Gothic" pitchFamily="34" charset="0"/>
                        </a:rPr>
                        <a:t>Google </a:t>
                      </a:r>
                      <a:r>
                        <a:rPr lang="es-EC" sz="1500" b="1" dirty="0" err="1" smtClean="0">
                          <a:latin typeface="Century Gothic" pitchFamily="34" charset="0"/>
                        </a:rPr>
                        <a:t>Maps</a:t>
                      </a:r>
                      <a:endParaRPr lang="es-EC" sz="1500" b="1" dirty="0">
                        <a:latin typeface="Century Gothic" pitchFamily="34" charset="0"/>
                      </a:endParaRPr>
                    </a:p>
                  </a:txBody>
                  <a:tcPr anchor="ctr">
                    <a:solidFill>
                      <a:schemeClr val="accent1">
                        <a:lumMod val="20000"/>
                        <a:lumOff val="80000"/>
                      </a:schemeClr>
                    </a:solidFill>
                  </a:tcPr>
                </a:tc>
                <a:tc>
                  <a:txBody>
                    <a:bodyPr/>
                    <a:lstStyle/>
                    <a:p>
                      <a:pPr algn="ctr"/>
                      <a:r>
                        <a:rPr kumimoji="0" lang="es-EC" sz="1500" b="1" i="0" kern="1200" dirty="0" smtClean="0">
                          <a:solidFill>
                            <a:schemeClr val="tx1"/>
                          </a:solidFill>
                          <a:latin typeface="Century Gothic" pitchFamily="34" charset="0"/>
                          <a:ea typeface="+mn-ea"/>
                          <a:cs typeface="+mn-cs"/>
                        </a:rPr>
                        <a:t>Es un servidor de aplicaciones de mapas en </a:t>
                      </a:r>
                      <a:r>
                        <a:rPr kumimoji="0" lang="es-EC" sz="1500" b="1" i="0" u="none" strike="noStrike" kern="1200" dirty="0" smtClean="0">
                          <a:solidFill>
                            <a:schemeClr val="tx1"/>
                          </a:solidFill>
                          <a:latin typeface="Century Gothic" pitchFamily="34" charset="0"/>
                          <a:ea typeface="+mn-ea"/>
                          <a:cs typeface="+mn-cs"/>
                        </a:rPr>
                        <a:t>la Web</a:t>
                      </a:r>
                      <a:r>
                        <a:rPr kumimoji="0" lang="es-EC" sz="1500" b="1" i="0" kern="1200" dirty="0" smtClean="0">
                          <a:solidFill>
                            <a:schemeClr val="tx1"/>
                          </a:solidFill>
                          <a:latin typeface="Century Gothic" pitchFamily="34" charset="0"/>
                          <a:ea typeface="+mn-ea"/>
                          <a:cs typeface="+mn-cs"/>
                        </a:rPr>
                        <a:t>. Ofrece imágenes de mapas desplazables, así como </a:t>
                      </a:r>
                      <a:r>
                        <a:rPr kumimoji="0" lang="es-EC" sz="1500" b="1" i="0" u="none" strike="noStrike" kern="1200" dirty="0" smtClean="0">
                          <a:solidFill>
                            <a:schemeClr val="tx1"/>
                          </a:solidFill>
                          <a:latin typeface="Century Gothic" pitchFamily="34" charset="0"/>
                          <a:ea typeface="+mn-ea"/>
                          <a:cs typeface="+mn-cs"/>
                        </a:rPr>
                        <a:t>fotos</a:t>
                      </a:r>
                      <a:r>
                        <a:rPr kumimoji="0" lang="es-EC" sz="1500" b="1" i="0" kern="1200" dirty="0" smtClean="0">
                          <a:solidFill>
                            <a:schemeClr val="tx1"/>
                          </a:solidFill>
                          <a:latin typeface="Century Gothic" pitchFamily="34" charset="0"/>
                          <a:ea typeface="+mn-ea"/>
                          <a:cs typeface="+mn-cs"/>
                        </a:rPr>
                        <a:t> </a:t>
                      </a:r>
                      <a:r>
                        <a:rPr kumimoji="0" lang="es-EC" sz="1500" b="1" i="0" u="none" strike="noStrike" kern="1200" dirty="0" smtClean="0">
                          <a:solidFill>
                            <a:schemeClr val="tx1"/>
                          </a:solidFill>
                          <a:latin typeface="Century Gothic" pitchFamily="34" charset="0"/>
                          <a:ea typeface="+mn-ea"/>
                          <a:cs typeface="+mn-cs"/>
                        </a:rPr>
                        <a:t>satelitales</a:t>
                      </a:r>
                      <a:r>
                        <a:rPr kumimoji="0" lang="es-EC" sz="1500" b="1" i="0" kern="1200" dirty="0" smtClean="0">
                          <a:solidFill>
                            <a:schemeClr val="tx1"/>
                          </a:solidFill>
                          <a:latin typeface="Century Gothic" pitchFamily="34" charset="0"/>
                          <a:ea typeface="+mn-ea"/>
                          <a:cs typeface="+mn-cs"/>
                        </a:rPr>
                        <a:t> del </a:t>
                      </a:r>
                      <a:r>
                        <a:rPr kumimoji="0" lang="es-EC" sz="1500" b="1" i="0" u="none" strike="noStrike" kern="1200" dirty="0" smtClean="0">
                          <a:solidFill>
                            <a:schemeClr val="tx1"/>
                          </a:solidFill>
                          <a:latin typeface="Century Gothic" pitchFamily="34" charset="0"/>
                          <a:ea typeface="+mn-ea"/>
                          <a:cs typeface="+mn-cs"/>
                        </a:rPr>
                        <a:t>mundo</a:t>
                      </a:r>
                      <a:r>
                        <a:rPr kumimoji="0" lang="es-EC" sz="1500" b="1" i="0" kern="1200" dirty="0" smtClean="0">
                          <a:solidFill>
                            <a:schemeClr val="tx1"/>
                          </a:solidFill>
                          <a:latin typeface="Century Gothic" pitchFamily="34" charset="0"/>
                          <a:ea typeface="+mn-ea"/>
                          <a:cs typeface="+mn-cs"/>
                        </a:rPr>
                        <a:t> e incluso la ruta entre diferentes ubicaciones o imágenes a pie de calle.</a:t>
                      </a:r>
                      <a:endParaRPr lang="es-EC" sz="1500" b="1" dirty="0">
                        <a:latin typeface="Century Gothic" pitchFamily="34" charset="0"/>
                      </a:endParaRPr>
                    </a:p>
                  </a:txBody>
                  <a:tcPr anchor="ctr">
                    <a:solidFill>
                      <a:schemeClr val="accent1">
                        <a:lumMod val="20000"/>
                        <a:lumOff val="80000"/>
                      </a:schemeClr>
                    </a:solidFill>
                  </a:tcPr>
                </a:tc>
              </a:tr>
            </a:tbl>
          </a:graphicData>
        </a:graphic>
      </p:graphicFrame>
    </p:spTree>
  </p:cSld>
  <p:clrMapOvr>
    <a:masterClrMapping/>
  </p:clrMapOvr>
  <p:transition>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548680"/>
            <a:ext cx="7107560" cy="562074"/>
          </a:xfrm>
        </p:spPr>
        <p:txBody>
          <a:bodyPr>
            <a:normAutofit/>
          </a:bodyPr>
          <a:lstStyle/>
          <a:p>
            <a:r>
              <a:rPr lang="es-EC" sz="2800" b="1" dirty="0" smtClean="0">
                <a:solidFill>
                  <a:srgbClr val="FF6600"/>
                </a:solidFill>
                <a:latin typeface="Century Gothic" pitchFamily="34" charset="0"/>
              </a:rPr>
              <a:t>Conclusión</a:t>
            </a:r>
            <a:endParaRPr lang="es-EC" sz="2800" b="1" dirty="0">
              <a:solidFill>
                <a:srgbClr val="FF6600"/>
              </a:solidFill>
              <a:latin typeface="Century Gothic" pitchFamily="34" charset="0"/>
            </a:endParaRPr>
          </a:p>
        </p:txBody>
      </p:sp>
      <p:sp>
        <p:nvSpPr>
          <p:cNvPr id="3" name="2 Marcador de contenido"/>
          <p:cNvSpPr>
            <a:spLocks noGrp="1"/>
          </p:cNvSpPr>
          <p:nvPr>
            <p:ph sz="quarter" idx="1"/>
          </p:nvPr>
        </p:nvSpPr>
        <p:spPr>
          <a:xfrm>
            <a:off x="539552" y="1196752"/>
            <a:ext cx="7467600" cy="2664296"/>
          </a:xfrm>
        </p:spPr>
        <p:txBody>
          <a:bodyPr>
            <a:normAutofit lnSpcReduction="10000"/>
          </a:bodyPr>
          <a:lstStyle/>
          <a:p>
            <a:pPr>
              <a:buNone/>
            </a:pPr>
            <a:r>
              <a:rPr lang="es-EC" sz="2000" b="1" dirty="0" smtClean="0">
                <a:latin typeface="Century Gothic" pitchFamily="34" charset="0"/>
              </a:rPr>
              <a:t>	La nube informática es un nuevo modelo de prestación de servicios de negocio y tecnología, que permite al usuario acceder a un catálogo de servicios estandarizados y responder a las necesidades de su negocio, de forma flexible y adaptativa, en caso de demandas no previsibles o de picos de trabajo, pagando únicamente por el consumo efectuado.</a:t>
            </a:r>
          </a:p>
          <a:p>
            <a:pPr>
              <a:buNone/>
            </a:pPr>
            <a:r>
              <a:rPr lang="es-EC" sz="2000" b="1" dirty="0" smtClean="0">
                <a:latin typeface="Century Gothic" pitchFamily="34" charset="0"/>
              </a:rPr>
              <a:t>	Tiene tantas ventajas como desventajas pero es uno de los servicios más utilizados en el mundo.</a:t>
            </a:r>
            <a:endParaRPr lang="es-EC" sz="2000" b="1" dirty="0">
              <a:latin typeface="Century Gothic" pitchFamily="34" charset="0"/>
            </a:endParaRPr>
          </a:p>
        </p:txBody>
      </p:sp>
      <p:pic>
        <p:nvPicPr>
          <p:cNvPr id="22530" name="Picture 2" descr="http://1.bp.blogspot.com/-rQ_da12U1GE/Tz6XuUNf9ZI/AAAAAAAAAFM/dxQ9Oni8xaY/s400/cloud_computing_lifestyle.jpg"/>
          <p:cNvPicPr>
            <a:picLocks noChangeAspect="1" noChangeArrowheads="1"/>
          </p:cNvPicPr>
          <p:nvPr/>
        </p:nvPicPr>
        <p:blipFill>
          <a:blip r:embed="rId2" cstate="print"/>
          <a:srcRect/>
          <a:stretch>
            <a:fillRect/>
          </a:stretch>
        </p:blipFill>
        <p:spPr bwMode="auto">
          <a:xfrm>
            <a:off x="2987824" y="3933056"/>
            <a:ext cx="3384376" cy="2715963"/>
          </a:xfrm>
          <a:prstGeom prst="rect">
            <a:avLst/>
          </a:prstGeom>
          <a:noFill/>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348</TotalTime>
  <Words>415</Words>
  <Application>Microsoft Office PowerPoint</Application>
  <PresentationFormat>Presentación en pantalla (4:3)</PresentationFormat>
  <Paragraphs>67</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Mirador</vt:lpstr>
      <vt:lpstr>Presentación de PowerPoint</vt:lpstr>
      <vt:lpstr>¿Qué es la Nube Informática?</vt:lpstr>
      <vt:lpstr>¿Piensa que es mejor tener los datos en un servidor local o servidor remoto?</vt:lpstr>
      <vt:lpstr>¿Qué ventajas tiene la nube informática?</vt:lpstr>
      <vt:lpstr>¿Qué inconvenientes tiene la nube informática?</vt:lpstr>
      <vt:lpstr>Proveedores y Aplicaciones de Servicios de la Nube Informática </vt:lpstr>
      <vt:lpstr>Presentación de PowerPoint</vt:lpstr>
      <vt:lpstr>Presentación de PowerPoint</vt:lpstr>
      <vt:lpstr>Conclusión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Nube Informática</dc:title>
  <dc:creator>Sahara Hidalgo</dc:creator>
  <cp:lastModifiedBy>CCPA</cp:lastModifiedBy>
  <cp:revision>36</cp:revision>
  <dcterms:created xsi:type="dcterms:W3CDTF">2012-08-05T15:23:28Z</dcterms:created>
  <dcterms:modified xsi:type="dcterms:W3CDTF">2015-12-17T15:20:57Z</dcterms:modified>
</cp:coreProperties>
</file>