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3" r:id="rId2"/>
    <p:sldId id="274" r:id="rId3"/>
    <p:sldId id="258" r:id="rId4"/>
    <p:sldId id="259" r:id="rId5"/>
    <p:sldId id="260" r:id="rId6"/>
    <p:sldId id="261" r:id="rId7"/>
    <p:sldId id="269" r:id="rId8"/>
    <p:sldId id="262" r:id="rId9"/>
    <p:sldId id="263" r:id="rId10"/>
    <p:sldId id="271" r:id="rId11"/>
    <p:sldId id="264" r:id="rId12"/>
    <p:sldId id="265" r:id="rId13"/>
    <p:sldId id="272"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28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10/9/2016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10/9/2016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10/9/2016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10/9/2016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10/9/2016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10/9/2016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10/9/2016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gcfaprendelibre.org/ingles/curso/ingles_basico/uso_del_verbo_to_be/1.d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grafía: ¿Qué es un computador?"/>
          <p:cNvPicPr>
            <a:picLocks noChangeAspect="1" noChangeArrowheads="1"/>
          </p:cNvPicPr>
          <p:nvPr/>
        </p:nvPicPr>
        <p:blipFill rotWithShape="1">
          <a:blip r:embed="rId2">
            <a:extLst>
              <a:ext uri="{28A0092B-C50C-407E-A947-70E740481C1C}">
                <a14:useLocalDpi xmlns:a14="http://schemas.microsoft.com/office/drawing/2010/main" val="0"/>
              </a:ext>
            </a:extLst>
          </a:blip>
          <a:srcRect t="2189" b="12773"/>
          <a:stretch/>
        </p:blipFill>
        <p:spPr bwMode="auto">
          <a:xfrm>
            <a:off x="799163" y="-84942"/>
            <a:ext cx="10385403" cy="697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327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es-EC" sz="3600" b="1" dirty="0" smtClean="0"/>
              <a:t>SUBCLASIFICACIÓN DEL SOFTWARE DE APLICACIÓN</a:t>
            </a:r>
            <a:endParaRPr lang="es-EC" sz="3600" b="1" dirty="0"/>
          </a:p>
        </p:txBody>
      </p:sp>
      <p:sp>
        <p:nvSpPr>
          <p:cNvPr id="8" name="Marcador de contenido 7"/>
          <p:cNvSpPr>
            <a:spLocks noGrp="1"/>
          </p:cNvSpPr>
          <p:nvPr>
            <p:ph idx="1"/>
          </p:nvPr>
        </p:nvSpPr>
        <p:spPr/>
        <p:txBody>
          <a:bodyPr>
            <a:normAutofit fontScale="92500" lnSpcReduction="20000"/>
          </a:bodyPr>
          <a:lstStyle/>
          <a:p>
            <a:pPr fontAlgn="base"/>
            <a:r>
              <a:rPr lang="es-EC" dirty="0"/>
              <a:t>Aplicaciones para Control de sistemas y automatización </a:t>
            </a:r>
            <a:r>
              <a:rPr lang="es-EC" dirty="0" smtClean="0"/>
              <a:t>industrial.</a:t>
            </a:r>
            <a:endParaRPr lang="es-EC" dirty="0"/>
          </a:p>
          <a:p>
            <a:pPr fontAlgn="base"/>
            <a:r>
              <a:rPr lang="es-EC" dirty="0"/>
              <a:t>Aplicaciones </a:t>
            </a:r>
            <a:r>
              <a:rPr lang="es-EC" dirty="0" smtClean="0"/>
              <a:t>ofimáticas.</a:t>
            </a:r>
            <a:endParaRPr lang="es-EC" dirty="0"/>
          </a:p>
          <a:p>
            <a:pPr fontAlgn="base"/>
            <a:r>
              <a:rPr lang="es-EC" dirty="0"/>
              <a:t>Software </a:t>
            </a:r>
            <a:r>
              <a:rPr lang="es-EC" dirty="0" smtClean="0"/>
              <a:t>educativo.</a:t>
            </a:r>
            <a:endParaRPr lang="es-EC" dirty="0"/>
          </a:p>
          <a:p>
            <a:pPr fontAlgn="base"/>
            <a:r>
              <a:rPr lang="es-EC" dirty="0"/>
              <a:t>Software </a:t>
            </a:r>
            <a:r>
              <a:rPr lang="es-EC" dirty="0" smtClean="0"/>
              <a:t>empresarial.</a:t>
            </a:r>
            <a:endParaRPr lang="es-EC" dirty="0"/>
          </a:p>
          <a:p>
            <a:pPr fontAlgn="base"/>
            <a:r>
              <a:rPr lang="es-EC" dirty="0"/>
              <a:t>Bases de </a:t>
            </a:r>
            <a:r>
              <a:rPr lang="es-EC" dirty="0" smtClean="0"/>
              <a:t>datos.</a:t>
            </a:r>
            <a:endParaRPr lang="es-EC" dirty="0"/>
          </a:p>
          <a:p>
            <a:pPr fontAlgn="base"/>
            <a:r>
              <a:rPr lang="es-EC" dirty="0"/>
              <a:t>Telecomunicaciones (por ejemplo Internet y toda su estructura lógica</a:t>
            </a:r>
            <a:r>
              <a:rPr lang="es-EC" dirty="0" smtClean="0"/>
              <a:t>).</a:t>
            </a:r>
            <a:endParaRPr lang="es-EC" dirty="0"/>
          </a:p>
          <a:p>
            <a:pPr fontAlgn="base"/>
            <a:r>
              <a:rPr lang="es-EC" dirty="0" smtClean="0"/>
              <a:t>Videojuegos.</a:t>
            </a:r>
            <a:endParaRPr lang="es-EC" dirty="0"/>
          </a:p>
          <a:p>
            <a:pPr fontAlgn="base"/>
            <a:r>
              <a:rPr lang="es-EC" dirty="0"/>
              <a:t>Software </a:t>
            </a:r>
            <a:r>
              <a:rPr lang="es-EC" dirty="0" smtClean="0"/>
              <a:t>médico.</a:t>
            </a:r>
            <a:endParaRPr lang="es-EC" dirty="0"/>
          </a:p>
          <a:p>
            <a:pPr fontAlgn="base"/>
            <a:r>
              <a:rPr lang="es-EC" dirty="0"/>
              <a:t>Software de cálculo numérico y simbólico.</a:t>
            </a:r>
          </a:p>
          <a:p>
            <a:pPr fontAlgn="base"/>
            <a:r>
              <a:rPr lang="es-EC" dirty="0"/>
              <a:t>Software de diseño asistido (CAD</a:t>
            </a:r>
            <a:r>
              <a:rPr lang="es-EC" dirty="0" smtClean="0"/>
              <a:t>).</a:t>
            </a:r>
            <a:endParaRPr lang="es-EC" dirty="0"/>
          </a:p>
          <a:p>
            <a:pPr fontAlgn="base"/>
            <a:r>
              <a:rPr lang="es-EC" dirty="0"/>
              <a:t>Software de control numérico (CAM</a:t>
            </a:r>
            <a:r>
              <a:rPr lang="es-EC" dirty="0" smtClean="0"/>
              <a:t>).</a:t>
            </a:r>
          </a:p>
        </p:txBody>
      </p:sp>
    </p:spTree>
    <p:extLst>
      <p:ext uri="{BB962C8B-B14F-4D97-AF65-F5344CB8AC3E}">
        <p14:creationId xmlns:p14="http://schemas.microsoft.com/office/powerpoint/2010/main" val="290925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646111" y="589660"/>
            <a:ext cx="9404723" cy="1263588"/>
          </a:xfrm>
        </p:spPr>
        <p:txBody>
          <a:bodyPr/>
          <a:lstStyle/>
          <a:p>
            <a:pPr algn="ctr"/>
            <a:r>
              <a:rPr lang="es-EC" sz="4400" b="1" dirty="0" smtClean="0"/>
              <a:t>SOFTWARE DE PROGRAMACIÓN</a:t>
            </a:r>
            <a:r>
              <a:rPr lang="es-EC" sz="7200" b="1" dirty="0" smtClean="0"/>
              <a:t> </a:t>
            </a:r>
            <a:endParaRPr lang="es-EC" sz="7200" b="1" dirty="0"/>
          </a:p>
        </p:txBody>
      </p:sp>
      <p:pic>
        <p:nvPicPr>
          <p:cNvPr id="5122" name="Picture 2" descr="http://www.neoteck.com.mx/imagenes/lenguajes_im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9900" y="1853248"/>
            <a:ext cx="9257143"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347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p:txBody>
          <a:bodyPr>
            <a:noAutofit/>
          </a:bodyPr>
          <a:lstStyle/>
          <a:p>
            <a:pPr fontAlgn="base"/>
            <a:r>
              <a:rPr lang="es-EC" sz="2400" dirty="0"/>
              <a:t>El Software de Programación es el conjunto de herramientas que permiten al desarrollador informático escribir programas usando diferentes alternativas y lenguajes de programación</a:t>
            </a:r>
            <a:r>
              <a:rPr lang="es-EC" sz="2400" dirty="0" smtClean="0"/>
              <a:t>.</a:t>
            </a:r>
          </a:p>
          <a:p>
            <a:pPr marL="0" indent="0" fontAlgn="base">
              <a:buNone/>
            </a:pPr>
            <a:endParaRPr lang="es-EC" sz="2400" dirty="0"/>
          </a:p>
          <a:p>
            <a:pPr fontAlgn="base"/>
            <a:r>
              <a:rPr lang="es-EC" sz="2400" dirty="0"/>
              <a:t>Este tipo de software incluye principalmente compiladores, intérpretes, ensambladores, enlazadores, depuradores, editores de texto y un entorno de desarrollo integrado que contiene las herramientas anteriores, y normalmente cuenta una avanzada interfaz gráfica de usuario (GUI</a:t>
            </a:r>
            <a:r>
              <a:rPr lang="es-EC" sz="2400" dirty="0" smtClean="0"/>
              <a:t>).</a:t>
            </a:r>
            <a:endParaRPr lang="es-EC" sz="2400" dirty="0"/>
          </a:p>
        </p:txBody>
      </p:sp>
    </p:spTree>
    <p:extLst>
      <p:ext uri="{BB962C8B-B14F-4D97-AF65-F5344CB8AC3E}">
        <p14:creationId xmlns:p14="http://schemas.microsoft.com/office/powerpoint/2010/main" val="98275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es-EC" sz="3600" b="1" dirty="0" smtClean="0"/>
              <a:t>SUBCLASIFICACIÓN DEL SOFTWARE DE PROGRAMACIÓN</a:t>
            </a:r>
            <a:endParaRPr lang="es-EC" sz="3600" b="1" dirty="0"/>
          </a:p>
        </p:txBody>
      </p:sp>
      <p:sp>
        <p:nvSpPr>
          <p:cNvPr id="8" name="Marcador de contenido 7"/>
          <p:cNvSpPr>
            <a:spLocks noGrp="1"/>
          </p:cNvSpPr>
          <p:nvPr>
            <p:ph idx="1"/>
          </p:nvPr>
        </p:nvSpPr>
        <p:spPr/>
        <p:txBody>
          <a:bodyPr/>
          <a:lstStyle/>
          <a:p>
            <a:pPr fontAlgn="base"/>
            <a:r>
              <a:rPr lang="es-EC" dirty="0"/>
              <a:t>Editores de </a:t>
            </a:r>
            <a:r>
              <a:rPr lang="es-EC" dirty="0" smtClean="0"/>
              <a:t>texto.</a:t>
            </a:r>
            <a:endParaRPr lang="es-EC" dirty="0"/>
          </a:p>
          <a:p>
            <a:pPr fontAlgn="base"/>
            <a:r>
              <a:rPr lang="es-EC" dirty="0" smtClean="0"/>
              <a:t>Compiladores.</a:t>
            </a:r>
            <a:endParaRPr lang="es-EC" dirty="0"/>
          </a:p>
          <a:p>
            <a:pPr fontAlgn="base"/>
            <a:r>
              <a:rPr lang="es-EC" dirty="0" smtClean="0"/>
              <a:t>Intérpretes.</a:t>
            </a:r>
            <a:endParaRPr lang="es-EC" dirty="0"/>
          </a:p>
          <a:p>
            <a:pPr fontAlgn="base"/>
            <a:r>
              <a:rPr lang="es-EC" dirty="0" smtClean="0"/>
              <a:t>Enlazadores.</a:t>
            </a:r>
            <a:endParaRPr lang="es-EC" dirty="0"/>
          </a:p>
          <a:p>
            <a:pPr fontAlgn="base"/>
            <a:r>
              <a:rPr lang="es-EC" dirty="0" smtClean="0"/>
              <a:t>Depuradores.</a:t>
            </a:r>
            <a:endParaRPr lang="es-EC" dirty="0"/>
          </a:p>
          <a:p>
            <a:pPr fontAlgn="base"/>
            <a:r>
              <a:rPr lang="es-EC" dirty="0" smtClean="0"/>
              <a:t>Entornos </a:t>
            </a:r>
            <a:r>
              <a:rPr lang="es-EC" dirty="0"/>
              <a:t>de Desarrollo Integrados (IDE</a:t>
            </a:r>
            <a:r>
              <a:rPr lang="es-EC" dirty="0" smtClean="0"/>
              <a:t>).</a:t>
            </a:r>
          </a:p>
        </p:txBody>
      </p:sp>
    </p:spTree>
    <p:extLst>
      <p:ext uri="{BB962C8B-B14F-4D97-AF65-F5344CB8AC3E}">
        <p14:creationId xmlns:p14="http://schemas.microsoft.com/office/powerpoint/2010/main" val="355754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03803" y="571480"/>
            <a:ext cx="3385862" cy="923330"/>
          </a:xfrm>
          <a:prstGeom prst="rect">
            <a:avLst/>
          </a:prstGeom>
          <a:noFill/>
          <a:ln>
            <a:solidFill>
              <a:schemeClr val="accent6"/>
            </a:solidFill>
          </a:ln>
          <a:scene3d>
            <a:camera prst="perspectiveHeroicExtremeLeftFacing"/>
            <a:lightRig rig="threePt" dir="t"/>
          </a:scene3d>
          <a:sp3d>
            <a:bevelT/>
          </a:sp3d>
        </p:spPr>
        <p:txBody>
          <a:bodyPr wrap="none" lIns="91440" tIns="45720" rIns="91440" bIns="45720">
            <a:spAutoFit/>
          </a:bodyPr>
          <a:lstStyle/>
          <a:p>
            <a:pPr algn="ctr"/>
            <a:r>
              <a:rPr lang="es-E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Ejemplos </a:t>
            </a:r>
            <a:endParaRPr lang="es-E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2 Rectángulo"/>
          <p:cNvSpPr/>
          <p:nvPr/>
        </p:nvSpPr>
        <p:spPr>
          <a:xfrm>
            <a:off x="141930" y="2285992"/>
            <a:ext cx="1628972" cy="523220"/>
          </a:xfrm>
          <a:prstGeom prst="rect">
            <a:avLst/>
          </a:prstGeom>
          <a:noFill/>
          <a:ln>
            <a:solidFill>
              <a:schemeClr val="accent6"/>
            </a:solidFill>
          </a:ln>
        </p:spPr>
        <p:txBody>
          <a:bodyPr wrap="none" lIns="91440" tIns="45720" rIns="91440" bIns="45720">
            <a:spAutoFit/>
          </a:bodyPr>
          <a:lstStyle/>
          <a:p>
            <a:pPr algn="ctr"/>
            <a:r>
              <a:rPr lang="es-ES" sz="28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Sistema </a:t>
            </a:r>
            <a:endParaRPr lang="es-ES" sz="28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4" name="3 Rectángulo"/>
          <p:cNvSpPr/>
          <p:nvPr/>
        </p:nvSpPr>
        <p:spPr>
          <a:xfrm>
            <a:off x="2502304" y="2285993"/>
            <a:ext cx="2286202" cy="584775"/>
          </a:xfrm>
          <a:prstGeom prst="rect">
            <a:avLst/>
          </a:prstGeom>
          <a:noFill/>
          <a:ln>
            <a:solidFill>
              <a:schemeClr val="accent6"/>
            </a:solidFill>
          </a:ln>
        </p:spPr>
        <p:txBody>
          <a:bodyPr wrap="none" lIns="91440" tIns="45720" rIns="91440" bIns="45720">
            <a:spAutoFit/>
          </a:bodyPr>
          <a:lstStyle/>
          <a:p>
            <a:pPr algn="ctr"/>
            <a:r>
              <a:rPr lang="es-E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Desarrollo </a:t>
            </a:r>
            <a:endParaRPr lang="es-E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5 Rectángulo"/>
          <p:cNvSpPr/>
          <p:nvPr/>
        </p:nvSpPr>
        <p:spPr>
          <a:xfrm>
            <a:off x="5642350" y="2285993"/>
            <a:ext cx="2473754" cy="584775"/>
          </a:xfrm>
          <a:prstGeom prst="rect">
            <a:avLst/>
          </a:prstGeom>
          <a:noFill/>
          <a:ln>
            <a:solidFill>
              <a:schemeClr val="accent6"/>
            </a:solidFill>
          </a:ln>
        </p:spPr>
        <p:txBody>
          <a:bodyPr wrap="none" lIns="91440" tIns="45720" rIns="91440" bIns="45720">
            <a:spAutoFit/>
          </a:bodyPr>
          <a:lstStyle/>
          <a:p>
            <a:pPr algn="ctr"/>
            <a:r>
              <a:rPr lang="es-E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Aplicación </a:t>
            </a:r>
            <a:endParaRPr lang="es-E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7" name="6 Rectángulo"/>
          <p:cNvSpPr/>
          <p:nvPr/>
        </p:nvSpPr>
        <p:spPr>
          <a:xfrm>
            <a:off x="8532464" y="2285993"/>
            <a:ext cx="3265638" cy="584775"/>
          </a:xfrm>
          <a:prstGeom prst="rect">
            <a:avLst/>
          </a:prstGeom>
          <a:noFill/>
          <a:ln>
            <a:solidFill>
              <a:schemeClr val="accent6"/>
            </a:solidFill>
          </a:ln>
        </p:spPr>
        <p:txBody>
          <a:bodyPr wrap="none" lIns="91440" tIns="45720" rIns="91440" bIns="45720">
            <a:spAutoFit/>
          </a:bodyPr>
          <a:lstStyle/>
          <a:p>
            <a:pPr algn="ctr"/>
            <a:r>
              <a:rPr lang="es-E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Comunicación </a:t>
            </a:r>
            <a:endParaRPr lang="es-E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8" name="7 Rectángulo"/>
          <p:cNvSpPr/>
          <p:nvPr/>
        </p:nvSpPr>
        <p:spPr>
          <a:xfrm>
            <a:off x="502019" y="5072074"/>
            <a:ext cx="2007281" cy="1077218"/>
          </a:xfrm>
          <a:prstGeom prst="rect">
            <a:avLst/>
          </a:prstGeom>
          <a:noFill/>
          <a:ln>
            <a:solidFill>
              <a:schemeClr val="accent6"/>
            </a:solidFill>
          </a:ln>
        </p:spPr>
        <p:txBody>
          <a:bodyPr wrap="none" lIns="91440" tIns="45720" rIns="91440" bIns="45720">
            <a:spAutoFit/>
          </a:bodyPr>
          <a:lstStyle/>
          <a:p>
            <a:pPr algn="ctr"/>
            <a:r>
              <a:rPr lang="es-E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Propósito</a:t>
            </a:r>
          </a:p>
          <a:p>
            <a:pPr algn="ctr"/>
            <a:r>
              <a:rPr lang="es-E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 General</a:t>
            </a:r>
            <a:endParaRPr lang="es-E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9" name="8 Rectángulo"/>
          <p:cNvSpPr/>
          <p:nvPr/>
        </p:nvSpPr>
        <p:spPr>
          <a:xfrm>
            <a:off x="6225896" y="5143512"/>
            <a:ext cx="1670650" cy="1077218"/>
          </a:xfrm>
          <a:prstGeom prst="rect">
            <a:avLst/>
          </a:prstGeom>
          <a:noFill/>
          <a:ln>
            <a:solidFill>
              <a:schemeClr val="accent6"/>
            </a:solidFill>
          </a:ln>
        </p:spPr>
        <p:txBody>
          <a:bodyPr wrap="none" lIns="91440" tIns="45720" rIns="91440" bIns="45720">
            <a:spAutoFit/>
          </a:bodyPr>
          <a:lstStyle/>
          <a:p>
            <a:pPr algn="ctr"/>
            <a:r>
              <a:rPr lang="es-E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Diseño </a:t>
            </a:r>
          </a:p>
          <a:p>
            <a:pPr algn="ctr"/>
            <a:r>
              <a:rPr lang="es-ES" sz="3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Grafico</a:t>
            </a:r>
            <a:endParaRPr lang="es-ES" sz="3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1" name="10 Conector recto"/>
          <p:cNvCxnSpPr/>
          <p:nvPr/>
        </p:nvCxnSpPr>
        <p:spPr>
          <a:xfrm>
            <a:off x="952464" y="2000240"/>
            <a:ext cx="9334565"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endCxn id="3" idx="0"/>
          </p:cNvCxnSpPr>
          <p:nvPr/>
        </p:nvCxnSpPr>
        <p:spPr>
          <a:xfrm>
            <a:off x="952464" y="2000240"/>
            <a:ext cx="3952" cy="28575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3952860" y="2142852"/>
            <a:ext cx="285752" cy="2117"/>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endCxn id="6" idx="0"/>
          </p:cNvCxnSpPr>
          <p:nvPr/>
        </p:nvCxnSpPr>
        <p:spPr>
          <a:xfrm>
            <a:off x="6858005" y="2000241"/>
            <a:ext cx="21222" cy="28575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10144153" y="2142852"/>
            <a:ext cx="285752" cy="2117"/>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5369714" y="1749942"/>
            <a:ext cx="500066" cy="211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stCxn id="8" idx="3"/>
          </p:cNvCxnSpPr>
          <p:nvPr/>
        </p:nvCxnSpPr>
        <p:spPr>
          <a:xfrm>
            <a:off x="2509300" y="5610683"/>
            <a:ext cx="729138" cy="32896"/>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stCxn id="9" idx="3"/>
          </p:cNvCxnSpPr>
          <p:nvPr/>
        </p:nvCxnSpPr>
        <p:spPr>
          <a:xfrm flipV="1">
            <a:off x="7896546" y="5643580"/>
            <a:ext cx="485470" cy="38541"/>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0" y="2928935"/>
            <a:ext cx="2285973" cy="1169551"/>
          </a:xfrm>
          <a:prstGeom prst="rect">
            <a:avLst/>
          </a:prstGeom>
          <a:noFill/>
          <a:ln>
            <a:solidFill>
              <a:schemeClr val="accent6"/>
            </a:solidFill>
          </a:ln>
        </p:spPr>
        <p:txBody>
          <a:bodyPr wrap="square" rtlCol="0">
            <a:spAutoFit/>
          </a:bodyPr>
          <a:lstStyle/>
          <a:p>
            <a:pPr>
              <a:buFontTx/>
              <a:buChar char="-"/>
            </a:pPr>
            <a:r>
              <a:rPr lang="es-ES" sz="1400" dirty="0" smtClean="0"/>
              <a:t>Programa de control de Sistema</a:t>
            </a:r>
          </a:p>
          <a:p>
            <a:pPr>
              <a:buFontTx/>
              <a:buChar char="-"/>
            </a:pPr>
            <a:r>
              <a:rPr lang="es-ES" sz="1400" dirty="0" smtClean="0"/>
              <a:t> Programa de apoyo al Sistema</a:t>
            </a:r>
            <a:br>
              <a:rPr lang="es-ES" sz="1400" dirty="0" smtClean="0"/>
            </a:br>
            <a:endParaRPr lang="es-ES" sz="1400" dirty="0"/>
          </a:p>
        </p:txBody>
      </p:sp>
      <p:cxnSp>
        <p:nvCxnSpPr>
          <p:cNvPr id="32" name="31 Conector recto de flecha"/>
          <p:cNvCxnSpPr>
            <a:stCxn id="3" idx="2"/>
          </p:cNvCxnSpPr>
          <p:nvPr/>
        </p:nvCxnSpPr>
        <p:spPr>
          <a:xfrm flipH="1">
            <a:off x="952464" y="2809212"/>
            <a:ext cx="3952" cy="119722"/>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2381224" y="3000372"/>
            <a:ext cx="2476517" cy="738664"/>
          </a:xfrm>
          <a:prstGeom prst="rect">
            <a:avLst/>
          </a:prstGeom>
          <a:noFill/>
          <a:ln>
            <a:solidFill>
              <a:schemeClr val="accent6"/>
            </a:solidFill>
          </a:ln>
        </p:spPr>
        <p:txBody>
          <a:bodyPr wrap="square" rtlCol="0">
            <a:spAutoFit/>
          </a:bodyPr>
          <a:lstStyle/>
          <a:p>
            <a:r>
              <a:rPr lang="es-ES" sz="1400" dirty="0" smtClean="0"/>
              <a:t>-  SQL</a:t>
            </a:r>
          </a:p>
          <a:p>
            <a:r>
              <a:rPr lang="es-ES" sz="1400" dirty="0" smtClean="0"/>
              <a:t>-  Postgres</a:t>
            </a:r>
          </a:p>
          <a:p>
            <a:r>
              <a:rPr lang="es-ES" sz="1400" dirty="0" smtClean="0"/>
              <a:t>- Dreamvea ver</a:t>
            </a:r>
            <a:endParaRPr lang="es-ES" sz="1400" dirty="0"/>
          </a:p>
        </p:txBody>
      </p:sp>
      <p:sp>
        <p:nvSpPr>
          <p:cNvPr id="35" name="34 CuadroTexto"/>
          <p:cNvSpPr txBox="1"/>
          <p:nvPr/>
        </p:nvSpPr>
        <p:spPr>
          <a:xfrm>
            <a:off x="5429245" y="3000373"/>
            <a:ext cx="2952771" cy="954107"/>
          </a:xfrm>
          <a:prstGeom prst="rect">
            <a:avLst/>
          </a:prstGeom>
          <a:noFill/>
          <a:ln>
            <a:solidFill>
              <a:schemeClr val="accent6"/>
            </a:solidFill>
          </a:ln>
        </p:spPr>
        <p:txBody>
          <a:bodyPr wrap="square" rtlCol="0">
            <a:spAutoFit/>
          </a:bodyPr>
          <a:lstStyle/>
          <a:p>
            <a:r>
              <a:rPr lang="es-ES" sz="1400" dirty="0" smtClean="0"/>
              <a:t>-Word</a:t>
            </a:r>
          </a:p>
          <a:p>
            <a:r>
              <a:rPr lang="es-ES" sz="1400" dirty="0" smtClean="0"/>
              <a:t>- Graficador</a:t>
            </a:r>
          </a:p>
          <a:p>
            <a:r>
              <a:rPr lang="es-ES" sz="1400" dirty="0" smtClean="0"/>
              <a:t>- Hoja de calculo</a:t>
            </a:r>
          </a:p>
          <a:p>
            <a:r>
              <a:rPr lang="es-ES" sz="1400" dirty="0" smtClean="0"/>
              <a:t>- Procesador de palabras</a:t>
            </a:r>
            <a:endParaRPr lang="es-ES" sz="1400" dirty="0"/>
          </a:p>
        </p:txBody>
      </p:sp>
      <p:cxnSp>
        <p:nvCxnSpPr>
          <p:cNvPr id="37" name="36 Conector recto de flecha"/>
          <p:cNvCxnSpPr>
            <a:stCxn id="4" idx="2"/>
            <a:endCxn id="34" idx="0"/>
          </p:cNvCxnSpPr>
          <p:nvPr/>
        </p:nvCxnSpPr>
        <p:spPr>
          <a:xfrm flipH="1">
            <a:off x="3619483" y="2870768"/>
            <a:ext cx="25922" cy="129604"/>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endCxn id="35" idx="0"/>
          </p:cNvCxnSpPr>
          <p:nvPr/>
        </p:nvCxnSpPr>
        <p:spPr>
          <a:xfrm rot="5400000">
            <a:off x="6858011" y="2905117"/>
            <a:ext cx="142876" cy="47636"/>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8477267" y="3000372"/>
            <a:ext cx="3333773" cy="1600438"/>
          </a:xfrm>
          <a:prstGeom prst="rect">
            <a:avLst/>
          </a:prstGeom>
          <a:noFill/>
          <a:ln>
            <a:solidFill>
              <a:schemeClr val="accent6"/>
            </a:solidFill>
          </a:ln>
        </p:spPr>
        <p:txBody>
          <a:bodyPr wrap="square" rtlCol="0">
            <a:spAutoFit/>
          </a:bodyPr>
          <a:lstStyle/>
          <a:p>
            <a:r>
              <a:rPr lang="es-ES" sz="1400" dirty="0" smtClean="0"/>
              <a:t>- Ampliabilidad mediante extensiones</a:t>
            </a:r>
          </a:p>
          <a:p>
            <a:r>
              <a:rPr lang="es-ES" sz="1400" dirty="0" smtClean="0"/>
              <a:t>- Mayor comodidad en la navegación mediante el uso de pestañas  para abrir varias paginas a la ves de lugar  en ventanas</a:t>
            </a:r>
          </a:p>
          <a:p>
            <a:endParaRPr lang="es-ES" sz="1400" dirty="0"/>
          </a:p>
        </p:txBody>
      </p:sp>
      <p:cxnSp>
        <p:nvCxnSpPr>
          <p:cNvPr id="42" name="41 Conector recto de flecha"/>
          <p:cNvCxnSpPr/>
          <p:nvPr/>
        </p:nvCxnSpPr>
        <p:spPr>
          <a:xfrm rot="5400000">
            <a:off x="10310842" y="2928670"/>
            <a:ext cx="142876" cy="2117"/>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3238480" y="5214950"/>
            <a:ext cx="1809763" cy="738664"/>
          </a:xfrm>
          <a:prstGeom prst="rect">
            <a:avLst/>
          </a:prstGeom>
          <a:noFill/>
          <a:ln>
            <a:solidFill>
              <a:schemeClr val="accent6"/>
            </a:solidFill>
          </a:ln>
        </p:spPr>
        <p:txBody>
          <a:bodyPr wrap="square" rtlCol="0">
            <a:spAutoFit/>
          </a:bodyPr>
          <a:lstStyle/>
          <a:p>
            <a:pPr algn="ctr">
              <a:buFontTx/>
              <a:buChar char="-"/>
            </a:pPr>
            <a:r>
              <a:rPr lang="es-ES" sz="1400" dirty="0" smtClean="0"/>
              <a:t>Waitmart</a:t>
            </a:r>
          </a:p>
          <a:p>
            <a:pPr algn="ctr">
              <a:buFontTx/>
              <a:buChar char="-"/>
            </a:pPr>
            <a:r>
              <a:rPr lang="es-ES" sz="1400" dirty="0" smtClean="0"/>
              <a:t> Aurrera</a:t>
            </a:r>
          </a:p>
          <a:p>
            <a:pPr algn="ctr">
              <a:buFontTx/>
              <a:buChar char="-"/>
            </a:pPr>
            <a:r>
              <a:rPr lang="es-ES" sz="1400" dirty="0" smtClean="0"/>
              <a:t>  Siriana</a:t>
            </a:r>
            <a:endParaRPr lang="es-ES" sz="1400" dirty="0"/>
          </a:p>
        </p:txBody>
      </p:sp>
      <p:sp>
        <p:nvSpPr>
          <p:cNvPr id="44" name="43 CuadroTexto"/>
          <p:cNvSpPr txBox="1"/>
          <p:nvPr/>
        </p:nvSpPr>
        <p:spPr>
          <a:xfrm>
            <a:off x="8382016" y="5286389"/>
            <a:ext cx="1619261" cy="738664"/>
          </a:xfrm>
          <a:prstGeom prst="rect">
            <a:avLst/>
          </a:prstGeom>
          <a:noFill/>
          <a:ln>
            <a:solidFill>
              <a:schemeClr val="accent6"/>
            </a:solidFill>
          </a:ln>
        </p:spPr>
        <p:txBody>
          <a:bodyPr wrap="square" rtlCol="0">
            <a:spAutoFit/>
          </a:bodyPr>
          <a:lstStyle/>
          <a:p>
            <a:r>
              <a:rPr lang="es-ES" sz="1400" dirty="0" smtClean="0"/>
              <a:t>Picassa, Photo scape, adobe photoshop</a:t>
            </a:r>
            <a:endParaRPr lang="es-ES" sz="1400" dirty="0"/>
          </a:p>
        </p:txBody>
      </p:sp>
      <p:cxnSp>
        <p:nvCxnSpPr>
          <p:cNvPr id="33" name="32 Conector recto"/>
          <p:cNvCxnSpPr/>
          <p:nvPr/>
        </p:nvCxnSpPr>
        <p:spPr>
          <a:xfrm rot="5400000">
            <a:off x="3809984" y="3428736"/>
            <a:ext cx="2857520" cy="211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8" name="37 Conector recto"/>
          <p:cNvCxnSpPr/>
          <p:nvPr/>
        </p:nvCxnSpPr>
        <p:spPr>
          <a:xfrm>
            <a:off x="1619219" y="4857760"/>
            <a:ext cx="3524275" cy="1588"/>
          </a:xfrm>
          <a:prstGeom prst="line">
            <a:avLst/>
          </a:prstGeom>
        </p:spPr>
        <p:style>
          <a:lnRef idx="1">
            <a:schemeClr val="accent6"/>
          </a:lnRef>
          <a:fillRef idx="0">
            <a:schemeClr val="accent6"/>
          </a:fillRef>
          <a:effectRef idx="0">
            <a:schemeClr val="accent6"/>
          </a:effectRef>
          <a:fontRef idx="minor">
            <a:schemeClr val="tx1"/>
          </a:fontRef>
        </p:style>
      </p:cxnSp>
      <p:cxnSp>
        <p:nvCxnSpPr>
          <p:cNvPr id="49" name="48 Conector recto"/>
          <p:cNvCxnSpPr/>
          <p:nvPr/>
        </p:nvCxnSpPr>
        <p:spPr>
          <a:xfrm>
            <a:off x="5143493" y="4857760"/>
            <a:ext cx="2000264" cy="1588"/>
          </a:xfrm>
          <a:prstGeom prst="line">
            <a:avLst/>
          </a:prstGeom>
        </p:spPr>
        <p:style>
          <a:lnRef idx="1">
            <a:schemeClr val="accent6"/>
          </a:lnRef>
          <a:fillRef idx="0">
            <a:schemeClr val="accent6"/>
          </a:fillRef>
          <a:effectRef idx="0">
            <a:schemeClr val="accent6"/>
          </a:effectRef>
          <a:fontRef idx="minor">
            <a:schemeClr val="tx1"/>
          </a:fontRef>
        </p:style>
      </p:cxnSp>
      <p:cxnSp>
        <p:nvCxnSpPr>
          <p:cNvPr id="55" name="54 Conector recto de flecha"/>
          <p:cNvCxnSpPr/>
          <p:nvPr/>
        </p:nvCxnSpPr>
        <p:spPr>
          <a:xfrm rot="5400000">
            <a:off x="7000881" y="5000372"/>
            <a:ext cx="285752" cy="211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5" name="44 Conector recto de flecha"/>
          <p:cNvCxnSpPr/>
          <p:nvPr/>
        </p:nvCxnSpPr>
        <p:spPr>
          <a:xfrm>
            <a:off x="8953520" y="0"/>
            <a:ext cx="1219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rot="5400000">
            <a:off x="1512062" y="4964653"/>
            <a:ext cx="214314" cy="211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9623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45855" y="332656"/>
            <a:ext cx="10177131" cy="5139869"/>
          </a:xfrm>
          <a:prstGeom prst="rect">
            <a:avLst/>
          </a:prstGeom>
          <a:noFill/>
        </p:spPr>
        <p:txBody>
          <a:bodyPr wrap="square" rtlCol="0">
            <a:spAutoFit/>
          </a:bodyPr>
          <a:lstStyle/>
          <a:p>
            <a:pPr algn="ctr"/>
            <a:r>
              <a:rPr lang="es-MX"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HARDWARE</a:t>
            </a:r>
            <a:endParaRPr lang="es-MX" sz="4000" b="1" dirty="0" smtClean="0"/>
          </a:p>
          <a:p>
            <a:endParaRPr lang="es-MX" b="1" dirty="0"/>
          </a:p>
          <a:p>
            <a:r>
              <a:rPr lang="es-MX" b="1" dirty="0" smtClean="0"/>
              <a:t>Computadores </a:t>
            </a:r>
            <a:r>
              <a:rPr lang="es-MX" b="1" dirty="0"/>
              <a:t>de escritorio</a:t>
            </a:r>
          </a:p>
          <a:p>
            <a:r>
              <a:rPr lang="es-MX" b="1" dirty="0"/>
              <a:t>Computadores portátiles</a:t>
            </a:r>
          </a:p>
          <a:p>
            <a:r>
              <a:rPr lang="es-MX" b="1" dirty="0"/>
              <a:t>La </a:t>
            </a:r>
            <a:r>
              <a:rPr lang="es-MX" b="1" dirty="0" err="1"/>
              <a:t>tablet</a:t>
            </a:r>
            <a:r>
              <a:rPr lang="es-MX" b="1" dirty="0"/>
              <a:t> o </a:t>
            </a:r>
            <a:r>
              <a:rPr lang="es-MX" b="1" dirty="0" smtClean="0"/>
              <a:t>tableta</a:t>
            </a:r>
          </a:p>
          <a:p>
            <a:r>
              <a:rPr lang="es-MX" b="1" dirty="0"/>
              <a:t>El </a:t>
            </a:r>
            <a:r>
              <a:rPr lang="es-MX" b="1" dirty="0" err="1"/>
              <a:t>smartphone</a:t>
            </a:r>
            <a:r>
              <a:rPr lang="es-MX" b="1" dirty="0"/>
              <a:t> o teléfono </a:t>
            </a:r>
            <a:r>
              <a:rPr lang="es-MX" b="1" dirty="0" smtClean="0"/>
              <a:t>inteligente</a:t>
            </a:r>
          </a:p>
          <a:p>
            <a:r>
              <a:rPr lang="es-MX" b="1" dirty="0" smtClean="0"/>
              <a:t>Computadores usables: </a:t>
            </a:r>
            <a:r>
              <a:rPr lang="es-MX" dirty="0"/>
              <a:t>Este término viene de las palabras en </a:t>
            </a:r>
            <a:r>
              <a:rPr lang="es-MX" dirty="0">
                <a:hlinkClick r:id="rId2" tooltip="Inglés básico"/>
              </a:rPr>
              <a:t>inglés</a:t>
            </a:r>
            <a:r>
              <a:rPr lang="es-MX" dirty="0"/>
              <a:t> </a:t>
            </a:r>
            <a:r>
              <a:rPr lang="es-MX" i="1" dirty="0" err="1"/>
              <a:t>wearable</a:t>
            </a:r>
            <a:r>
              <a:rPr lang="es-MX" i="1" dirty="0"/>
              <a:t> </a:t>
            </a:r>
            <a:r>
              <a:rPr lang="es-MX" i="1" dirty="0" err="1"/>
              <a:t>computing</a:t>
            </a:r>
            <a:r>
              <a:rPr lang="es-MX" dirty="0"/>
              <a:t>, que significan "computación usable o </a:t>
            </a:r>
            <a:r>
              <a:rPr lang="es-MX" dirty="0" err="1"/>
              <a:t>ponible</a:t>
            </a:r>
            <a:r>
              <a:rPr lang="es-MX" dirty="0"/>
              <a:t>", son computadores que usamos como atuendos. Los mejores ejemplos para esto son las gafas o lentes inventados por Google llamados </a:t>
            </a:r>
            <a:r>
              <a:rPr lang="es-MX" i="1" dirty="0"/>
              <a:t>Google </a:t>
            </a:r>
            <a:r>
              <a:rPr lang="es-MX" i="1" dirty="0" err="1"/>
              <a:t>Glass</a:t>
            </a:r>
            <a:r>
              <a:rPr lang="es-MX" dirty="0"/>
              <a:t>, un dispositivo de visualización de información; los zapatos deportivos que tienen un chip que almacena información sobre nuestra posición y rendimiento; y los computadores de antebrazo o relojes inteligentes, pequeños computadores que se usan en la muñeca como un reloj</a:t>
            </a:r>
            <a:r>
              <a:rPr lang="es-MX" dirty="0" smtClean="0"/>
              <a:t>.</a:t>
            </a:r>
          </a:p>
          <a:p>
            <a:r>
              <a:rPr lang="es-MX" b="1" dirty="0"/>
              <a:t>Otros tipos de </a:t>
            </a:r>
            <a:r>
              <a:rPr lang="es-MX" b="1" dirty="0" smtClean="0"/>
              <a:t>computadores: </a:t>
            </a:r>
            <a:r>
              <a:rPr lang="es-MX" dirty="0" smtClean="0"/>
              <a:t>tv, registradoras</a:t>
            </a:r>
            <a:endParaRPr lang="es-MX" b="1" dirty="0" smtClean="0"/>
          </a:p>
          <a:p>
            <a:r>
              <a:rPr lang="es-MX" b="1" dirty="0" smtClean="0"/>
              <a:t>Periféricos de salida: </a:t>
            </a:r>
            <a:r>
              <a:rPr lang="es-MX" dirty="0" smtClean="0"/>
              <a:t>impresora, bocinas, </a:t>
            </a:r>
            <a:r>
              <a:rPr lang="es-MX" dirty="0" err="1" smtClean="0"/>
              <a:t>scaner</a:t>
            </a:r>
            <a:endParaRPr lang="es-MX" b="1" dirty="0" smtClean="0"/>
          </a:p>
          <a:p>
            <a:endParaRPr lang="es-MX" b="1" dirty="0"/>
          </a:p>
          <a:p>
            <a:endParaRPr lang="es-MX" dirty="0"/>
          </a:p>
        </p:txBody>
      </p:sp>
    </p:spTree>
    <p:extLst>
      <p:ext uri="{BB962C8B-B14F-4D97-AF65-F5344CB8AC3E}">
        <p14:creationId xmlns:p14="http://schemas.microsoft.com/office/powerpoint/2010/main" val="4280361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es-EC" sz="7200" b="1" dirty="0" smtClean="0"/>
              <a:t>SOFTWARE</a:t>
            </a:r>
            <a:endParaRPr lang="es-EC" sz="7200" b="1" dirty="0"/>
          </a:p>
        </p:txBody>
      </p:sp>
      <p:sp>
        <p:nvSpPr>
          <p:cNvPr id="8" name="Marcador de contenido 7"/>
          <p:cNvSpPr>
            <a:spLocks noGrp="1"/>
          </p:cNvSpPr>
          <p:nvPr>
            <p:ph idx="1"/>
          </p:nvPr>
        </p:nvSpPr>
        <p:spPr/>
        <p:txBody>
          <a:bodyPr>
            <a:normAutofit/>
          </a:bodyPr>
          <a:lstStyle/>
          <a:p>
            <a:pPr fontAlgn="base"/>
            <a:r>
              <a:rPr lang="es-EC" dirty="0" smtClean="0"/>
              <a:t>Es </a:t>
            </a:r>
            <a:r>
              <a:rPr lang="es-EC" dirty="0"/>
              <a:t>el soporte lógico e inmaterial que permite que la computadora pueda desempeñar tareas inteligentes, dirigiendo a los componentes físicos o hardware con instrucciones y datos a través de diferentes tipos de programas</a:t>
            </a:r>
            <a:r>
              <a:rPr lang="es-EC" dirty="0" smtClean="0"/>
              <a:t>.</a:t>
            </a:r>
          </a:p>
          <a:p>
            <a:pPr fontAlgn="base"/>
            <a:r>
              <a:rPr lang="es-EC" dirty="0"/>
              <a:t>Los componentes lógicos incluyen, entre muchos otros, las aplicaciones informáticas; tales como el procesador de texto, que permite al usuario realizar todas las tareas concernientes a la edición de textos; el llamado software de sistema, tal como el sistema operativo, que básicamente permite al resto de los programas funcionar adecuadamente, facilitando también la interacción entre los componentes físicos y el resto de las aplicaciones, y proporcionando una interfaz con el usuario</a:t>
            </a:r>
            <a:r>
              <a:rPr lang="es-EC" dirty="0" smtClean="0"/>
              <a:t>.</a:t>
            </a:r>
            <a:endParaRPr lang="es-EC" dirty="0"/>
          </a:p>
        </p:txBody>
      </p:sp>
    </p:spTree>
    <p:extLst>
      <p:ext uri="{BB962C8B-B14F-4D97-AF65-F5344CB8AC3E}">
        <p14:creationId xmlns:p14="http://schemas.microsoft.com/office/powerpoint/2010/main" val="132537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es-EC" sz="7200" b="1" dirty="0" smtClean="0"/>
              <a:t>CLASIFICACIÓN</a:t>
            </a:r>
            <a:endParaRPr lang="es-EC" sz="7200" b="1" dirty="0"/>
          </a:p>
        </p:txBody>
      </p:sp>
      <p:sp>
        <p:nvSpPr>
          <p:cNvPr id="8" name="Marcador de contenido 7"/>
          <p:cNvSpPr>
            <a:spLocks noGrp="1"/>
          </p:cNvSpPr>
          <p:nvPr>
            <p:ph idx="1"/>
          </p:nvPr>
        </p:nvSpPr>
        <p:spPr/>
        <p:txBody>
          <a:bodyPr>
            <a:normAutofit/>
          </a:bodyPr>
          <a:lstStyle/>
          <a:p>
            <a:pPr fontAlgn="base"/>
            <a:endParaRPr lang="es-EC" dirty="0" smtClean="0"/>
          </a:p>
          <a:p>
            <a:pPr fontAlgn="base"/>
            <a:r>
              <a:rPr lang="es-EC" dirty="0"/>
              <a:t>El Software son los programas de aplicación y los sistemas operativos, que según las funciones que realizan.</a:t>
            </a:r>
          </a:p>
          <a:p>
            <a:pPr fontAlgn="base"/>
            <a:r>
              <a:rPr lang="es-EC" dirty="0" smtClean="0"/>
              <a:t>De acuerdo a eso se lo puede dividir en 3 grupos que son:</a:t>
            </a:r>
          </a:p>
          <a:p>
            <a:pPr fontAlgn="base"/>
            <a:endParaRPr lang="es-EC" dirty="0" smtClean="0"/>
          </a:p>
          <a:p>
            <a:pPr lvl="2" fontAlgn="base"/>
            <a:r>
              <a:rPr lang="es-EC" dirty="0"/>
              <a:t>Software d</a:t>
            </a:r>
            <a:r>
              <a:rPr lang="es-EC" dirty="0" smtClean="0"/>
              <a:t>e Sistema.</a:t>
            </a:r>
          </a:p>
          <a:p>
            <a:pPr fontAlgn="base"/>
            <a:endParaRPr lang="es-EC" dirty="0" smtClean="0"/>
          </a:p>
          <a:p>
            <a:pPr lvl="2" fontAlgn="base"/>
            <a:r>
              <a:rPr lang="es-EC" dirty="0"/>
              <a:t>Software d</a:t>
            </a:r>
            <a:r>
              <a:rPr lang="es-EC" dirty="0" smtClean="0"/>
              <a:t>e Aplicación.</a:t>
            </a:r>
          </a:p>
          <a:p>
            <a:pPr fontAlgn="base"/>
            <a:endParaRPr lang="es-EC" dirty="0" smtClean="0"/>
          </a:p>
          <a:p>
            <a:pPr lvl="2" fontAlgn="base"/>
            <a:r>
              <a:rPr lang="es-EC" dirty="0"/>
              <a:t>Software d</a:t>
            </a:r>
            <a:r>
              <a:rPr lang="es-EC" dirty="0" smtClean="0"/>
              <a:t>e Programación</a:t>
            </a:r>
            <a:r>
              <a:rPr lang="es-EC" dirty="0"/>
              <a:t>.</a:t>
            </a:r>
            <a:endParaRPr lang="es-EC" dirty="0" smtClean="0"/>
          </a:p>
        </p:txBody>
      </p:sp>
    </p:spTree>
    <p:extLst>
      <p:ext uri="{BB962C8B-B14F-4D97-AF65-F5344CB8AC3E}">
        <p14:creationId xmlns:p14="http://schemas.microsoft.com/office/powerpoint/2010/main" val="345232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es-EC" sz="6600" b="1" dirty="0" smtClean="0"/>
              <a:t>SOFTWARE DE SISTEMA</a:t>
            </a:r>
            <a:endParaRPr lang="es-EC" sz="6600" b="1" dirty="0"/>
          </a:p>
        </p:txBody>
      </p:sp>
      <p:pic>
        <p:nvPicPr>
          <p:cNvPr id="2050" name="Picture 2" descr="https://sciatel.wikispaces.com/file/view/sos.jpg/360030067/so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8472" y="1853248"/>
            <a:ext cx="6480000"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25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p:txBody>
          <a:bodyPr>
            <a:normAutofit/>
          </a:bodyPr>
          <a:lstStyle/>
          <a:p>
            <a:pPr fontAlgn="base"/>
            <a:r>
              <a:rPr lang="es-EC" sz="2800" dirty="0"/>
              <a:t>Se llama Software de Sistema o Software de Base al conjunto de programas que sirven para interactuar con el sistema, confiriendo control sobre el hardware, además de dar soporte a otros programas.</a:t>
            </a:r>
            <a:endParaRPr lang="es-EC" sz="2800" dirty="0" smtClean="0"/>
          </a:p>
        </p:txBody>
      </p:sp>
    </p:spTree>
    <p:extLst>
      <p:ext uri="{BB962C8B-B14F-4D97-AF65-F5344CB8AC3E}">
        <p14:creationId xmlns:p14="http://schemas.microsoft.com/office/powerpoint/2010/main" val="68600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es-EC" sz="3600" b="1" dirty="0" smtClean="0"/>
              <a:t>SUBCLASIFICACIÓN DEL SOFTWARE DE SISTEMA</a:t>
            </a:r>
            <a:endParaRPr lang="es-EC" sz="3600" b="1" dirty="0"/>
          </a:p>
        </p:txBody>
      </p:sp>
      <p:sp>
        <p:nvSpPr>
          <p:cNvPr id="8" name="Marcador de contenido 7"/>
          <p:cNvSpPr>
            <a:spLocks noGrp="1"/>
          </p:cNvSpPr>
          <p:nvPr>
            <p:ph idx="1"/>
          </p:nvPr>
        </p:nvSpPr>
        <p:spPr/>
        <p:txBody>
          <a:bodyPr/>
          <a:lstStyle/>
          <a:p>
            <a:pPr fontAlgn="base"/>
            <a:r>
              <a:rPr lang="es-EC" dirty="0"/>
              <a:t>Sistemas </a:t>
            </a:r>
            <a:r>
              <a:rPr lang="es-EC" dirty="0" smtClean="0"/>
              <a:t>operativos.</a:t>
            </a:r>
            <a:endParaRPr lang="es-EC" dirty="0"/>
          </a:p>
          <a:p>
            <a:pPr fontAlgn="base"/>
            <a:r>
              <a:rPr lang="es-EC" dirty="0"/>
              <a:t>Controladores de </a:t>
            </a:r>
            <a:r>
              <a:rPr lang="es-EC" dirty="0" smtClean="0"/>
              <a:t>dispositivos.</a:t>
            </a:r>
            <a:endParaRPr lang="es-EC" dirty="0"/>
          </a:p>
          <a:p>
            <a:pPr fontAlgn="base"/>
            <a:r>
              <a:rPr lang="es-EC" dirty="0"/>
              <a:t>Herramientas de </a:t>
            </a:r>
            <a:r>
              <a:rPr lang="es-EC" dirty="0" smtClean="0"/>
              <a:t>diagnóstico.</a:t>
            </a:r>
            <a:endParaRPr lang="es-EC" dirty="0"/>
          </a:p>
          <a:p>
            <a:pPr fontAlgn="base"/>
            <a:r>
              <a:rPr lang="es-EC" dirty="0"/>
              <a:t>Herramientas de Corrección y </a:t>
            </a:r>
            <a:r>
              <a:rPr lang="es-EC" dirty="0" smtClean="0"/>
              <a:t>Optimización.</a:t>
            </a:r>
            <a:endParaRPr lang="es-EC" dirty="0"/>
          </a:p>
          <a:p>
            <a:pPr fontAlgn="base"/>
            <a:r>
              <a:rPr lang="es-EC" dirty="0" smtClean="0"/>
              <a:t>Servidores.</a:t>
            </a:r>
            <a:endParaRPr lang="es-EC" dirty="0"/>
          </a:p>
          <a:p>
            <a:pPr fontAlgn="base"/>
            <a:r>
              <a:rPr lang="es-EC" dirty="0" smtClean="0"/>
              <a:t>Utilidades.</a:t>
            </a:r>
          </a:p>
        </p:txBody>
      </p:sp>
    </p:spTree>
    <p:extLst>
      <p:ext uri="{BB962C8B-B14F-4D97-AF65-F5344CB8AC3E}">
        <p14:creationId xmlns:p14="http://schemas.microsoft.com/office/powerpoint/2010/main" val="417511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646111" y="803304"/>
            <a:ext cx="9404723" cy="1049943"/>
          </a:xfrm>
        </p:spPr>
        <p:txBody>
          <a:bodyPr/>
          <a:lstStyle/>
          <a:p>
            <a:pPr algn="ctr"/>
            <a:r>
              <a:rPr lang="es-EC" sz="5400" b="1" dirty="0"/>
              <a:t>SOFTWARE DE </a:t>
            </a:r>
            <a:r>
              <a:rPr lang="es-EC" sz="5400" b="1" dirty="0" smtClean="0"/>
              <a:t>APLICACIÓN</a:t>
            </a:r>
            <a:endParaRPr lang="es-EC" sz="5400" b="1" dirty="0"/>
          </a:p>
        </p:txBody>
      </p:sp>
      <p:pic>
        <p:nvPicPr>
          <p:cNvPr id="4098" name="Picture 2" descr="http://3.bp.blogspot.com/-PuIerflHLok/UE2TFKSlmRI/AAAAAAAAAB4/Tp1ur2m_Qes/s1600/software+jej.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857" y="1853247"/>
            <a:ext cx="7587229"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878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idx="1"/>
          </p:nvPr>
        </p:nvSpPr>
        <p:spPr/>
        <p:txBody>
          <a:bodyPr>
            <a:noAutofit/>
          </a:bodyPr>
          <a:lstStyle/>
          <a:p>
            <a:pPr fontAlgn="base"/>
            <a:r>
              <a:rPr lang="es-EC" sz="2400" dirty="0"/>
              <a:t>El Software de Aplicación son los programas diseñados para o por los usuarios para facilitar la realización de tareas específicas en la computadora, como pueden ser las aplicaciones ofimáticas (procesador de texto, hoja de cálculo, programa de presentación, sistema de gestión de base de datos...), u otros tipos de software especializados como software médico, software educativo, editores de música, programas de contabilidad, etc.</a:t>
            </a:r>
            <a:endParaRPr lang="es-EC" sz="2400" dirty="0" smtClean="0"/>
          </a:p>
        </p:txBody>
      </p:sp>
    </p:spTree>
    <p:extLst>
      <p:ext uri="{BB962C8B-B14F-4D97-AF65-F5344CB8AC3E}">
        <p14:creationId xmlns:p14="http://schemas.microsoft.com/office/powerpoint/2010/main" val="28762705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TotalTime>
  <Words>422</Words>
  <Application>Microsoft Office PowerPoint</Application>
  <PresentationFormat>Personalizado</PresentationFormat>
  <Paragraphs>80</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Ion</vt:lpstr>
      <vt:lpstr>Presentación de PowerPoint</vt:lpstr>
      <vt:lpstr>Presentación de PowerPoint</vt:lpstr>
      <vt:lpstr>SOFTWARE</vt:lpstr>
      <vt:lpstr>CLASIFICACIÓN</vt:lpstr>
      <vt:lpstr>SOFTWARE DE SISTEMA</vt:lpstr>
      <vt:lpstr>Presentación de PowerPoint</vt:lpstr>
      <vt:lpstr>SUBCLASIFICACIÓN DEL SOFTWARE DE SISTEMA</vt:lpstr>
      <vt:lpstr>SOFTWARE DE APLICACIÓN</vt:lpstr>
      <vt:lpstr>Presentación de PowerPoint</vt:lpstr>
      <vt:lpstr>SUBCLASIFICACIÓN DEL SOFTWARE DE APLICACIÓN</vt:lpstr>
      <vt:lpstr>SOFTWARE DE PROGRAMACIÓN </vt:lpstr>
      <vt:lpstr>Presentación de PowerPoint</vt:lpstr>
      <vt:lpstr>SUBCLASIFICACIÓN DEL SOFTWARE DE PROGRAMACIÓN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TÉCNICA DEL NORTE  COMPUTACIÓN  CLASIFICACIÓN DEL SOFWARE</dc:title>
  <dc:creator>Estudiante</dc:creator>
  <cp:lastModifiedBy>Diana</cp:lastModifiedBy>
  <cp:revision>5</cp:revision>
  <dcterms:created xsi:type="dcterms:W3CDTF">2015-05-20T17:32:59Z</dcterms:created>
  <dcterms:modified xsi:type="dcterms:W3CDTF">2016-10-10T02:38:46Z</dcterms:modified>
</cp:coreProperties>
</file>